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33"/>
  </p:handoutMasterIdLst>
  <p:sldIdLst>
    <p:sldId id="256" r:id="rId2"/>
    <p:sldId id="293" r:id="rId3"/>
    <p:sldId id="280" r:id="rId4"/>
    <p:sldId id="312" r:id="rId5"/>
    <p:sldId id="277" r:id="rId6"/>
    <p:sldId id="278" r:id="rId7"/>
    <p:sldId id="281" r:id="rId8"/>
    <p:sldId id="285" r:id="rId9"/>
    <p:sldId id="313" r:id="rId10"/>
    <p:sldId id="309" r:id="rId11"/>
    <p:sldId id="310" r:id="rId12"/>
    <p:sldId id="295" r:id="rId13"/>
    <p:sldId id="308" r:id="rId14"/>
    <p:sldId id="287" r:id="rId15"/>
    <p:sldId id="289" r:id="rId16"/>
    <p:sldId id="305" r:id="rId17"/>
    <p:sldId id="314" r:id="rId18"/>
    <p:sldId id="296" r:id="rId19"/>
    <p:sldId id="306" r:id="rId20"/>
    <p:sldId id="315" r:id="rId21"/>
    <p:sldId id="316" r:id="rId22"/>
    <p:sldId id="317" r:id="rId23"/>
    <p:sldId id="318" r:id="rId24"/>
    <p:sldId id="307" r:id="rId25"/>
    <p:sldId id="319" r:id="rId26"/>
    <p:sldId id="292" r:id="rId27"/>
    <p:sldId id="288" r:id="rId28"/>
    <p:sldId id="298" r:id="rId29"/>
    <p:sldId id="286" r:id="rId30"/>
    <p:sldId id="302" r:id="rId31"/>
    <p:sldId id="300"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4" autoAdjust="0"/>
    <p:restoredTop sz="94660"/>
  </p:normalViewPr>
  <p:slideViewPr>
    <p:cSldViewPr>
      <p:cViewPr varScale="1">
        <p:scale>
          <a:sx n="82" d="100"/>
          <a:sy n="82" d="100"/>
        </p:scale>
        <p:origin x="96" y="2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E7FA8DD-FB4A-4535-97BD-6ABAD28E880E}" type="datetimeFigureOut">
              <a:rPr lang="en-US" smtClean="0"/>
              <a:t>12/1/2020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72DDDCE-3870-4790-9479-EA53AEA132DC}" type="slidenum">
              <a:rPr lang="en-US" smtClean="0"/>
              <a:t>‹#›</a:t>
            </a:fld>
            <a:endParaRPr lang="en-US"/>
          </a:p>
        </p:txBody>
      </p:sp>
    </p:spTree>
    <p:extLst>
      <p:ext uri="{BB962C8B-B14F-4D97-AF65-F5344CB8AC3E}">
        <p14:creationId xmlns:p14="http://schemas.microsoft.com/office/powerpoint/2010/main" val="19504577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1966367-B4AB-4909-91AB-A27E8AC266F0}" type="datetimeFigureOut">
              <a:rPr lang="en-US" smtClean="0"/>
              <a:t>12/1/2020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7337D75-86E9-47D9-9013-586DAA865C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966367-B4AB-4909-91AB-A27E8AC266F0}"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966367-B4AB-4909-91AB-A27E8AC266F0}"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966367-B4AB-4909-91AB-A27E8AC266F0}"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1966367-B4AB-4909-91AB-A27E8AC266F0}"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966367-B4AB-4909-91AB-A27E8AC266F0}"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1966367-B4AB-4909-91AB-A27E8AC266F0}"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01966367-B4AB-4909-91AB-A27E8AC266F0}" type="datetimeFigureOut">
              <a:rPr lang="en-US" smtClean="0"/>
              <a:t>12/1/2020</a:t>
            </a:fld>
            <a:endParaRPr lang="en-US"/>
          </a:p>
        </p:txBody>
      </p:sp>
      <p:sp>
        <p:nvSpPr>
          <p:cNvPr id="8" name="Slide Number Placeholder 7"/>
          <p:cNvSpPr>
            <a:spLocks noGrp="1"/>
          </p:cNvSpPr>
          <p:nvPr>
            <p:ph type="sldNum" sz="quarter" idx="11"/>
          </p:nvPr>
        </p:nvSpPr>
        <p:spPr/>
        <p:txBody>
          <a:bodyPr/>
          <a:lstStyle/>
          <a:p>
            <a:fld id="{F7337D75-86E9-47D9-9013-586DAA865C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66367-B4AB-4909-91AB-A27E8AC266F0}"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966367-B4AB-4909-91AB-A27E8AC266F0}"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7337D75-86E9-47D9-9013-586DAA865C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1966367-B4AB-4909-91AB-A27E8AC266F0}"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1966367-B4AB-4909-91AB-A27E8AC266F0}" type="datetimeFigureOut">
              <a:rPr lang="en-US" smtClean="0"/>
              <a:t>12/1/2020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337D75-86E9-47D9-9013-586DAA865C5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aw2.umkc.edu/faculty/projects/ftrials/conlaw/gibbons.html" TargetMode="External"/><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pbs.org/wnet/supremecour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aw2.umkc.edu/faculty/projects/ftrials/conlaw/mcculloch.html" TargetMode="External"/><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 Id="rId4" Type="http://schemas.openxmlformats.org/officeDocument/2006/relationships/hyperlink" Target="http://law2.umkc.edu/faculty/projects/ftrials/conlaw/gibbons.htm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law2.umkc.edu/faculty/projects/ftrials/conlaw/gibbon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law2.umkc.edu/faculty/projects/ftrials/conlaw/gibbon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aw2.umkc.edu/faculty/projects/ftrials/conlaw/gibbon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onstitution.org/jl/2ndtr07.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valon.law.yale.edu/18th_century/fed78.asp" TargetMode="External"/><Relationship Id="rId2" Type="http://schemas.openxmlformats.org/officeDocument/2006/relationships/hyperlink" Target="http://avalon.law.yale.edu/18th_century/fed10.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jkobylka@smu.edu"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763000" cy="2013015"/>
          </a:xfrm>
        </p:spPr>
        <p:txBody>
          <a:bodyPr>
            <a:normAutofit fontScale="90000"/>
          </a:bodyPr>
          <a:lstStyle/>
          <a:p>
            <a:r>
              <a:rPr lang="en-US" sz="4200" dirty="0">
                <a:latin typeface="Times New Roman" pitchFamily="18" charset="0"/>
                <a:cs typeface="Times New Roman" pitchFamily="18" charset="0"/>
              </a:rPr>
              <a:t>Inventing the Supreme Court</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sz="3600" dirty="0">
                <a:effectLst/>
              </a:rPr>
              <a:t>John Marshall’s Federalist Constitution… and Judicial decisions</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981200" y="2809305"/>
            <a:ext cx="6400800" cy="1752600"/>
          </a:xfrm>
        </p:spPr>
        <p:txBody>
          <a:bodyPr>
            <a:normAutofit/>
          </a:bodyPr>
          <a:lstStyle/>
          <a:p>
            <a:r>
              <a:rPr lang="en-US" dirty="0">
                <a:latin typeface="Times New Roman" pitchFamily="18" charset="0"/>
                <a:cs typeface="Times New Roman" pitchFamily="18" charset="0"/>
              </a:rPr>
              <a:t>Joseph F. Kobylka</a:t>
            </a:r>
          </a:p>
          <a:p>
            <a:r>
              <a:rPr lang="en-US" dirty="0">
                <a:latin typeface="Times New Roman" pitchFamily="18" charset="0"/>
                <a:cs typeface="Times New Roman" pitchFamily="18" charset="0"/>
              </a:rPr>
              <a:t>Altshuler Distinguished Teaching Professor</a:t>
            </a:r>
          </a:p>
          <a:p>
            <a:r>
              <a:rPr lang="en-US" dirty="0">
                <a:latin typeface="Times New Roman" pitchFamily="18" charset="0"/>
                <a:cs typeface="Times New Roman" pitchFamily="18" charset="0"/>
              </a:rPr>
              <a:t>Associate Professor of Political Science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Southern Methodist University</a:t>
            </a:r>
          </a:p>
          <a:p>
            <a:endParaRPr lang="en-US" dirty="0"/>
          </a:p>
        </p:txBody>
      </p:sp>
      <p:sp>
        <p:nvSpPr>
          <p:cNvPr id="5" name="TextBox 4"/>
          <p:cNvSpPr txBox="1"/>
          <p:nvPr/>
        </p:nvSpPr>
        <p:spPr>
          <a:xfrm>
            <a:off x="762000" y="4768785"/>
            <a:ext cx="7467600" cy="923330"/>
          </a:xfrm>
          <a:prstGeom prst="rect">
            <a:avLst/>
          </a:prstGeom>
          <a:noFill/>
        </p:spPr>
        <p:txBody>
          <a:bodyPr wrap="square" rtlCol="0">
            <a:spAutoFit/>
          </a:bodyPr>
          <a:lstStyle/>
          <a:p>
            <a:pPr algn="ctr"/>
            <a:r>
              <a:rPr lang="en-US" dirty="0">
                <a:latin typeface="Times New Roman" pitchFamily="18" charset="0"/>
                <a:cs typeface="Times New Roman" pitchFamily="18" charset="0"/>
              </a:rPr>
              <a:t>Prepared for delivery at the Humanities Texas Teacher Workshop:</a:t>
            </a:r>
          </a:p>
          <a:p>
            <a:pPr algn="ctr"/>
            <a:r>
              <a:rPr lang="en-US" i="1" dirty="0">
                <a:latin typeface="Times New Roman" pitchFamily="18" charset="0"/>
                <a:cs typeface="Times New Roman" pitchFamily="18" charset="0"/>
              </a:rPr>
              <a:t>Shaping the American Republic</a:t>
            </a:r>
          </a:p>
          <a:p>
            <a:pPr algn="ctr"/>
            <a:r>
              <a:rPr lang="en-US" dirty="0">
                <a:latin typeface="Times New Roman" pitchFamily="18" charset="0"/>
                <a:cs typeface="Times New Roman" pitchFamily="18" charset="0"/>
              </a:rPr>
              <a:t>2 December 2020</a:t>
            </a:r>
          </a:p>
        </p:txBody>
      </p:sp>
    </p:spTree>
    <p:extLst>
      <p:ext uri="{BB962C8B-B14F-4D97-AF65-F5344CB8AC3E}">
        <p14:creationId xmlns:p14="http://schemas.microsoft.com/office/powerpoint/2010/main" val="105560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Marbury v. Madison</a:t>
            </a:r>
            <a:r>
              <a:rPr lang="en-US" dirty="0">
                <a:latin typeface="Times New Roman" panose="02020603050405020304" pitchFamily="18" charset="0"/>
                <a:cs typeface="Times New Roman" panose="02020603050405020304" pitchFamily="18" charset="0"/>
                <a:hlinkClick r:id="rId2"/>
              </a:rPr>
              <a:t> (1803)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81200"/>
            <a:ext cx="7467600" cy="3962400"/>
          </a:xfrm>
        </p:spPr>
        <p:txBody>
          <a:bodyPr>
            <a:normAutofit/>
          </a:bodyPr>
          <a:lstStyle/>
          <a:p>
            <a:pPr marL="466344" lvl="1" indent="0">
              <a:buNone/>
            </a:pPr>
            <a:r>
              <a:rPr lang="en-US" sz="3200" dirty="0">
                <a:latin typeface="Times New Roman" panose="02020603050405020304" pitchFamily="18" charset="0"/>
                <a:cs typeface="Times New Roman" panose="02020603050405020304" pitchFamily="18" charset="0"/>
              </a:rPr>
              <a:t>“It is emphatically the province and duty of the judicial department to say what the law is. Those who apply the rule to particular cases, must of necessity expound and interpret that rule. If two laws conflict with each other, the courts must decide on the operation of each.”</a:t>
            </a:r>
          </a:p>
        </p:txBody>
      </p:sp>
    </p:spTree>
    <p:extLst>
      <p:ext uri="{BB962C8B-B14F-4D97-AF65-F5344CB8AC3E}">
        <p14:creationId xmlns:p14="http://schemas.microsoft.com/office/powerpoint/2010/main" val="169793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Marbury v. Madison</a:t>
            </a:r>
            <a:r>
              <a:rPr lang="en-US" dirty="0">
                <a:latin typeface="Times New Roman" panose="02020603050405020304" pitchFamily="18" charset="0"/>
                <a:cs typeface="Times New Roman" panose="02020603050405020304" pitchFamily="18" charset="0"/>
                <a:hlinkClick r:id="rId2"/>
              </a:rPr>
              <a:t> (1803)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66344" lvl="1" indent="0">
              <a:buNone/>
            </a:pPr>
            <a:r>
              <a:rPr lang="en-US" dirty="0">
                <a:latin typeface="Times New Roman" panose="02020603050405020304" pitchFamily="18" charset="0"/>
                <a:cs typeface="Times New Roman" panose="02020603050405020304" pitchFamily="18" charset="0"/>
              </a:rPr>
              <a:t>“Between these alternatives there is no middle ground. The constitution is either a superior, paramount law, unchangeable by ordinary means, or it is on a level with ordinary legislative acts, and like other acts, is alterable when the legislature shall please to alter it…. If then the courts are to regard the constitution; and the constitution is superior to any ordinary act of the legislature; the constitution, and not such ordinary act, must govern the case to which they both apply.”</a:t>
            </a:r>
          </a:p>
        </p:txBody>
      </p:sp>
    </p:spTree>
    <p:extLst>
      <p:ext uri="{BB962C8B-B14F-4D97-AF65-F5344CB8AC3E}">
        <p14:creationId xmlns:p14="http://schemas.microsoft.com/office/powerpoint/2010/main" val="13652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Theme #1: Judicial Power </a:t>
            </a:r>
          </a:p>
        </p:txBody>
      </p:sp>
      <p:sp>
        <p:nvSpPr>
          <p:cNvPr id="3" name="Content Placeholder 2"/>
          <p:cNvSpPr>
            <a:spLocks noGrp="1"/>
          </p:cNvSpPr>
          <p:nvPr>
            <p:ph idx="1"/>
          </p:nvPr>
        </p:nvSpPr>
        <p:spPr>
          <a:xfrm>
            <a:off x="457200" y="1600200"/>
            <a:ext cx="8077200" cy="4953000"/>
          </a:xfrm>
        </p:spPr>
        <p:txBody>
          <a:bodyPr>
            <a:normAutofit/>
          </a:bodyPr>
          <a:lstStyle/>
          <a:p>
            <a:r>
              <a:rPr lang="en-US" dirty="0">
                <a:latin typeface="Times New Roman" panose="02020603050405020304" pitchFamily="18" charset="0"/>
                <a:cs typeface="Times New Roman" panose="02020603050405020304" pitchFamily="18" charset="0"/>
              </a:rPr>
              <a:t>Marshall’s </a:t>
            </a:r>
            <a:r>
              <a:rPr lang="en-US" b="1" i="1" dirty="0">
                <a:latin typeface="Times New Roman" panose="02020603050405020304" pitchFamily="18" charset="0"/>
                <a:cs typeface="Times New Roman" panose="02020603050405020304" pitchFamily="18" charset="0"/>
              </a:rPr>
              <a:t>Political</a:t>
            </a:r>
            <a:r>
              <a:rPr lang="en-US" dirty="0">
                <a:latin typeface="Times New Roman" panose="02020603050405020304" pitchFamily="18" charset="0"/>
                <a:cs typeface="Times New Roman" panose="02020603050405020304" pitchFamily="18" charset="0"/>
              </a:rPr>
              <a:t> Genius</a:t>
            </a:r>
          </a:p>
          <a:p>
            <a:pPr lvl="1"/>
            <a:r>
              <a:rPr lang="en-US" dirty="0">
                <a:latin typeface="Times New Roman" panose="02020603050405020304" pitchFamily="18" charset="0"/>
                <a:cs typeface="Times New Roman" panose="02020603050405020304" pitchFamily="18" charset="0"/>
              </a:rPr>
              <a:t>Rendering a Decision that Couldn’t be Disobeyed</a:t>
            </a:r>
          </a:p>
          <a:p>
            <a:pPr lvl="2"/>
            <a:r>
              <a:rPr lang="en-US" dirty="0">
                <a:latin typeface="Times New Roman" panose="02020603050405020304" pitchFamily="18" charset="0"/>
                <a:cs typeface="Times New Roman" panose="02020603050405020304" pitchFamily="18" charset="0"/>
              </a:rPr>
              <a:t>Create a Power</a:t>
            </a:r>
          </a:p>
          <a:p>
            <a:pPr lvl="2"/>
            <a:r>
              <a:rPr lang="en-US" dirty="0">
                <a:latin typeface="Times New Roman" panose="02020603050405020304" pitchFamily="18" charset="0"/>
                <a:cs typeface="Times New Roman" panose="02020603050405020304" pitchFamily="18" charset="0"/>
              </a:rPr>
              <a:t>Create a Precedent from which to Build</a:t>
            </a:r>
          </a:p>
          <a:p>
            <a:pPr lvl="2"/>
            <a:r>
              <a:rPr lang="en-US" dirty="0">
                <a:latin typeface="Times New Roman" panose="02020603050405020304" pitchFamily="18" charset="0"/>
                <a:cs typeface="Times New Roman" panose="02020603050405020304" pitchFamily="18" charset="0"/>
              </a:rPr>
              <a:t>Avoid “Emperor Has No Clothes” Problem</a:t>
            </a:r>
          </a:p>
          <a:p>
            <a:pPr lvl="1"/>
            <a:r>
              <a:rPr lang="en-US" dirty="0">
                <a:latin typeface="Times New Roman" panose="02020603050405020304" pitchFamily="18" charset="0"/>
                <a:cs typeface="Times New Roman" panose="02020603050405020304" pitchFamily="18" charset="0"/>
              </a:rPr>
              <a:t>Jefferson Outraged: Departmental Theory of Constitutional Interpretation</a:t>
            </a:r>
          </a:p>
          <a:p>
            <a:pPr lvl="1"/>
            <a:r>
              <a:rPr lang="en-US" dirty="0">
                <a:latin typeface="Times New Roman" panose="02020603050405020304" pitchFamily="18" charset="0"/>
                <a:cs typeface="Times New Roman" panose="02020603050405020304" pitchFamily="18" charset="0"/>
              </a:rPr>
              <a:t>Chase Impeachment Attempt</a:t>
            </a:r>
          </a:p>
          <a:p>
            <a:pPr lvl="1"/>
            <a:r>
              <a:rPr lang="en-US" dirty="0">
                <a:latin typeface="Times New Roman" panose="02020603050405020304" pitchFamily="18" charset="0"/>
                <a:cs typeface="Times New Roman" panose="02020603050405020304" pitchFamily="18" charset="0"/>
              </a:rPr>
              <a:t>Marshall Response: </a:t>
            </a:r>
            <a:r>
              <a:rPr lang="en-US" i="1" dirty="0">
                <a:latin typeface="Times New Roman" panose="02020603050405020304" pitchFamily="18" charset="0"/>
                <a:cs typeface="Times New Roman" panose="02020603050405020304" pitchFamily="18" charset="0"/>
              </a:rPr>
              <a:t>Stuart v. Laird </a:t>
            </a:r>
            <a:r>
              <a:rPr lang="en-US" dirty="0">
                <a:latin typeface="Times New Roman" panose="02020603050405020304" pitchFamily="18" charset="0"/>
                <a:cs typeface="Times New Roman" panose="02020603050405020304" pitchFamily="18" charset="0"/>
              </a:rPr>
              <a:t>(1803)</a:t>
            </a:r>
          </a:p>
        </p:txBody>
      </p:sp>
    </p:spTree>
    <p:extLst>
      <p:ext uri="{BB962C8B-B14F-4D97-AF65-F5344CB8AC3E}">
        <p14:creationId xmlns:p14="http://schemas.microsoft.com/office/powerpoint/2010/main" val="4968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Theme #1: Judicial Power</a:t>
            </a:r>
          </a:p>
        </p:txBody>
      </p:sp>
      <p:sp>
        <p:nvSpPr>
          <p:cNvPr id="3" name="Content Placeholder 2"/>
          <p:cNvSpPr>
            <a:spLocks noGrp="1"/>
          </p:cNvSpPr>
          <p:nvPr>
            <p:ph idx="1"/>
          </p:nvPr>
        </p:nvSpPr>
        <p:spPr>
          <a:xfrm>
            <a:off x="228600" y="1752600"/>
            <a:ext cx="8564880" cy="4467691"/>
          </a:xfrm>
        </p:spPr>
        <p:txBody>
          <a:bodyPr>
            <a:normAutofit/>
          </a:bodyPr>
          <a:lstStyle/>
          <a:p>
            <a:r>
              <a:rPr lang="en-US" sz="3200" i="1" dirty="0">
                <a:latin typeface="Times New Roman" panose="02020603050405020304" pitchFamily="18" charset="0"/>
                <a:cs typeface="Times New Roman" panose="02020603050405020304" pitchFamily="18" charset="0"/>
              </a:rPr>
              <a:t>Marbury </a:t>
            </a:r>
            <a:r>
              <a:rPr lang="en-US" sz="3200" dirty="0">
                <a:latin typeface="Times New Roman" panose="02020603050405020304" pitchFamily="18" charset="0"/>
                <a:cs typeface="Times New Roman" panose="02020603050405020304" pitchFamily="18" charset="0"/>
              </a:rPr>
              <a:t>Creates the Basis of the Court’s Power</a:t>
            </a:r>
          </a:p>
          <a:p>
            <a:pPr lvl="1"/>
            <a:r>
              <a:rPr lang="en-US" sz="2800" dirty="0">
                <a:latin typeface="Times New Roman" panose="02020603050405020304" pitchFamily="18" charset="0"/>
                <a:cs typeface="Times New Roman" panose="02020603050405020304" pitchFamily="18" charset="0"/>
              </a:rPr>
              <a:t>Limit Governmental Power</a:t>
            </a:r>
          </a:p>
          <a:p>
            <a:pPr lvl="1"/>
            <a:r>
              <a:rPr lang="en-US" sz="2800" dirty="0">
                <a:latin typeface="Times New Roman" panose="02020603050405020304" pitchFamily="18" charset="0"/>
                <a:cs typeface="Times New Roman" panose="02020603050405020304" pitchFamily="18" charset="0"/>
              </a:rPr>
              <a:t>Legitimate Governmental Power – the “Double Negative”</a:t>
            </a:r>
          </a:p>
          <a:p>
            <a:pPr marL="146304" indent="0">
              <a:buNone/>
            </a:pPr>
            <a:endParaRPr lang="en-US" dirty="0">
              <a:latin typeface="Times New Roman" panose="02020603050405020304" pitchFamily="18" charset="0"/>
              <a:cs typeface="Times New Roman" panose="02020603050405020304" pitchFamily="18" charset="0"/>
            </a:endParaRPr>
          </a:p>
          <a:p>
            <a:pPr marL="146304" indent="0" algn="ctr">
              <a:buNone/>
            </a:pPr>
            <a:r>
              <a:rPr lang="en-US" i="1" dirty="0">
                <a:solidFill>
                  <a:srgbClr val="FF0000"/>
                </a:solidFill>
                <a:latin typeface="Times New Roman" panose="02020603050405020304" pitchFamily="18" charset="0"/>
                <a:cs typeface="Times New Roman" panose="02020603050405020304" pitchFamily="18" charset="0"/>
              </a:rPr>
              <a:t>With this power Marshall – and future justices and courts – can shape governmental policies at the </a:t>
            </a:r>
            <a:r>
              <a:rPr lang="en-US" i="1" dirty="0" smtClean="0">
                <a:solidFill>
                  <a:srgbClr val="FF0000"/>
                </a:solidFill>
                <a:latin typeface="Times New Roman" panose="02020603050405020304" pitchFamily="18" charset="0"/>
                <a:cs typeface="Times New Roman" panose="02020603050405020304" pitchFamily="18" charset="0"/>
              </a:rPr>
              <a:t>national </a:t>
            </a:r>
            <a:r>
              <a:rPr lang="en-US" i="1" dirty="0">
                <a:solidFill>
                  <a:srgbClr val="FF0000"/>
                </a:solidFill>
                <a:latin typeface="Times New Roman" panose="02020603050405020304" pitchFamily="18" charset="0"/>
                <a:cs typeface="Times New Roman" panose="02020603050405020304" pitchFamily="18" charset="0"/>
              </a:rPr>
              <a:t>and </a:t>
            </a:r>
            <a:r>
              <a:rPr lang="en-US" i="1" dirty="0" smtClean="0">
                <a:solidFill>
                  <a:srgbClr val="FF0000"/>
                </a:solidFill>
                <a:latin typeface="Times New Roman" panose="02020603050405020304" pitchFamily="18" charset="0"/>
                <a:cs typeface="Times New Roman" panose="02020603050405020304" pitchFamily="18" charset="0"/>
              </a:rPr>
              <a:t>state </a:t>
            </a:r>
            <a:r>
              <a:rPr lang="en-US" i="1" dirty="0">
                <a:solidFill>
                  <a:srgbClr val="FF0000"/>
                </a:solidFill>
                <a:latin typeface="Times New Roman" panose="02020603050405020304" pitchFamily="18" charset="0"/>
                <a:cs typeface="Times New Roman" panose="02020603050405020304" pitchFamily="18" charset="0"/>
              </a:rPr>
              <a:t>levels.</a:t>
            </a:r>
          </a:p>
        </p:txBody>
      </p:sp>
    </p:spTree>
    <p:extLst>
      <p:ext uri="{BB962C8B-B14F-4D97-AF65-F5344CB8AC3E}">
        <p14:creationId xmlns:p14="http://schemas.microsoft.com/office/powerpoint/2010/main" val="39523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Theme #2: National Supremacy</a:t>
            </a:r>
          </a:p>
        </p:txBody>
      </p:sp>
      <p:sp>
        <p:nvSpPr>
          <p:cNvPr id="3" name="Content Placeholder 2"/>
          <p:cNvSpPr>
            <a:spLocks noGrp="1"/>
          </p:cNvSpPr>
          <p:nvPr>
            <p:ph idx="1"/>
          </p:nvPr>
        </p:nvSpPr>
        <p:spPr>
          <a:xfrm>
            <a:off x="457200" y="1600200"/>
            <a:ext cx="8001000" cy="495300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Remember Context of Marshall’s Appointment: What to do with Judicial Power?</a:t>
            </a:r>
          </a:p>
          <a:p>
            <a:r>
              <a:rPr lang="en-US" dirty="0">
                <a:latin typeface="Times New Roman" panose="02020603050405020304" pitchFamily="18" charset="0"/>
                <a:cs typeface="Times New Roman" panose="02020603050405020304" pitchFamily="18" charset="0"/>
              </a:rPr>
              <a:t>Federalists vs. </a:t>
            </a:r>
            <a:r>
              <a:rPr lang="en-US" dirty="0" err="1">
                <a:latin typeface="Times New Roman" panose="02020603050405020304" pitchFamily="18" charset="0"/>
                <a:cs typeface="Times New Roman" panose="02020603050405020304" pitchFamily="18" charset="0"/>
              </a:rPr>
              <a:t>Jeffersonians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Source of Sovereignty</a:t>
            </a:r>
          </a:p>
          <a:p>
            <a:pPr lvl="2"/>
            <a:r>
              <a:rPr lang="en-US" dirty="0">
                <a:latin typeface="Times New Roman" panose="02020603050405020304" pitchFamily="18" charset="0"/>
                <a:cs typeface="Times New Roman" panose="02020603050405020304" pitchFamily="18" charset="0"/>
              </a:rPr>
              <a:t>States (</a:t>
            </a:r>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People (Federalists)</a:t>
            </a:r>
          </a:p>
          <a:p>
            <a:pPr lvl="1"/>
            <a:r>
              <a:rPr lang="en-US" dirty="0">
                <a:latin typeface="Times New Roman" panose="02020603050405020304" pitchFamily="18" charset="0"/>
                <a:cs typeface="Times New Roman" panose="02020603050405020304" pitchFamily="18" charset="0"/>
              </a:rPr>
              <a:t>Scope of National Power</a:t>
            </a:r>
          </a:p>
          <a:p>
            <a:pPr lvl="2"/>
            <a:r>
              <a:rPr lang="en-US" dirty="0">
                <a:latin typeface="Times New Roman" panose="02020603050405020304" pitchFamily="18" charset="0"/>
                <a:cs typeface="Times New Roman" panose="02020603050405020304" pitchFamily="18" charset="0"/>
              </a:rPr>
              <a:t>Narrow (</a:t>
            </a:r>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Broad (Federalists)</a:t>
            </a:r>
          </a:p>
          <a:p>
            <a:pPr lvl="1"/>
            <a:r>
              <a:rPr lang="en-US" dirty="0">
                <a:latin typeface="Times New Roman" panose="02020603050405020304" pitchFamily="18" charset="0"/>
                <a:cs typeface="Times New Roman" panose="02020603050405020304" pitchFamily="18" charset="0"/>
              </a:rPr>
              <a:t>Interpretation of Constitution</a:t>
            </a:r>
          </a:p>
          <a:p>
            <a:pPr lvl="2"/>
            <a:r>
              <a:rPr lang="en-US" dirty="0">
                <a:latin typeface="Times New Roman" panose="02020603050405020304" pitchFamily="18" charset="0"/>
                <a:cs typeface="Times New Roman" panose="02020603050405020304" pitchFamily="18" charset="0"/>
              </a:rPr>
              <a:t>Textual/Narrow (Jeffersonians)</a:t>
            </a:r>
          </a:p>
          <a:p>
            <a:pPr lvl="2"/>
            <a:r>
              <a:rPr lang="en-US" dirty="0">
                <a:latin typeface="Times New Roman" panose="02020603050405020304" pitchFamily="18" charset="0"/>
                <a:cs typeface="Times New Roman" panose="02020603050405020304" pitchFamily="18" charset="0"/>
              </a:rPr>
              <a:t>Extra-Textual/Broad (Federalists)</a:t>
            </a: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1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42" presetClass="entr" presetSubtype="0" fill="hold" nodeType="afterEffect">
                                  <p:stCondLst>
                                    <p:cond delay="2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60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nodeType="afterEffect">
                                  <p:stCondLst>
                                    <p:cond delay="200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par>
                                <p:cTn id="50" presetID="42" presetClass="entr" presetSubtype="0" fill="hold" nodeType="withEffect">
                                  <p:stCondLst>
                                    <p:cond delay="200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Theme #2a: National Supremacy</a:t>
            </a:r>
          </a:p>
        </p:txBody>
      </p:sp>
      <p:sp>
        <p:nvSpPr>
          <p:cNvPr id="3" name="Content Placeholder 2"/>
          <p:cNvSpPr>
            <a:spLocks noGrp="1"/>
          </p:cNvSpPr>
          <p:nvPr>
            <p:ph idx="1"/>
          </p:nvPr>
        </p:nvSpPr>
        <p:spPr>
          <a:xfrm>
            <a:off x="457200" y="1600200"/>
            <a:ext cx="7467600" cy="4953000"/>
          </a:xfrm>
        </p:spPr>
        <p:txBody>
          <a:bodyPr>
            <a:normAutofit/>
          </a:bodyPr>
          <a:lstStyle/>
          <a:p>
            <a:r>
              <a:rPr lang="en-US" dirty="0">
                <a:latin typeface="Times New Roman" panose="02020603050405020304" pitchFamily="18" charset="0"/>
                <a:cs typeface="Times New Roman" panose="02020603050405020304" pitchFamily="18" charset="0"/>
              </a:rPr>
              <a:t>Source of Sovereignty</a:t>
            </a:r>
          </a:p>
          <a:p>
            <a:pPr lvl="1"/>
            <a:r>
              <a:rPr lang="en-US" dirty="0">
                <a:latin typeface="Times New Roman" panose="02020603050405020304" pitchFamily="18" charset="0"/>
                <a:cs typeface="Times New Roman" panose="02020603050405020304" pitchFamily="18" charset="0"/>
              </a:rPr>
              <a:t>States (Jeffersonian)</a:t>
            </a:r>
          </a:p>
          <a:p>
            <a:pPr lvl="2"/>
            <a:r>
              <a:rPr lang="en-US" dirty="0">
                <a:latin typeface="Times New Roman" panose="02020603050405020304" pitchFamily="18" charset="0"/>
                <a:cs typeface="Times New Roman" panose="02020603050405020304" pitchFamily="18" charset="0"/>
              </a:rPr>
              <a:t>Ratification</a:t>
            </a:r>
          </a:p>
          <a:p>
            <a:pPr lvl="2"/>
            <a:r>
              <a:rPr lang="en-US" dirty="0">
                <a:latin typeface="Times New Roman" panose="02020603050405020304" pitchFamily="18" charset="0"/>
                <a:cs typeface="Times New Roman" panose="02020603050405020304" pitchFamily="18" charset="0"/>
              </a:rPr>
              <a:t>Tenth Amendment</a:t>
            </a:r>
          </a:p>
          <a:p>
            <a:pPr lvl="1"/>
            <a:r>
              <a:rPr lang="en-US" dirty="0">
                <a:latin typeface="Times New Roman" panose="02020603050405020304" pitchFamily="18" charset="0"/>
                <a:cs typeface="Times New Roman" panose="02020603050405020304" pitchFamily="18" charset="0"/>
              </a:rPr>
              <a:t>People (Federalist)</a:t>
            </a:r>
          </a:p>
          <a:p>
            <a:pPr lvl="2"/>
            <a:r>
              <a:rPr lang="en-US" dirty="0">
                <a:latin typeface="Times New Roman" panose="02020603050405020304" pitchFamily="18" charset="0"/>
                <a:cs typeface="Times New Roman" panose="02020603050405020304" pitchFamily="18" charset="0"/>
              </a:rPr>
              <a:t>Ratification</a:t>
            </a:r>
          </a:p>
          <a:p>
            <a:pPr lvl="2"/>
            <a:r>
              <a:rPr lang="en-US" dirty="0">
                <a:latin typeface="Times New Roman" panose="02020603050405020304" pitchFamily="18" charset="0"/>
                <a:cs typeface="Times New Roman" panose="02020603050405020304" pitchFamily="18" charset="0"/>
              </a:rPr>
              <a:t>Preamble</a:t>
            </a:r>
          </a:p>
          <a:p>
            <a:pPr lvl="2"/>
            <a:r>
              <a:rPr lang="en-US" dirty="0">
                <a:latin typeface="Times New Roman" panose="02020603050405020304" pitchFamily="18" charset="0"/>
                <a:cs typeface="Times New Roman" panose="02020603050405020304" pitchFamily="18" charset="0"/>
              </a:rPr>
              <a:t>Supremacy Clause of Article VI</a:t>
            </a:r>
          </a:p>
          <a:p>
            <a:r>
              <a:rPr lang="en-US" dirty="0">
                <a:latin typeface="Times New Roman" panose="02020603050405020304" pitchFamily="18" charset="0"/>
                <a:cs typeface="Times New Roman" panose="02020603050405020304" pitchFamily="18" charset="0"/>
              </a:rPr>
              <a:t>Marshall’s Answer: The People</a:t>
            </a:r>
          </a:p>
          <a:p>
            <a:pPr lvl="1"/>
            <a:r>
              <a:rPr lang="en-US" i="1" dirty="0">
                <a:latin typeface="Times New Roman" panose="02020603050405020304" pitchFamily="18" charset="0"/>
                <a:cs typeface="Times New Roman" panose="02020603050405020304" pitchFamily="18" charset="0"/>
                <a:hlinkClick r:id="rId2"/>
              </a:rPr>
              <a:t>McCulloch v. Maryland </a:t>
            </a:r>
            <a:r>
              <a:rPr lang="en-US" dirty="0">
                <a:latin typeface="Times New Roman" panose="02020603050405020304" pitchFamily="18" charset="0"/>
                <a:cs typeface="Times New Roman" panose="02020603050405020304" pitchFamily="18" charset="0"/>
                <a:hlinkClick r:id="rId2"/>
              </a:rPr>
              <a:t>(1819)</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5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1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6781800" cy="4525963"/>
          </a:xfrm>
        </p:spPr>
        <p:txBody>
          <a:bodyPr>
            <a:normAutofit lnSpcReduction="10000"/>
          </a:bodyPr>
          <a:lstStyle/>
          <a:p>
            <a:pPr marL="36576" indent="0">
              <a:buNone/>
            </a:pPr>
            <a:r>
              <a:rPr lang="en-US" sz="3200" b="1" dirty="0">
                <a:latin typeface="Times New Roman" panose="02020603050405020304" pitchFamily="18" charset="0"/>
                <a:cs typeface="Times New Roman" panose="02020603050405020304" pitchFamily="18" charset="0"/>
              </a:rPr>
              <a:t>Jeffersonian Position:</a:t>
            </a:r>
          </a:p>
          <a:p>
            <a:pPr marL="36576" indent="0">
              <a:buNone/>
            </a:pPr>
            <a:r>
              <a:rPr lang="en-US" sz="3200" dirty="0">
                <a:latin typeface="Times New Roman" panose="02020603050405020304" pitchFamily="18" charset="0"/>
                <a:cs typeface="Times New Roman" panose="02020603050405020304" pitchFamily="18" charset="0"/>
              </a:rPr>
              <a:t>“The powers of the general government, it has been said, are delegated by the states, who alone are truly sovereign; and must be exercised in subordination to the states, who alone possess supreme dominion. </a:t>
            </a:r>
            <a:endParaRPr lang="en-US" sz="3200" dirty="0" smtClean="0">
              <a:latin typeface="Times New Roman" panose="02020603050405020304" pitchFamily="18" charset="0"/>
              <a:cs typeface="Times New Roman" panose="02020603050405020304" pitchFamily="18" charset="0"/>
            </a:endParaRPr>
          </a:p>
          <a:p>
            <a:pPr marL="36576" indent="0">
              <a:buNone/>
            </a:pPr>
            <a:r>
              <a:rPr lang="en-US" sz="3200" b="1" i="1" dirty="0" smtClean="0">
                <a:latin typeface="Times New Roman" panose="02020603050405020304" pitchFamily="18" charset="0"/>
                <a:cs typeface="Times New Roman" panose="02020603050405020304" pitchFamily="18" charset="0"/>
              </a:rPr>
              <a:t>It </a:t>
            </a:r>
            <a:r>
              <a:rPr lang="en-US" sz="3200" b="1" i="1" dirty="0">
                <a:latin typeface="Times New Roman" panose="02020603050405020304" pitchFamily="18" charset="0"/>
                <a:cs typeface="Times New Roman" panose="02020603050405020304" pitchFamily="18" charset="0"/>
              </a:rPr>
              <a:t>would be difficult to sustain this proposition.”</a:t>
            </a:r>
          </a:p>
        </p:txBody>
      </p:sp>
    </p:spTree>
    <p:extLst>
      <p:ext uri="{BB962C8B-B14F-4D97-AF65-F5344CB8AC3E}">
        <p14:creationId xmlns:p14="http://schemas.microsoft.com/office/powerpoint/2010/main" val="42056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36576" indent="0">
              <a:buNone/>
            </a:pPr>
            <a:r>
              <a:rPr lang="en-US" sz="3200" b="1" dirty="0">
                <a:latin typeface="Times New Roman" panose="02020603050405020304" pitchFamily="18" charset="0"/>
                <a:cs typeface="Times New Roman" panose="02020603050405020304" pitchFamily="18" charset="0"/>
              </a:rPr>
              <a:t>Federalist Position:</a:t>
            </a:r>
          </a:p>
          <a:p>
            <a:pPr marL="36576" indent="0">
              <a:buNone/>
            </a:pPr>
            <a:r>
              <a:rPr lang="en-US" sz="32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convention which framed the constitution was indeed elected by the state legislatures…. It was reported to the then existing congress of the United States, with a request that it might 'be submitted to a convention of delegates, chosen in each state by </a:t>
            </a:r>
            <a:r>
              <a:rPr lang="en-US" b="1" i="1" dirty="0">
                <a:latin typeface="Times New Roman" panose="02020603050405020304" pitchFamily="18" charset="0"/>
                <a:cs typeface="Times New Roman" panose="02020603050405020304" pitchFamily="18" charset="0"/>
              </a:rPr>
              <a:t>the people thereof</a:t>
            </a:r>
            <a:r>
              <a:rPr lang="en-US" dirty="0">
                <a:latin typeface="Times New Roman" panose="02020603050405020304" pitchFamily="18" charset="0"/>
                <a:cs typeface="Times New Roman" panose="02020603050405020304" pitchFamily="18" charset="0"/>
              </a:rPr>
              <a:t>, under the recommendation of its legislature, </a:t>
            </a:r>
            <a:r>
              <a:rPr lang="en-US" b="1" i="1" dirty="0">
                <a:latin typeface="Times New Roman" panose="02020603050405020304" pitchFamily="18" charset="0"/>
                <a:cs typeface="Times New Roman" panose="02020603050405020304" pitchFamily="18" charset="0"/>
              </a:rPr>
              <a:t>for </a:t>
            </a:r>
            <a:r>
              <a:rPr lang="en-US" b="1" i="1" u="sng" dirty="0">
                <a:latin typeface="Times New Roman" panose="02020603050405020304" pitchFamily="18" charset="0"/>
                <a:cs typeface="Times New Roman" panose="02020603050405020304" pitchFamily="18" charset="0"/>
              </a:rPr>
              <a:t>their</a:t>
            </a:r>
            <a:r>
              <a:rPr lang="en-US" b="1" i="1" dirty="0">
                <a:latin typeface="Times New Roman" panose="02020603050405020304" pitchFamily="18" charset="0"/>
                <a:cs typeface="Times New Roman" panose="02020603050405020304" pitchFamily="18" charset="0"/>
              </a:rPr>
              <a:t> assent and ratification</a:t>
            </a:r>
            <a:r>
              <a:rPr lang="en-US" dirty="0">
                <a:latin typeface="Times New Roman" panose="02020603050405020304" pitchFamily="18" charset="0"/>
                <a:cs typeface="Times New Roman" panose="02020603050405020304" pitchFamily="18" charset="0"/>
              </a:rPr>
              <a:t>.' This mode of proceeding was adopted; and by the convention, by congress, and by the state legislatures, the instrument was </a:t>
            </a:r>
            <a:r>
              <a:rPr lang="en-US" b="1" i="1" dirty="0">
                <a:latin typeface="Times New Roman" panose="02020603050405020304" pitchFamily="18" charset="0"/>
                <a:cs typeface="Times New Roman" panose="02020603050405020304" pitchFamily="18" charset="0"/>
              </a:rPr>
              <a:t>submitted to the people</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From these conventions, the constitution derives its whole authority….. It required not the affirmance, and could not be </a:t>
            </a:r>
            <a:r>
              <a:rPr lang="en-US" b="1" i="1" dirty="0" err="1">
                <a:latin typeface="Times New Roman" panose="02020603050405020304" pitchFamily="18" charset="0"/>
                <a:cs typeface="Times New Roman" panose="02020603050405020304" pitchFamily="18" charset="0"/>
              </a:rPr>
              <a:t>negatived</a:t>
            </a:r>
            <a:r>
              <a:rPr lang="en-US" b="1" i="1" dirty="0">
                <a:latin typeface="Times New Roman" panose="02020603050405020304" pitchFamily="18" charset="0"/>
                <a:cs typeface="Times New Roman" panose="02020603050405020304" pitchFamily="18" charset="0"/>
              </a:rPr>
              <a:t>, by the state governments. </a:t>
            </a:r>
            <a:r>
              <a:rPr lang="en-US" dirty="0">
                <a:latin typeface="Times New Roman" panose="02020603050405020304" pitchFamily="18" charset="0"/>
                <a:cs typeface="Times New Roman" panose="02020603050405020304" pitchFamily="18" charset="0"/>
              </a:rPr>
              <a:t>The constitution, when thus adopted, was of complete obligation, and bound the state sovereignties</a:t>
            </a:r>
            <a:r>
              <a:rPr lang="en-US" dirty="0"/>
              <a:t>....</a:t>
            </a:r>
            <a:r>
              <a:rPr lang="en-US" sz="32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0619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Theme #2b: National Supremacy</a:t>
            </a:r>
          </a:p>
        </p:txBody>
      </p:sp>
      <p:sp>
        <p:nvSpPr>
          <p:cNvPr id="3" name="Content Placeholder 2"/>
          <p:cNvSpPr>
            <a:spLocks noGrp="1"/>
          </p:cNvSpPr>
          <p:nvPr>
            <p:ph idx="1"/>
          </p:nvPr>
        </p:nvSpPr>
        <p:spPr>
          <a:xfrm>
            <a:off x="457200" y="1600200"/>
            <a:ext cx="7467600" cy="4953000"/>
          </a:xfrm>
        </p:spPr>
        <p:txBody>
          <a:bodyPr>
            <a:normAutofit lnSpcReduction="10000"/>
          </a:bodyPr>
          <a:lstStyle/>
          <a:p>
            <a:r>
              <a:rPr lang="en-US" dirty="0">
                <a:latin typeface="Times New Roman" panose="02020603050405020304" pitchFamily="18" charset="0"/>
                <a:cs typeface="Times New Roman" panose="02020603050405020304" pitchFamily="18" charset="0"/>
              </a:rPr>
              <a:t>Scope of National Power</a:t>
            </a:r>
          </a:p>
          <a:p>
            <a:pPr lvl="1"/>
            <a:r>
              <a:rPr lang="en-US" dirty="0">
                <a:latin typeface="Times New Roman" panose="02020603050405020304" pitchFamily="18" charset="0"/>
                <a:cs typeface="Times New Roman" panose="02020603050405020304" pitchFamily="18" charset="0"/>
              </a:rPr>
              <a:t>Narrow (Jeffersonian)</a:t>
            </a:r>
          </a:p>
          <a:p>
            <a:pPr lvl="2"/>
            <a:r>
              <a:rPr lang="en-US" dirty="0">
                <a:latin typeface="Times New Roman" panose="02020603050405020304" pitchFamily="18" charset="0"/>
                <a:cs typeface="Times New Roman" panose="02020603050405020304" pitchFamily="18" charset="0"/>
              </a:rPr>
              <a:t>Enumerated Powers in Article I, Section 8</a:t>
            </a:r>
          </a:p>
          <a:p>
            <a:pPr lvl="2"/>
            <a:r>
              <a:rPr lang="en-US" dirty="0">
                <a:latin typeface="Times New Roman" panose="02020603050405020304" pitchFamily="18" charset="0"/>
                <a:cs typeface="Times New Roman" panose="02020603050405020304" pitchFamily="18" charset="0"/>
              </a:rPr>
              <a:t>Tenth Amendment</a:t>
            </a:r>
          </a:p>
          <a:p>
            <a:pPr lvl="1"/>
            <a:r>
              <a:rPr lang="en-US" dirty="0">
                <a:latin typeface="Times New Roman" panose="02020603050405020304" pitchFamily="18" charset="0"/>
                <a:cs typeface="Times New Roman" panose="02020603050405020304" pitchFamily="18" charset="0"/>
              </a:rPr>
              <a:t>Broad (Federalist)</a:t>
            </a:r>
          </a:p>
          <a:p>
            <a:pPr lvl="2"/>
            <a:r>
              <a:rPr lang="en-US" dirty="0">
                <a:latin typeface="Times New Roman" panose="02020603050405020304" pitchFamily="18" charset="0"/>
                <a:cs typeface="Times New Roman" panose="02020603050405020304" pitchFamily="18" charset="0"/>
              </a:rPr>
              <a:t>National Purpose</a:t>
            </a:r>
          </a:p>
          <a:p>
            <a:pPr lvl="2"/>
            <a:r>
              <a:rPr lang="en-US" dirty="0">
                <a:latin typeface="Times New Roman" panose="02020603050405020304" pitchFamily="18" charset="0"/>
                <a:cs typeface="Times New Roman" panose="02020603050405020304" pitchFamily="18" charset="0"/>
              </a:rPr>
              <a:t>Implied Powers</a:t>
            </a:r>
          </a:p>
          <a:p>
            <a:pPr lvl="2"/>
            <a:r>
              <a:rPr lang="en-US" dirty="0">
                <a:latin typeface="Times New Roman" panose="02020603050405020304" pitchFamily="18" charset="0"/>
                <a:cs typeface="Times New Roman" panose="02020603050405020304" pitchFamily="18" charset="0"/>
              </a:rPr>
              <a:t>Article I, Section 8, Necessary and Proper Clause</a:t>
            </a:r>
          </a:p>
          <a:p>
            <a:r>
              <a:rPr lang="en-US" dirty="0">
                <a:latin typeface="Times New Roman" panose="02020603050405020304" pitchFamily="18" charset="0"/>
                <a:cs typeface="Times New Roman" panose="02020603050405020304" pitchFamily="18" charset="0"/>
              </a:rPr>
              <a:t>Marshall’s Answer: Broad</a:t>
            </a:r>
          </a:p>
          <a:p>
            <a:pPr lvl="2"/>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a:p>
            <a:pPr lvl="2"/>
            <a:r>
              <a:rPr lang="en-US" i="1" dirty="0">
                <a:latin typeface="Times New Roman" panose="02020603050405020304" pitchFamily="18" charset="0"/>
                <a:cs typeface="Times New Roman" panose="02020603050405020304" pitchFamily="18" charset="0"/>
                <a:hlinkClick r:id="rId3"/>
              </a:rPr>
              <a:t>Gibbons v. Ogden </a:t>
            </a:r>
            <a:r>
              <a:rPr lang="en-US" dirty="0">
                <a:latin typeface="Times New Roman" panose="02020603050405020304" pitchFamily="18" charset="0"/>
                <a:cs typeface="Times New Roman" panose="02020603050405020304" pitchFamily="18" charset="0"/>
                <a:hlinkClick r:id="rId3"/>
              </a:rPr>
              <a:t>(1824)</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6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100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6576" indent="0">
              <a:buNone/>
            </a:pPr>
            <a:r>
              <a:rPr lang="en-US" dirty="0">
                <a:latin typeface="Times New Roman" panose="02020603050405020304" pitchFamily="18" charset="0"/>
                <a:cs typeface="Times New Roman" panose="02020603050405020304" pitchFamily="18" charset="0"/>
              </a:rPr>
              <a:t>Constitution Contains </a:t>
            </a:r>
            <a:r>
              <a:rPr lang="en-US" i="1" dirty="0">
                <a:latin typeface="Times New Roman" panose="02020603050405020304" pitchFamily="18" charset="0"/>
                <a:cs typeface="Times New Roman" panose="02020603050405020304" pitchFamily="18" charset="0"/>
              </a:rPr>
              <a:t>Implied Powers</a:t>
            </a:r>
            <a:endParaRPr lang="en-US" dirty="0">
              <a:latin typeface="Times New Roman" panose="02020603050405020304" pitchFamily="18" charset="0"/>
              <a:cs typeface="Times New Roman" panose="02020603050405020304" pitchFamily="18" charset="0"/>
            </a:endParaRPr>
          </a:p>
          <a:p>
            <a:pPr marL="338328" lvl="1" indent="0">
              <a:buNone/>
            </a:pPr>
            <a:r>
              <a:rPr lang="en-US" sz="2800" dirty="0">
                <a:latin typeface="Times New Roman" panose="02020603050405020304" pitchFamily="18" charset="0"/>
                <a:cs typeface="Times New Roman" panose="02020603050405020304" pitchFamily="18" charset="0"/>
              </a:rPr>
              <a:t>“Among the enumerated powers, we do not find that of establishing a bank or creating a corporation. </a:t>
            </a:r>
            <a:r>
              <a:rPr lang="en-US" sz="2800" i="1" dirty="0">
                <a:latin typeface="Times New Roman" panose="02020603050405020304" pitchFamily="18" charset="0"/>
                <a:cs typeface="Times New Roman" panose="02020603050405020304" pitchFamily="18" charset="0"/>
              </a:rPr>
              <a:t>But there is no phrase in the instrument which, like the articles of confederation, excludes incidental or implied powers; and which requires that everything granted shall be expressly and minutely described</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38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Focus on John Marshall?</a:t>
            </a:r>
            <a:endParaRPr lang="en-US" dirty="0"/>
          </a:p>
        </p:txBody>
      </p:sp>
      <p:sp>
        <p:nvSpPr>
          <p:cNvPr id="3" name="Content Placeholder 2"/>
          <p:cNvSpPr>
            <a:spLocks noGrp="1"/>
          </p:cNvSpPr>
          <p:nvPr>
            <p:ph sz="half" idx="1"/>
          </p:nvPr>
        </p:nvSpPr>
        <p:spPr>
          <a:xfrm>
            <a:off x="304800" y="1600201"/>
            <a:ext cx="4267200" cy="4419600"/>
          </a:xfrm>
        </p:spPr>
        <p:txBody>
          <a:bodyPr>
            <a:normAutofit/>
          </a:bodyPr>
          <a:lstStyle/>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Chief Justice</a:t>
            </a:r>
          </a:p>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Constitutional Force</a:t>
            </a:r>
          </a:p>
          <a:p>
            <a:r>
              <a:rPr lang="en-US" b="1" i="1" dirty="0">
                <a:latin typeface="Times New Roman" panose="02020603050405020304" pitchFamily="18" charset="0"/>
                <a:cs typeface="Times New Roman" panose="02020603050405020304" pitchFamily="18" charset="0"/>
              </a:rPr>
              <a:t>Great </a:t>
            </a:r>
            <a:r>
              <a:rPr lang="en-US" dirty="0" smtClean="0">
                <a:latin typeface="Times New Roman" panose="02020603050405020304" pitchFamily="18" charset="0"/>
                <a:cs typeface="Times New Roman" panose="02020603050405020304" pitchFamily="18" charset="0"/>
              </a:rPr>
              <a:t>Creator </a:t>
            </a:r>
            <a:r>
              <a:rPr lang="en-US" dirty="0">
                <a:latin typeface="Times New Roman" panose="02020603050405020304" pitchFamily="18" charset="0"/>
                <a:cs typeface="Times New Roman" panose="02020603050405020304" pitchFamily="18" charset="0"/>
              </a:rPr>
              <a:t>and steward of the role of the Court</a:t>
            </a:r>
          </a:p>
          <a:p>
            <a:r>
              <a:rPr lang="en-US" b="1" i="1" dirty="0">
                <a:latin typeface="Times New Roman" panose="02020603050405020304" pitchFamily="18" charset="0"/>
                <a:cs typeface="Times New Roman" panose="02020603050405020304" pitchFamily="18" charset="0"/>
              </a:rPr>
              <a:t>Very </a:t>
            </a:r>
            <a:r>
              <a:rPr lang="en-US" b="1" i="1" dirty="0" smtClean="0">
                <a:latin typeface="Times New Roman" panose="02020603050405020304" pitchFamily="18" charset="0"/>
                <a:cs typeface="Times New Roman" panose="02020603050405020304" pitchFamily="18" charset="0"/>
              </a:rPr>
              <a:t>Cool Guy </a:t>
            </a:r>
            <a:r>
              <a:rPr lang="en-US" dirty="0">
                <a:latin typeface="Times New Roman" panose="02020603050405020304" pitchFamily="18" charset="0"/>
                <a:cs typeface="Times New Roman" panose="02020603050405020304" pitchFamily="18" charset="0"/>
              </a:rPr>
              <a:t>and story</a:t>
            </a:r>
          </a:p>
          <a:p>
            <a:pPr marL="36576" indent="0" algn="ctr">
              <a:buNone/>
            </a:pP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Hamiltonize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history)</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6576" indent="0" algn="r">
              <a:buNone/>
            </a:pPr>
            <a:r>
              <a:rPr lang="en-US" sz="1500" dirty="0">
                <a:latin typeface="Times New Roman" panose="02020603050405020304" pitchFamily="18" charset="0"/>
                <a:cs typeface="Times New Roman" panose="02020603050405020304" pitchFamily="18" charset="0"/>
                <a:hlinkClick r:id="rId2"/>
              </a:rPr>
              <a:t>PBS, </a:t>
            </a:r>
            <a:r>
              <a:rPr lang="en-US" sz="1500" i="1" dirty="0">
                <a:latin typeface="Times New Roman" panose="02020603050405020304" pitchFamily="18" charset="0"/>
                <a:cs typeface="Times New Roman" panose="02020603050405020304" pitchFamily="18" charset="0"/>
                <a:hlinkClick r:id="rId2"/>
              </a:rPr>
              <a:t>The Supreme Court, </a:t>
            </a:r>
            <a:r>
              <a:rPr lang="en-US" sz="1500" dirty="0">
                <a:latin typeface="Times New Roman" panose="02020603050405020304" pitchFamily="18" charset="0"/>
                <a:cs typeface="Times New Roman" panose="02020603050405020304" pitchFamily="18" charset="0"/>
                <a:hlinkClick r:id="rId2"/>
              </a:rPr>
              <a:t>“One Nation Under Law”</a:t>
            </a:r>
            <a:endParaRPr lang="en-US" sz="1500" dirty="0">
              <a:latin typeface="Times New Roman" panose="02020603050405020304" pitchFamily="18" charset="0"/>
              <a:cs typeface="Times New Roman" panose="02020603050405020304" pitchFamily="18" charset="0"/>
            </a:endParaRPr>
          </a:p>
          <a:p>
            <a:pPr marL="36576" indent="0" algn="r">
              <a:buNone/>
            </a:pPr>
            <a:r>
              <a:rPr lang="en-US" sz="1500" dirty="0">
                <a:latin typeface="Times New Roman" panose="02020603050405020304" pitchFamily="18" charset="0"/>
                <a:cs typeface="Times New Roman" panose="02020603050405020304" pitchFamily="18" charset="0"/>
              </a:rPr>
              <a:t>Lesson Plans             </a:t>
            </a:r>
          </a:p>
          <a:p>
            <a:pPr marL="36576" indent="0" algn="r">
              <a:buNone/>
            </a:pPr>
            <a:r>
              <a:rPr lang="en-US" sz="1500" dirty="0">
                <a:latin typeface="Times New Roman" panose="02020603050405020304" pitchFamily="18" charset="0"/>
                <a:cs typeface="Times New Roman" panose="02020603050405020304" pitchFamily="18" charset="0"/>
              </a:rPr>
              <a:t>Discussion Guide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00201"/>
            <a:ext cx="3657600" cy="3657600"/>
          </a:xfrm>
          <a:prstGeom prst="rect">
            <a:avLst/>
          </a:prstGeom>
        </p:spPr>
      </p:pic>
    </p:spTree>
    <p:extLst>
      <p:ext uri="{BB962C8B-B14F-4D97-AF65-F5344CB8AC3E}">
        <p14:creationId xmlns:p14="http://schemas.microsoft.com/office/powerpoint/2010/main" val="21517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915400" cy="4525963"/>
          </a:xfrm>
        </p:spPr>
        <p:txBody>
          <a:bodyPr>
            <a:normAutofit fontScale="92500"/>
          </a:bodyPr>
          <a:lstStyle/>
          <a:p>
            <a:pPr marL="36576" indent="0">
              <a:buNone/>
            </a:pPr>
            <a:r>
              <a:rPr lang="en-US" sz="2800" b="1" dirty="0">
                <a:latin typeface="Times New Roman" panose="02020603050405020304" pitchFamily="18" charset="0"/>
                <a:cs typeface="Times New Roman" panose="02020603050405020304" pitchFamily="18" charset="0"/>
              </a:rPr>
              <a:t>But the Tenth Amendment!</a:t>
            </a:r>
          </a:p>
          <a:p>
            <a:pPr marL="338328" lvl="1" indent="0">
              <a:buNone/>
            </a:pPr>
            <a:r>
              <a:rPr lang="en-US" sz="2200" dirty="0">
                <a:latin typeface="Times New Roman" panose="02020603050405020304" pitchFamily="18" charset="0"/>
                <a:cs typeface="Times New Roman" panose="02020603050405020304" pitchFamily="18" charset="0"/>
              </a:rPr>
              <a:t>“The powers not delegated to the United States by the Constitution, nor prohibited by it to the States, are reserved to the States respectively, or to the people.”</a:t>
            </a:r>
            <a:endParaRPr lang="en-US" sz="2200" b="1" dirty="0">
              <a:latin typeface="Times New Roman" panose="02020603050405020304" pitchFamily="18" charset="0"/>
              <a:cs typeface="Times New Roman" panose="02020603050405020304" pitchFamily="18" charset="0"/>
            </a:endParaRPr>
          </a:p>
          <a:p>
            <a:pPr marL="36576" indent="0">
              <a:buNone/>
            </a:pPr>
            <a:r>
              <a:rPr lang="en-US" sz="2800" b="1" dirty="0">
                <a:latin typeface="Times New Roman" panose="02020603050405020304" pitchFamily="18" charset="0"/>
                <a:cs typeface="Times New Roman" panose="02020603050405020304" pitchFamily="18" charset="0"/>
              </a:rPr>
              <a:t>Marshall’s Response:</a:t>
            </a:r>
          </a:p>
          <a:p>
            <a:pPr marL="338328" lvl="1" indent="0">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Even the 10th amendment, which was framed for the purpose of quieting the excessive jealousies which had been excited, omits the word 'expressly,' </a:t>
            </a:r>
            <a:r>
              <a:rPr lang="en-US" sz="2400" dirty="0">
                <a:latin typeface="Times New Roman" panose="02020603050405020304" pitchFamily="18" charset="0"/>
                <a:cs typeface="Times New Roman" panose="02020603050405020304" pitchFamily="18" charset="0"/>
              </a:rPr>
              <a:t>and declares only, that the powers 'not delegated to the United States, nor prohibited to the states, are reserved to the states or to the people;' thus leaving the question, whether the particular power which may become the subject of contest, has been delegated to the one government, or prohibited to the other, to depend on a fair construction of the whole instrument.”</a:t>
            </a:r>
          </a:p>
        </p:txBody>
      </p:sp>
    </p:spTree>
    <p:extLst>
      <p:ext uri="{BB962C8B-B14F-4D97-AF65-F5344CB8AC3E}">
        <p14:creationId xmlns:p14="http://schemas.microsoft.com/office/powerpoint/2010/main" val="12618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anim calcmode="lin" valueType="num">
                                      <p:cBhvr>
                                        <p:cTn id="1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Primary Source: </a:t>
            </a:r>
            <a:r>
              <a:rPr lang="en-US" i="1" dirty="0">
                <a:latin typeface="Times New Roman" panose="02020603050405020304" pitchFamily="18" charset="0"/>
                <a:cs typeface="Times New Roman" panose="02020603050405020304" pitchFamily="18" charset="0"/>
                <a:hlinkClick r:id="rId2"/>
              </a:rPr>
              <a:t>McCulloch v. Maryland</a:t>
            </a:r>
            <a:r>
              <a:rPr lang="en-US" dirty="0">
                <a:latin typeface="Times New Roman" panose="02020603050405020304" pitchFamily="18" charset="0"/>
                <a:cs typeface="Times New Roman" panose="02020603050405020304" pitchFamily="18" charset="0"/>
                <a:hlinkClick r:id="rId2"/>
              </a:rPr>
              <a:t> (1819)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600200"/>
            <a:ext cx="8839200" cy="4525963"/>
          </a:xfrm>
        </p:spPr>
        <p:txBody>
          <a:bodyPr>
            <a:normAutofit/>
          </a:bodyPr>
          <a:lstStyle/>
          <a:p>
            <a:pPr marL="36576" indent="0">
              <a:buNone/>
            </a:pPr>
            <a:r>
              <a:rPr lang="en-US" sz="2800" b="1" dirty="0">
                <a:latin typeface="Times New Roman" panose="02020603050405020304" pitchFamily="18" charset="0"/>
                <a:cs typeface="Times New Roman" panose="02020603050405020304" pitchFamily="18" charset="0"/>
              </a:rPr>
              <a:t>Article I, </a:t>
            </a:r>
            <a:r>
              <a:rPr lang="en-US" dirty="0">
                <a:latin typeface="Times New Roman" panose="02020603050405020304" pitchFamily="18" charset="0"/>
                <a:cs typeface="Times New Roman" panose="02020603050405020304" pitchFamily="18" charset="0"/>
              </a:rPr>
              <a:t>§8, §§18 – “necessary and proper” clause</a:t>
            </a:r>
            <a:endParaRPr lang="en-US" sz="2800" b="1" dirty="0">
              <a:latin typeface="Times New Roman" panose="02020603050405020304" pitchFamily="18" charset="0"/>
              <a:cs typeface="Times New Roman" panose="02020603050405020304" pitchFamily="18" charset="0"/>
            </a:endParaRPr>
          </a:p>
          <a:p>
            <a:pPr marL="36576" indent="0">
              <a:buNone/>
            </a:pPr>
            <a:r>
              <a:rPr lang="en-US" sz="2800" b="1" dirty="0">
                <a:latin typeface="Times New Roman" panose="02020603050405020304" pitchFamily="18" charset="0"/>
                <a:cs typeface="Times New Roman" panose="02020603050405020304" pitchFamily="18" charset="0"/>
              </a:rPr>
              <a:t>Marshall’s Take:</a:t>
            </a:r>
          </a:p>
          <a:p>
            <a:pPr marL="338328" lvl="1" indent="0">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Is it true, that this is the sense in which the word 'necessary' is always used?</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Does it always </a:t>
            </a:r>
            <a:r>
              <a:rPr lang="en-US" sz="2400" dirty="0">
                <a:latin typeface="Times New Roman" panose="02020603050405020304" pitchFamily="18" charset="0"/>
                <a:cs typeface="Times New Roman" panose="02020603050405020304" pitchFamily="18" charset="0"/>
              </a:rPr>
              <a:t>import an absolute physical necessity, so strong, that one thing to which another may be termed necessary, cannot exist without t</a:t>
            </a:r>
            <a:r>
              <a:rPr lang="en-US" sz="2400" i="1" dirty="0">
                <a:latin typeface="Times New Roman" panose="02020603050405020304" pitchFamily="18" charset="0"/>
                <a:cs typeface="Times New Roman" panose="02020603050405020304" pitchFamily="18" charset="0"/>
              </a:rPr>
              <a:t> its use, in the common affairs of the world, or in approved </a:t>
            </a:r>
            <a:r>
              <a:rPr lang="en-US" sz="2400" i="1" dirty="0" err="1">
                <a:latin typeface="Times New Roman" panose="02020603050405020304" pitchFamily="18" charset="0"/>
                <a:cs typeface="Times New Roman" panose="02020603050405020304" pitchFamily="18" charset="0"/>
              </a:rPr>
              <a:t>authors</a:t>
            </a:r>
            <a:r>
              <a:rPr lang="en-US" sz="2400" dirty="0" err="1">
                <a:latin typeface="Times New Roman" panose="02020603050405020304" pitchFamily="18" charset="0"/>
                <a:cs typeface="Times New Roman" panose="02020603050405020304" pitchFamily="18" charset="0"/>
              </a:rPr>
              <a:t>hat</a:t>
            </a:r>
            <a:r>
              <a:rPr lang="en-US" sz="2400" dirty="0">
                <a:latin typeface="Times New Roman" panose="02020603050405020304" pitchFamily="18" charset="0"/>
                <a:cs typeface="Times New Roman" panose="02020603050405020304" pitchFamily="18" charset="0"/>
              </a:rPr>
              <a:t> other? We think it does not. If reference be had to, we find that it frequently imports no more than that </a:t>
            </a:r>
            <a:r>
              <a:rPr lang="en-US" sz="2400" b="1" i="1" dirty="0">
                <a:latin typeface="Times New Roman" panose="02020603050405020304" pitchFamily="18" charset="0"/>
                <a:cs typeface="Times New Roman" panose="02020603050405020304" pitchFamily="18" charset="0"/>
              </a:rPr>
              <a:t>one thing is convenient, or useful, or essential</a:t>
            </a:r>
            <a:r>
              <a:rPr lang="en-US" sz="2400" dirty="0">
                <a:latin typeface="Times New Roman" panose="02020603050405020304" pitchFamily="18" charset="0"/>
                <a:cs typeface="Times New Roman" panose="02020603050405020304" pitchFamily="18" charset="0"/>
              </a:rPr>
              <a:t> to another. To employ the </a:t>
            </a:r>
            <a:r>
              <a:rPr lang="en-US" sz="2400" i="1" dirty="0">
                <a:latin typeface="Times New Roman" panose="02020603050405020304" pitchFamily="18" charset="0"/>
                <a:cs typeface="Times New Roman" panose="02020603050405020304" pitchFamily="18" charset="0"/>
              </a:rPr>
              <a:t>means necessary to an end</a:t>
            </a:r>
            <a:r>
              <a:rPr lang="en-US" sz="2400" dirty="0">
                <a:latin typeface="Times New Roman" panose="02020603050405020304" pitchFamily="18" charset="0"/>
                <a:cs typeface="Times New Roman" panose="02020603050405020304" pitchFamily="18" charset="0"/>
              </a:rPr>
              <a:t>, is generally understood as employing any means calculated to produce the end.” </a:t>
            </a:r>
          </a:p>
        </p:txBody>
      </p:sp>
    </p:spTree>
    <p:extLst>
      <p:ext uri="{BB962C8B-B14F-4D97-AF65-F5344CB8AC3E}">
        <p14:creationId xmlns:p14="http://schemas.microsoft.com/office/powerpoint/2010/main" val="6949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anim calcmode="lin" valueType="num">
                                      <p:cBhvr>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dirty="0">
                <a:latin typeface="Times New Roman" panose="02020603050405020304" pitchFamily="18" charset="0"/>
                <a:cs typeface="Times New Roman" panose="02020603050405020304" pitchFamily="18" charset="0"/>
              </a:rPr>
              <a:t>Theme #2c: Interpretation</a:t>
            </a:r>
          </a:p>
        </p:txBody>
      </p:sp>
      <p:sp>
        <p:nvSpPr>
          <p:cNvPr id="3" name="Content Placeholder 2"/>
          <p:cNvSpPr>
            <a:spLocks noGrp="1"/>
          </p:cNvSpPr>
          <p:nvPr>
            <p:ph idx="1"/>
          </p:nvPr>
        </p:nvSpPr>
        <p:spPr>
          <a:xfrm>
            <a:off x="457200" y="1600200"/>
            <a:ext cx="8382000" cy="4953000"/>
          </a:xfrm>
        </p:spPr>
        <p:txBody>
          <a:bodyPr>
            <a:normAutofit lnSpcReduction="10000"/>
          </a:bodyPr>
          <a:lstStyle/>
          <a:p>
            <a:r>
              <a:rPr lang="en-US" dirty="0">
                <a:latin typeface="Times New Roman" panose="02020603050405020304" pitchFamily="18" charset="0"/>
                <a:cs typeface="Times New Roman" panose="02020603050405020304" pitchFamily="18" charset="0"/>
              </a:rPr>
              <a:t>How to Read/Apply the Constitution</a:t>
            </a:r>
          </a:p>
          <a:p>
            <a:pPr lvl="1"/>
            <a:r>
              <a:rPr lang="en-US" dirty="0">
                <a:latin typeface="Times New Roman" panose="02020603050405020304" pitchFamily="18" charset="0"/>
                <a:cs typeface="Times New Roman" panose="02020603050405020304" pitchFamily="18" charset="0"/>
              </a:rPr>
              <a:t>Textually/Literally/Narrowly (Jeffersonian)</a:t>
            </a:r>
          </a:p>
          <a:p>
            <a:pPr lvl="2"/>
            <a:r>
              <a:rPr lang="en-US" dirty="0">
                <a:latin typeface="Times New Roman" panose="02020603050405020304" pitchFamily="18" charset="0"/>
                <a:cs typeface="Times New Roman" panose="02020603050405020304" pitchFamily="18" charset="0"/>
              </a:rPr>
              <a:t>Popular Sovereignty – Limited National Authority</a:t>
            </a:r>
          </a:p>
          <a:p>
            <a:pPr lvl="2"/>
            <a:r>
              <a:rPr lang="en-US" dirty="0">
                <a:latin typeface="Times New Roman" panose="02020603050405020304" pitchFamily="18" charset="0"/>
                <a:cs typeface="Times New Roman" panose="02020603050405020304" pitchFamily="18" charset="0"/>
              </a:rPr>
              <a:t>Tenth Amendment – States’ Rights</a:t>
            </a:r>
          </a:p>
          <a:p>
            <a:pPr lvl="1"/>
            <a:r>
              <a:rPr lang="en-US" dirty="0">
                <a:latin typeface="Times New Roman" panose="02020603050405020304" pitchFamily="18" charset="0"/>
                <a:cs typeface="Times New Roman" panose="02020603050405020304" pitchFamily="18" charset="0"/>
              </a:rPr>
              <a:t>Textually/Broadly/Extra-Textually (Federalist)</a:t>
            </a:r>
          </a:p>
          <a:p>
            <a:pPr lvl="2"/>
            <a:r>
              <a:rPr lang="en-US" dirty="0">
                <a:latin typeface="Times New Roman" panose="02020603050405020304" pitchFamily="18" charset="0"/>
                <a:cs typeface="Times New Roman" panose="02020603050405020304" pitchFamily="18" charset="0"/>
              </a:rPr>
              <a:t>Nature of a </a:t>
            </a:r>
            <a:r>
              <a:rPr lang="en-US" i="1" dirty="0">
                <a:latin typeface="Times New Roman" panose="02020603050405020304" pitchFamily="18" charset="0"/>
                <a:cs typeface="Times New Roman" panose="02020603050405020304" pitchFamily="18" charset="0"/>
              </a:rPr>
              <a:t>Constitution - </a:t>
            </a:r>
            <a:r>
              <a:rPr lang="en-US" dirty="0">
                <a:latin typeface="Times New Roman" panose="02020603050405020304" pitchFamily="18" charset="0"/>
                <a:cs typeface="Times New Roman" panose="02020603050405020304" pitchFamily="18" charset="0"/>
              </a:rPr>
              <a:t>Fundamental Law</a:t>
            </a:r>
          </a:p>
          <a:p>
            <a:pPr lvl="2"/>
            <a:r>
              <a:rPr lang="en-US" dirty="0">
                <a:latin typeface="Times New Roman" panose="02020603050405020304" pitchFamily="18" charset="0"/>
                <a:cs typeface="Times New Roman" panose="02020603050405020304" pitchFamily="18" charset="0"/>
              </a:rPr>
              <a:t>Supremacy Clause of Article VI – National Purpose</a:t>
            </a:r>
          </a:p>
          <a:p>
            <a:r>
              <a:rPr lang="en-US" sz="2800" dirty="0">
                <a:latin typeface="Times New Roman" panose="02020603050405020304" pitchFamily="18" charset="0"/>
                <a:cs typeface="Times New Roman" panose="02020603050405020304" pitchFamily="18" charset="0"/>
              </a:rPr>
              <a:t>Marshall’s Answer: Textually/Broadly/Extra-Textually</a:t>
            </a:r>
            <a:r>
              <a:rPr lang="en-US" dirty="0">
                <a:latin typeface="Times New Roman" panose="02020603050405020304" pitchFamily="18" charset="0"/>
                <a:cs typeface="Times New Roman" panose="02020603050405020304" pitchFamily="18" charset="0"/>
              </a:rPr>
              <a:t> </a:t>
            </a:r>
          </a:p>
          <a:p>
            <a:pPr lvl="1"/>
            <a:r>
              <a:rPr lang="en-US" i="1" dirty="0">
                <a:latin typeface="Times New Roman" panose="02020603050405020304" pitchFamily="18" charset="0"/>
                <a:cs typeface="Times New Roman" panose="02020603050405020304" pitchFamily="18" charset="0"/>
                <a:hlinkClick r:id="rId2"/>
              </a:rPr>
              <a:t>Marbury v. Madison </a:t>
            </a:r>
            <a:r>
              <a:rPr lang="en-US" dirty="0">
                <a:latin typeface="Times New Roman" panose="02020603050405020304" pitchFamily="18" charset="0"/>
                <a:cs typeface="Times New Roman" panose="02020603050405020304" pitchFamily="18" charset="0"/>
                <a:hlinkClick r:id="rId2"/>
              </a:rPr>
              <a:t>(1803)</a:t>
            </a:r>
            <a:endParaRPr lang="en-US" i="1" dirty="0">
              <a:latin typeface="Times New Roman" panose="02020603050405020304" pitchFamily="18" charset="0"/>
              <a:cs typeface="Times New Roman" panose="02020603050405020304" pitchFamily="18" charset="0"/>
              <a:hlinkClick r:id="rId3"/>
            </a:endParaRPr>
          </a:p>
          <a:p>
            <a:pPr lvl="1"/>
            <a:r>
              <a:rPr lang="en-US" i="1" dirty="0">
                <a:latin typeface="Times New Roman" panose="02020603050405020304" pitchFamily="18" charset="0"/>
                <a:cs typeface="Times New Roman" panose="02020603050405020304" pitchFamily="18" charset="0"/>
                <a:hlinkClick r:id="rId3"/>
              </a:rPr>
              <a:t>McCulloch v. Maryland </a:t>
            </a:r>
            <a:r>
              <a:rPr lang="en-US" dirty="0">
                <a:latin typeface="Times New Roman" panose="02020603050405020304" pitchFamily="18" charset="0"/>
                <a:cs typeface="Times New Roman" panose="02020603050405020304" pitchFamily="18" charset="0"/>
                <a:hlinkClick r:id="rId3"/>
              </a:rPr>
              <a:t>(1819)</a:t>
            </a:r>
            <a:endParaRPr lang="en-US" dirty="0">
              <a:latin typeface="Times New Roman" panose="02020603050405020304" pitchFamily="18" charset="0"/>
              <a:cs typeface="Times New Roman" panose="02020603050405020304" pitchFamily="18" charset="0"/>
            </a:endParaRPr>
          </a:p>
          <a:p>
            <a:pPr lvl="1"/>
            <a:r>
              <a:rPr lang="en-US" i="1" dirty="0">
                <a:latin typeface="Times New Roman" panose="02020603050405020304" pitchFamily="18" charset="0"/>
                <a:cs typeface="Times New Roman" panose="02020603050405020304" pitchFamily="18" charset="0"/>
                <a:hlinkClick r:id="rId4"/>
              </a:rPr>
              <a:t>Gibbons v. Ogden </a:t>
            </a:r>
            <a:r>
              <a:rPr lang="en-US" dirty="0">
                <a:latin typeface="Times New Roman" panose="02020603050405020304" pitchFamily="18" charset="0"/>
                <a:cs typeface="Times New Roman" panose="02020603050405020304" pitchFamily="18" charset="0"/>
                <a:hlinkClick r:id="rId4"/>
              </a:rPr>
              <a:t>(1824)</a:t>
            </a:r>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4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par>
                                <p:cTn id="28" presetID="42" presetClass="entr" presetSubtype="0" fill="hold" nodeType="withEffect">
                                  <p:stCondLst>
                                    <p:cond delay="100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500"/>
                            </p:stCondLst>
                            <p:childTnLst>
                              <p:par>
                                <p:cTn id="39" presetID="10" presetClass="entr" presetSubtype="0" fill="hold" nodeType="afterEffect">
                                  <p:stCondLst>
                                    <p:cond delay="50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50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1000"/>
                                        <p:tgtEl>
                                          <p:spTgt spid="3">
                                            <p:txEl>
                                              <p:pRg st="10" end="10"/>
                                            </p:txEl>
                                          </p:spTgt>
                                        </p:tgtEl>
                                      </p:cBhvr>
                                    </p:animEffect>
                                    <p:anim calcmode="lin" valueType="num">
                                      <p:cBhvr>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4000" dirty="0">
                <a:latin typeface="Times New Roman" panose="02020603050405020304" pitchFamily="18" charset="0"/>
                <a:cs typeface="Times New Roman" panose="02020603050405020304" pitchFamily="18" charset="0"/>
              </a:rPr>
              <a:t>Primary Source: </a:t>
            </a:r>
            <a:r>
              <a:rPr lang="en-US" sz="4000" i="1" dirty="0">
                <a:latin typeface="Times New Roman" panose="02020603050405020304" pitchFamily="18" charset="0"/>
                <a:cs typeface="Times New Roman" panose="02020603050405020304" pitchFamily="18" charset="0"/>
                <a:hlinkClick r:id="rId2"/>
              </a:rPr>
              <a:t>Gibbons v. Ogden </a:t>
            </a:r>
            <a:r>
              <a:rPr lang="en-US" sz="4000" dirty="0">
                <a:latin typeface="Times New Roman" panose="02020603050405020304" pitchFamily="18" charset="0"/>
                <a:cs typeface="Times New Roman" panose="02020603050405020304" pitchFamily="18" charset="0"/>
                <a:hlinkClick r:id="rId2"/>
              </a:rPr>
              <a:t>(1824)</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763000" cy="4525963"/>
          </a:xfrm>
        </p:spPr>
        <p:txBody>
          <a:bodyPr>
            <a:normAutofit/>
          </a:bodyPr>
          <a:lstStyle/>
          <a:p>
            <a:pPr marL="36576" indent="0">
              <a:buNone/>
            </a:pPr>
            <a:r>
              <a:rPr lang="en-US" sz="3500" b="1" dirty="0">
                <a:latin typeface="Times New Roman" panose="02020603050405020304" pitchFamily="18" charset="0"/>
                <a:cs typeface="Times New Roman" panose="02020603050405020304" pitchFamily="18" charset="0"/>
              </a:rPr>
              <a:t>Article I, § 8, §§ 3 - </a:t>
            </a:r>
            <a:r>
              <a:rPr lang="en-US" dirty="0">
                <a:latin typeface="Times New Roman" panose="02020603050405020304" pitchFamily="18" charset="0"/>
                <a:cs typeface="Times New Roman" panose="02020603050405020304" pitchFamily="18" charset="0"/>
              </a:rPr>
              <a:t>The Congress shall have power to regulate… commerce among the several states…</a:t>
            </a:r>
            <a:endParaRPr lang="en-US" sz="1200" dirty="0">
              <a:latin typeface="Times New Roman" panose="02020603050405020304" pitchFamily="18" charset="0"/>
              <a:cs typeface="Times New Roman" panose="02020603050405020304" pitchFamily="18" charset="0"/>
            </a:endParaRPr>
          </a:p>
          <a:p>
            <a:pPr marL="36576" indent="0">
              <a:buNone/>
            </a:pPr>
            <a:endParaRPr lang="en-US" sz="1200" b="1" dirty="0">
              <a:latin typeface="Times New Roman" panose="02020603050405020304" pitchFamily="18" charset="0"/>
              <a:cs typeface="Times New Roman" panose="02020603050405020304" pitchFamily="18" charset="0"/>
            </a:endParaRPr>
          </a:p>
          <a:p>
            <a:pPr marL="36576" indent="0">
              <a:buNone/>
            </a:pPr>
            <a:r>
              <a:rPr lang="en-US" sz="2400" b="1" dirty="0">
                <a:latin typeface="Times New Roman" panose="02020603050405020304" pitchFamily="18" charset="0"/>
                <a:cs typeface="Times New Roman" panose="02020603050405020304" pitchFamily="18" charset="0"/>
              </a:rPr>
              <a:t>Jeffersonian Position: </a:t>
            </a:r>
            <a:r>
              <a:rPr lang="en-US" sz="2400" dirty="0">
                <a:latin typeface="Times New Roman" panose="02020603050405020304" pitchFamily="18" charset="0"/>
                <a:cs typeface="Times New Roman" panose="02020603050405020304" pitchFamily="18" charset="0"/>
              </a:rPr>
              <a:t>Commerce is buying and selling and exchange of goods moving between states</a:t>
            </a:r>
            <a:endParaRPr lang="en-US" sz="2400" b="1" dirty="0">
              <a:latin typeface="Times New Roman" panose="02020603050405020304" pitchFamily="18" charset="0"/>
              <a:cs typeface="Times New Roman" panose="02020603050405020304" pitchFamily="18" charset="0"/>
            </a:endParaRPr>
          </a:p>
          <a:p>
            <a:pPr marL="36576" indent="0">
              <a:buNone/>
            </a:pPr>
            <a:r>
              <a:rPr lang="en-US" sz="2400" b="1" dirty="0">
                <a:latin typeface="Times New Roman" panose="02020603050405020304" pitchFamily="18" charset="0"/>
                <a:cs typeface="Times New Roman" panose="02020603050405020304" pitchFamily="18" charset="0"/>
              </a:rPr>
              <a:t>Federalist Position: </a:t>
            </a:r>
            <a:r>
              <a:rPr lang="en-US" sz="2400" dirty="0">
                <a:latin typeface="Times New Roman" panose="02020603050405020304" pitchFamily="18" charset="0"/>
                <a:cs typeface="Times New Roman" panose="02020603050405020304" pitchFamily="18" charset="0"/>
              </a:rPr>
              <a:t>Commerce is all commercial activity, including but not limited to buying/selling, and activity that moves between states</a:t>
            </a:r>
            <a:endParaRPr lang="en-US" sz="2400" b="1" dirty="0">
              <a:latin typeface="Times New Roman" panose="02020603050405020304" pitchFamily="18" charset="0"/>
              <a:cs typeface="Times New Roman" panose="02020603050405020304" pitchFamily="18" charset="0"/>
            </a:endParaRPr>
          </a:p>
          <a:p>
            <a:pPr marL="36576" indent="0">
              <a:buNone/>
            </a:pPr>
            <a:r>
              <a:rPr lang="en-US" sz="2800" b="1" dirty="0">
                <a:latin typeface="Times New Roman" panose="02020603050405020304" pitchFamily="18" charset="0"/>
                <a:cs typeface="Times New Roman" panose="02020603050405020304" pitchFamily="18" charset="0"/>
              </a:rPr>
              <a:t>Marshall’s Take</a:t>
            </a:r>
            <a:r>
              <a:rPr lang="en-US" sz="2800" dirty="0">
                <a:latin typeface="Times New Roman" panose="02020603050405020304" pitchFamily="18" charset="0"/>
                <a:cs typeface="Times New Roman" panose="02020603050405020304" pitchFamily="18" charset="0"/>
              </a:rPr>
              <a:t>: Commerce comprehends any economic activity that crosses state lines</a:t>
            </a:r>
            <a:endParaRPr lang="en-US" sz="2800" b="1" dirty="0">
              <a:latin typeface="Times New Roman" panose="02020603050405020304" pitchFamily="18" charset="0"/>
              <a:cs typeface="Times New Roman" panose="02020603050405020304" pitchFamily="18" charset="0"/>
            </a:endParaRPr>
          </a:p>
          <a:p>
            <a:pPr marL="36576"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4000" dirty="0">
                <a:latin typeface="Times New Roman" panose="02020603050405020304" pitchFamily="18" charset="0"/>
                <a:cs typeface="Times New Roman" panose="02020603050405020304" pitchFamily="18" charset="0"/>
              </a:rPr>
              <a:t>Primary Source: </a:t>
            </a:r>
            <a:r>
              <a:rPr lang="en-US" sz="4000" i="1" dirty="0">
                <a:latin typeface="Times New Roman" panose="02020603050405020304" pitchFamily="18" charset="0"/>
                <a:cs typeface="Times New Roman" panose="02020603050405020304" pitchFamily="18" charset="0"/>
                <a:hlinkClick r:id="rId2"/>
              </a:rPr>
              <a:t>Gibbons v. Ogden </a:t>
            </a:r>
            <a:r>
              <a:rPr lang="en-US" sz="4000" dirty="0">
                <a:latin typeface="Times New Roman" panose="02020603050405020304" pitchFamily="18" charset="0"/>
                <a:cs typeface="Times New Roman" panose="02020603050405020304" pitchFamily="18" charset="0"/>
                <a:hlinkClick r:id="rId2"/>
              </a:rPr>
              <a:t>(1824)</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36576" indent="0">
              <a:buNone/>
            </a:pPr>
            <a:r>
              <a:rPr lang="en-US" sz="3800" b="1" dirty="0">
                <a:latin typeface="Times New Roman" panose="02020603050405020304" pitchFamily="18" charset="0"/>
                <a:cs typeface="Times New Roman" panose="02020603050405020304" pitchFamily="18" charset="0"/>
              </a:rPr>
              <a:t>Article I, § 8, §§ 3 - </a:t>
            </a:r>
            <a:r>
              <a:rPr lang="en-US" dirty="0">
                <a:latin typeface="Times New Roman" panose="02020603050405020304" pitchFamily="18" charset="0"/>
                <a:cs typeface="Times New Roman" panose="02020603050405020304" pitchFamily="18" charset="0"/>
              </a:rPr>
              <a:t>The Congress shall have </a:t>
            </a:r>
            <a:r>
              <a:rPr lang="en-US" b="1" i="1" dirty="0">
                <a:solidFill>
                  <a:srgbClr val="FF0000"/>
                </a:solidFill>
                <a:latin typeface="Times New Roman" panose="02020603050405020304" pitchFamily="18" charset="0"/>
                <a:cs typeface="Times New Roman" panose="02020603050405020304" pitchFamily="18" charset="0"/>
              </a:rPr>
              <a:t>power</a:t>
            </a:r>
            <a:r>
              <a:rPr lang="en-US" dirty="0">
                <a:latin typeface="Times New Roman" panose="02020603050405020304" pitchFamily="18" charset="0"/>
                <a:cs typeface="Times New Roman" panose="02020603050405020304" pitchFamily="18" charset="0"/>
              </a:rPr>
              <a:t> To regulate commerce among the several states</a:t>
            </a:r>
            <a:endParaRPr lang="en-US" sz="3800" b="1" dirty="0">
              <a:latin typeface="Times New Roman" panose="02020603050405020304" pitchFamily="18" charset="0"/>
              <a:cs typeface="Times New Roman" panose="02020603050405020304" pitchFamily="18" charset="0"/>
            </a:endParaRPr>
          </a:p>
          <a:p>
            <a:pPr marL="36576" indent="0">
              <a:buNone/>
            </a:pPr>
            <a:endParaRPr lang="en-US" dirty="0">
              <a:latin typeface="Times New Roman" panose="02020603050405020304" pitchFamily="18" charset="0"/>
              <a:cs typeface="Times New Roman" panose="02020603050405020304" pitchFamily="18" charset="0"/>
            </a:endParaRPr>
          </a:p>
          <a:p>
            <a:pPr marL="36576" indent="0">
              <a:buNone/>
            </a:pPr>
            <a:r>
              <a:rPr lang="en-US" dirty="0">
                <a:latin typeface="Times New Roman" panose="02020603050405020304" pitchFamily="18" charset="0"/>
                <a:cs typeface="Times New Roman" panose="02020603050405020304" pitchFamily="18" charset="0"/>
              </a:rPr>
              <a:t>“It is the power to regulate; that is, to prescribe the rule by which commerce is to be governed. </a:t>
            </a:r>
            <a:r>
              <a:rPr lang="en-US" b="1" i="1" dirty="0">
                <a:latin typeface="Times New Roman" panose="02020603050405020304" pitchFamily="18" charset="0"/>
                <a:cs typeface="Times New Roman" panose="02020603050405020304" pitchFamily="18" charset="0"/>
              </a:rPr>
              <a:t>This power, like all others vested in Congress, is complete in itself [plenary], may be exercised to its utmost extent, and acknowledges no limitations, other than are prescribed in the constitution</a:t>
            </a:r>
            <a:r>
              <a:rPr lang="en-US" dirty="0">
                <a:latin typeface="Times New Roman" panose="02020603050405020304" pitchFamily="18" charset="0"/>
                <a:cs typeface="Times New Roman" panose="02020603050405020304" pitchFamily="18" charset="0"/>
              </a:rPr>
              <a:t>....”</a:t>
            </a:r>
          </a:p>
          <a:p>
            <a:pPr marL="36576" indent="0">
              <a:buNone/>
            </a:pPr>
            <a:endParaRPr lang="en-US" dirty="0">
              <a:latin typeface="Times New Roman" panose="02020603050405020304" pitchFamily="18" charset="0"/>
              <a:cs typeface="Times New Roman" panose="02020603050405020304" pitchFamily="18" charset="0"/>
            </a:endParaRPr>
          </a:p>
          <a:p>
            <a:pPr marL="36576" indent="0">
              <a:buNone/>
            </a:pPr>
            <a:r>
              <a:rPr lang="en-US" dirty="0">
                <a:latin typeface="Times New Roman" panose="02020603050405020304" pitchFamily="18" charset="0"/>
                <a:cs typeface="Times New Roman" panose="02020603050405020304" pitchFamily="18" charset="0"/>
              </a:rPr>
              <a:t>“The subject to which the power is next applied, is to commerce 'among the several States.' The word 'among' means intermingled with. A thing which is among others, is intermingled with them. </a:t>
            </a:r>
            <a:r>
              <a:rPr lang="en-US" i="1" dirty="0">
                <a:latin typeface="Times New Roman" panose="02020603050405020304" pitchFamily="18" charset="0"/>
                <a:cs typeface="Times New Roman" panose="02020603050405020304" pitchFamily="18" charset="0"/>
              </a:rPr>
              <a:t>Commerce among the States, </a:t>
            </a:r>
            <a:r>
              <a:rPr lang="en-US" b="1" i="1" dirty="0">
                <a:latin typeface="Times New Roman" panose="02020603050405020304" pitchFamily="18" charset="0"/>
                <a:cs typeface="Times New Roman" panose="02020603050405020304" pitchFamily="18" charset="0"/>
              </a:rPr>
              <a:t>cannot stop at the external boundary line of each State</a:t>
            </a:r>
            <a:r>
              <a:rPr lang="en-US" i="1" dirty="0">
                <a:latin typeface="Times New Roman" panose="02020603050405020304" pitchFamily="18" charset="0"/>
                <a:cs typeface="Times New Roman" panose="02020603050405020304" pitchFamily="18" charset="0"/>
              </a:rPr>
              <a:t>, but may be introduced into the interior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03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4000" dirty="0">
                <a:latin typeface="Times New Roman" panose="02020603050405020304" pitchFamily="18" charset="0"/>
                <a:cs typeface="Times New Roman" panose="02020603050405020304" pitchFamily="18" charset="0"/>
              </a:rPr>
              <a:t>Primary Source: </a:t>
            </a:r>
            <a:r>
              <a:rPr lang="en-US" sz="4000" i="1" dirty="0">
                <a:latin typeface="Times New Roman" panose="02020603050405020304" pitchFamily="18" charset="0"/>
                <a:cs typeface="Times New Roman" panose="02020603050405020304" pitchFamily="18" charset="0"/>
                <a:hlinkClick r:id="rId2"/>
              </a:rPr>
              <a:t>Gibbons v. Ogden </a:t>
            </a:r>
            <a:r>
              <a:rPr lang="en-US" sz="4000" dirty="0">
                <a:latin typeface="Times New Roman" panose="02020603050405020304" pitchFamily="18" charset="0"/>
                <a:cs typeface="Times New Roman" panose="02020603050405020304" pitchFamily="18" charset="0"/>
                <a:hlinkClick r:id="rId2"/>
              </a:rPr>
              <a:t>(1824)</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077200" cy="4525963"/>
          </a:xfrm>
        </p:spPr>
        <p:txBody>
          <a:bodyPr>
            <a:normAutofit/>
          </a:bodyPr>
          <a:lstStyle/>
          <a:p>
            <a:pPr marL="36576" indent="0">
              <a:buNone/>
            </a:pPr>
            <a:r>
              <a:rPr lang="en-US" sz="3200" b="1" dirty="0">
                <a:latin typeface="Times New Roman" panose="02020603050405020304" pitchFamily="18" charset="0"/>
                <a:cs typeface="Times New Roman" panose="02020603050405020304" pitchFamily="18" charset="0"/>
              </a:rPr>
              <a:t>Article I, § 8, §§ 3 - </a:t>
            </a:r>
            <a:r>
              <a:rPr lang="en-US" sz="2800" dirty="0">
                <a:latin typeface="Times New Roman" panose="02020603050405020304" pitchFamily="18" charset="0"/>
                <a:cs typeface="Times New Roman" panose="02020603050405020304" pitchFamily="18" charset="0"/>
              </a:rPr>
              <a:t>The Congress shall have power To regulate </a:t>
            </a:r>
            <a:r>
              <a:rPr lang="en-US" sz="2800" b="1" i="1" dirty="0">
                <a:solidFill>
                  <a:srgbClr val="FF0000"/>
                </a:solidFill>
                <a:latin typeface="Times New Roman" panose="02020603050405020304" pitchFamily="18" charset="0"/>
                <a:cs typeface="Times New Roman" panose="02020603050405020304" pitchFamily="18" charset="0"/>
              </a:rPr>
              <a:t>commerce</a:t>
            </a:r>
            <a:r>
              <a:rPr lang="en-US" sz="2800" dirty="0">
                <a:latin typeface="Times New Roman" panose="02020603050405020304" pitchFamily="18" charset="0"/>
                <a:cs typeface="Times New Roman" panose="02020603050405020304" pitchFamily="18" charset="0"/>
              </a:rPr>
              <a:t> among the several states</a:t>
            </a:r>
            <a:endParaRPr lang="en-US" sz="2800" b="1" dirty="0">
              <a:latin typeface="Times New Roman" panose="02020603050405020304" pitchFamily="18" charset="0"/>
              <a:cs typeface="Times New Roman" panose="02020603050405020304" pitchFamily="18" charset="0"/>
            </a:endParaRPr>
          </a:p>
          <a:p>
            <a:pPr marL="36576" indent="0">
              <a:buNone/>
            </a:pPr>
            <a:endParaRPr lang="en-US" sz="2000" dirty="0">
              <a:latin typeface="Times New Roman" panose="02020603050405020304" pitchFamily="18" charset="0"/>
              <a:cs typeface="Times New Roman" panose="02020603050405020304" pitchFamily="18" charset="0"/>
            </a:endParaRPr>
          </a:p>
          <a:p>
            <a:pPr marL="36576" indent="0">
              <a:buNone/>
            </a:pPr>
            <a:r>
              <a:rPr lang="en-US" sz="2400" dirty="0">
                <a:latin typeface="Times New Roman" panose="02020603050405020304" pitchFamily="18" charset="0"/>
                <a:cs typeface="Times New Roman" panose="02020603050405020304" pitchFamily="18" charset="0"/>
              </a:rPr>
              <a:t>“Commerce, undoubtedly, is traffic, but it is something more: it is </a:t>
            </a:r>
            <a:r>
              <a:rPr lang="en-US" sz="2400" i="1" dirty="0">
                <a:latin typeface="Times New Roman" panose="02020603050405020304" pitchFamily="18" charset="0"/>
                <a:cs typeface="Times New Roman" panose="02020603050405020304" pitchFamily="18" charset="0"/>
              </a:rPr>
              <a:t>intercourse</a:t>
            </a:r>
            <a:r>
              <a:rPr lang="en-US" sz="2400" dirty="0">
                <a:latin typeface="Times New Roman" panose="02020603050405020304" pitchFamily="18" charset="0"/>
                <a:cs typeface="Times New Roman" panose="02020603050405020304" pitchFamily="18" charset="0"/>
              </a:rPr>
              <a:t>. It describes the </a:t>
            </a:r>
            <a:r>
              <a:rPr lang="en-US" sz="2400" b="1" i="1" dirty="0">
                <a:latin typeface="Times New Roman" panose="02020603050405020304" pitchFamily="18" charset="0"/>
                <a:cs typeface="Times New Roman" panose="02020603050405020304" pitchFamily="18" charset="0"/>
              </a:rPr>
              <a:t>commercial intercourse between nations, and parts of nations</a:t>
            </a:r>
            <a:r>
              <a:rPr lang="en-US" sz="2400" dirty="0">
                <a:latin typeface="Times New Roman" panose="02020603050405020304" pitchFamily="18" charset="0"/>
                <a:cs typeface="Times New Roman" panose="02020603050405020304" pitchFamily="18" charset="0"/>
              </a:rPr>
              <a:t>, in all its branches, and is regulated by prescribing rules for carrying on that intercourse.”</a:t>
            </a:r>
          </a:p>
        </p:txBody>
      </p:sp>
    </p:spTree>
    <p:extLst>
      <p:ext uri="{BB962C8B-B14F-4D97-AF65-F5344CB8AC3E}">
        <p14:creationId xmlns:p14="http://schemas.microsoft.com/office/powerpoint/2010/main" val="18611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Goal #3: Protect Private Property</a:t>
            </a:r>
          </a:p>
        </p:txBody>
      </p:sp>
      <p:sp>
        <p:nvSpPr>
          <p:cNvPr id="3" name="Content Placeholder 2"/>
          <p:cNvSpPr>
            <a:spLocks noGrp="1"/>
          </p:cNvSpPr>
          <p:nvPr>
            <p:ph idx="1"/>
          </p:nvPr>
        </p:nvSpPr>
        <p:spPr>
          <a:xfrm>
            <a:off x="304800" y="1143000"/>
            <a:ext cx="8077200" cy="5135562"/>
          </a:xfrm>
        </p:spPr>
        <p:txBody>
          <a:bodyPr>
            <a:normAutofit fontScale="92500" lnSpcReduction="10000"/>
          </a:bodyPr>
          <a:lstStyle/>
          <a:p>
            <a:pPr marL="36576" indent="0">
              <a:buNone/>
            </a:pPr>
            <a:endParaRPr lang="en-US" sz="18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Private Property Rights</a:t>
            </a:r>
          </a:p>
          <a:p>
            <a:pPr lvl="1"/>
            <a:r>
              <a:rPr lang="en-US" sz="2400" b="1" dirty="0">
                <a:latin typeface="Times New Roman" panose="02020603050405020304" pitchFamily="18" charset="0"/>
                <a:cs typeface="Times New Roman" panose="02020603050405020304" pitchFamily="18" charset="0"/>
              </a:rPr>
              <a:t>Jeffersonian Position: </a:t>
            </a:r>
            <a:r>
              <a:rPr lang="en-US" sz="2400" dirty="0">
                <a:latin typeface="Times New Roman" panose="02020603050405020304" pitchFamily="18" charset="0"/>
                <a:cs typeface="Times New Roman" panose="02020603050405020304" pitchFamily="18" charset="0"/>
              </a:rPr>
              <a:t>Lesser Protection</a:t>
            </a:r>
          </a:p>
          <a:p>
            <a:pPr lvl="2"/>
            <a:r>
              <a:rPr lang="en-US" sz="2200" dirty="0">
                <a:latin typeface="Times New Roman" panose="02020603050405020304" pitchFamily="18" charset="0"/>
                <a:cs typeface="Times New Roman" panose="02020603050405020304" pitchFamily="18" charset="0"/>
              </a:rPr>
              <a:t>Tenth Amendment</a:t>
            </a:r>
          </a:p>
          <a:p>
            <a:pPr lvl="2"/>
            <a:r>
              <a:rPr lang="en-US" sz="2200" dirty="0">
                <a:latin typeface="Times New Roman" panose="02020603050405020304" pitchFamily="18" charset="0"/>
                <a:cs typeface="Times New Roman" panose="02020603050405020304" pitchFamily="18" charset="0"/>
              </a:rPr>
              <a:t>Popular Sovereignty</a:t>
            </a:r>
          </a:p>
          <a:p>
            <a:pPr lvl="2"/>
            <a:r>
              <a:rPr lang="en-US" sz="2200" dirty="0">
                <a:latin typeface="Times New Roman" panose="02020603050405020304" pitchFamily="18" charset="0"/>
                <a:cs typeface="Times New Roman" panose="02020603050405020304" pitchFamily="18" charset="0"/>
              </a:rPr>
              <a:t>Core Principles of Liberalism: Democracy</a:t>
            </a:r>
          </a:p>
          <a:p>
            <a:pPr lvl="1"/>
            <a:r>
              <a:rPr lang="en-US" sz="2400" b="1" dirty="0">
                <a:latin typeface="Times New Roman" panose="02020603050405020304" pitchFamily="18" charset="0"/>
                <a:cs typeface="Times New Roman" panose="02020603050405020304" pitchFamily="18" charset="0"/>
              </a:rPr>
              <a:t>Federalist Position: </a:t>
            </a:r>
            <a:r>
              <a:rPr lang="en-US" sz="2400" dirty="0">
                <a:latin typeface="Times New Roman" panose="02020603050405020304" pitchFamily="18" charset="0"/>
                <a:cs typeface="Times New Roman" panose="02020603050405020304" pitchFamily="18" charset="0"/>
              </a:rPr>
              <a:t>More Protection</a:t>
            </a:r>
          </a:p>
          <a:p>
            <a:pPr lvl="2"/>
            <a:r>
              <a:rPr lang="en-US" sz="2200" dirty="0">
                <a:latin typeface="Times New Roman" panose="02020603050405020304" pitchFamily="18" charset="0"/>
                <a:cs typeface="Times New Roman" panose="02020603050405020304" pitchFamily="18" charset="0"/>
              </a:rPr>
              <a:t>Constitutional Text</a:t>
            </a:r>
          </a:p>
          <a:p>
            <a:pPr lvl="2"/>
            <a:r>
              <a:rPr lang="en-US" sz="2200" dirty="0">
                <a:latin typeface="Times New Roman" panose="02020603050405020304" pitchFamily="18" charset="0"/>
                <a:cs typeface="Times New Roman" panose="02020603050405020304" pitchFamily="18" charset="0"/>
              </a:rPr>
              <a:t>Fundamental Law/Limited Government</a:t>
            </a:r>
          </a:p>
          <a:p>
            <a:pPr lvl="2"/>
            <a:r>
              <a:rPr lang="en-US" sz="2200" dirty="0">
                <a:latin typeface="Times New Roman" panose="02020603050405020304" pitchFamily="18" charset="0"/>
                <a:cs typeface="Times New Roman" panose="02020603050405020304" pitchFamily="18" charset="0"/>
              </a:rPr>
              <a:t>Core Principles of Liberalism: Individual Rights</a:t>
            </a:r>
            <a:endParaRPr lang="en-US" sz="18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Marshall’s Answer: “More”</a:t>
            </a:r>
          </a:p>
          <a:p>
            <a:pPr lvl="1"/>
            <a:r>
              <a:rPr lang="en-US" sz="2200" i="1" dirty="0">
                <a:latin typeface="Times New Roman" panose="02020603050405020304" pitchFamily="18" charset="0"/>
                <a:cs typeface="Times New Roman" panose="02020603050405020304" pitchFamily="18" charset="0"/>
              </a:rPr>
              <a:t>Fletcher v. Peck </a:t>
            </a:r>
            <a:r>
              <a:rPr lang="en-US" sz="2200" dirty="0">
                <a:latin typeface="Times New Roman" panose="02020603050405020304" pitchFamily="18" charset="0"/>
                <a:cs typeface="Times New Roman" panose="02020603050405020304" pitchFamily="18" charset="0"/>
              </a:rPr>
              <a:t>(1810)</a:t>
            </a:r>
          </a:p>
          <a:p>
            <a:pPr lvl="1"/>
            <a:r>
              <a:rPr lang="en-US" sz="2200" i="1" dirty="0">
                <a:latin typeface="Times New Roman" panose="02020603050405020304" pitchFamily="18" charset="0"/>
                <a:cs typeface="Times New Roman" panose="02020603050405020304" pitchFamily="18" charset="0"/>
              </a:rPr>
              <a:t>Martin v. Hunter’s Lessee </a:t>
            </a:r>
            <a:r>
              <a:rPr lang="en-US" sz="2200" dirty="0">
                <a:latin typeface="Times New Roman" panose="02020603050405020304" pitchFamily="18" charset="0"/>
                <a:cs typeface="Times New Roman" panose="02020603050405020304" pitchFamily="18" charset="0"/>
              </a:rPr>
              <a:t>(1816)</a:t>
            </a:r>
          </a:p>
          <a:p>
            <a:pPr lvl="1"/>
            <a:r>
              <a:rPr lang="en-US" sz="2200" i="1" dirty="0">
                <a:latin typeface="Times New Roman" panose="02020603050405020304" pitchFamily="18" charset="0"/>
                <a:cs typeface="Times New Roman" panose="02020603050405020304" pitchFamily="18" charset="0"/>
              </a:rPr>
              <a:t>Dartmouth College v. Woodward </a:t>
            </a:r>
            <a:r>
              <a:rPr lang="en-US" sz="2200" dirty="0">
                <a:latin typeface="Times New Roman" panose="02020603050405020304" pitchFamily="18" charset="0"/>
                <a:cs typeface="Times New Roman" panose="02020603050405020304" pitchFamily="18" charset="0"/>
              </a:rPr>
              <a:t>(1819)</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88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Goal #3: Protect Private Property</a:t>
            </a:r>
          </a:p>
        </p:txBody>
      </p:sp>
      <p:sp>
        <p:nvSpPr>
          <p:cNvPr id="3" name="Content Placeholder 2"/>
          <p:cNvSpPr>
            <a:spLocks noGrp="1"/>
          </p:cNvSpPr>
          <p:nvPr>
            <p:ph idx="1"/>
          </p:nvPr>
        </p:nvSpPr>
        <p:spPr>
          <a:xfrm>
            <a:off x="304800" y="1417638"/>
            <a:ext cx="8077200" cy="5135562"/>
          </a:xfrm>
        </p:spPr>
        <p:txBody>
          <a:bodyPr>
            <a:normAutofit/>
          </a:bodyPr>
          <a:lstStyle/>
          <a:p>
            <a:pPr marL="36576" indent="0">
              <a:buNone/>
            </a:pPr>
            <a:r>
              <a:rPr lang="en-US" sz="2400" b="1" dirty="0">
                <a:latin typeface="Times New Roman" panose="02020603050405020304" pitchFamily="18" charset="0"/>
                <a:cs typeface="Times New Roman" panose="02020603050405020304" pitchFamily="18" charset="0"/>
              </a:rPr>
              <a:t>John Locke, </a:t>
            </a:r>
            <a:r>
              <a:rPr lang="en-US" sz="2400" b="1" i="1" dirty="0">
                <a:latin typeface="Times New Roman" panose="02020603050405020304" pitchFamily="18" charset="0"/>
                <a:cs typeface="Times New Roman" panose="02020603050405020304" pitchFamily="18" charset="0"/>
                <a:hlinkClick r:id="rId2"/>
              </a:rPr>
              <a:t>The Second Treatise of Government</a:t>
            </a:r>
            <a:endParaRPr lang="en-US" sz="2400" b="1" i="1" dirty="0">
              <a:latin typeface="Times New Roman" panose="02020603050405020304" pitchFamily="18" charset="0"/>
              <a:cs typeface="Times New Roman" panose="02020603050405020304" pitchFamily="18" charset="0"/>
            </a:endParaRPr>
          </a:p>
          <a:p>
            <a:pPr marL="36576" indent="0">
              <a:buNone/>
            </a:pPr>
            <a:endParaRPr lang="en-US" sz="800" dirty="0"/>
          </a:p>
          <a:p>
            <a:pPr marL="338328" lvl="1" indent="0">
              <a:buNone/>
            </a:pPr>
            <a:r>
              <a:rPr lang="en-US" sz="2400" dirty="0">
                <a:latin typeface="Times New Roman" panose="02020603050405020304" pitchFamily="18" charset="0"/>
                <a:cs typeface="Times New Roman" panose="02020603050405020304" pitchFamily="18" charset="0"/>
              </a:rPr>
              <a:t>Man being born, as has been proved, with a title to perfect freedom, and an </a:t>
            </a:r>
            <a:r>
              <a:rPr lang="en-US" sz="2400" dirty="0" err="1">
                <a:latin typeface="Times New Roman" panose="02020603050405020304" pitchFamily="18" charset="0"/>
                <a:cs typeface="Times New Roman" panose="02020603050405020304" pitchFamily="18" charset="0"/>
              </a:rPr>
              <a:t>uncontrouled</a:t>
            </a:r>
            <a:r>
              <a:rPr lang="en-US" sz="2400" dirty="0">
                <a:latin typeface="Times New Roman" panose="02020603050405020304" pitchFamily="18" charset="0"/>
                <a:cs typeface="Times New Roman" panose="02020603050405020304" pitchFamily="18" charset="0"/>
              </a:rPr>
              <a:t> enjoyment of all the </a:t>
            </a:r>
            <a:r>
              <a:rPr lang="en-US" sz="2400" b="1" i="1" dirty="0">
                <a:latin typeface="Times New Roman" panose="02020603050405020304" pitchFamily="18" charset="0"/>
                <a:cs typeface="Times New Roman" panose="02020603050405020304" pitchFamily="18" charset="0"/>
              </a:rPr>
              <a:t>rights and privileges of the law of nature</a:t>
            </a:r>
            <a:r>
              <a:rPr lang="en-US" sz="2400" dirty="0">
                <a:latin typeface="Times New Roman" panose="02020603050405020304" pitchFamily="18" charset="0"/>
                <a:cs typeface="Times New Roman" panose="02020603050405020304" pitchFamily="18" charset="0"/>
              </a:rPr>
              <a:t>… not only to preserve his </a:t>
            </a:r>
            <a:r>
              <a:rPr lang="en-US" sz="2400" b="1" i="1" dirty="0">
                <a:latin typeface="Times New Roman" panose="02020603050405020304" pitchFamily="18" charset="0"/>
                <a:cs typeface="Times New Roman" panose="02020603050405020304" pitchFamily="18" charset="0"/>
              </a:rPr>
              <a:t>property, that is, his life, liberty and estate</a:t>
            </a:r>
            <a:r>
              <a:rPr lang="en-US" sz="2400" dirty="0">
                <a:latin typeface="Times New Roman" panose="02020603050405020304" pitchFamily="18" charset="0"/>
                <a:cs typeface="Times New Roman" panose="02020603050405020304" pitchFamily="18" charset="0"/>
              </a:rPr>
              <a:t>, against the injuries and attempts of other men (Chapter VII)</a:t>
            </a:r>
          </a:p>
          <a:p>
            <a:pPr marL="338328" lvl="1" indent="0">
              <a:buNone/>
            </a:pPr>
            <a:endParaRPr lang="en-US" sz="800" dirty="0">
              <a:latin typeface="Times New Roman" panose="02020603050405020304" pitchFamily="18" charset="0"/>
              <a:cs typeface="Times New Roman" panose="02020603050405020304" pitchFamily="18" charset="0"/>
            </a:endParaRPr>
          </a:p>
          <a:p>
            <a:pPr marL="36576" indent="0">
              <a:buNone/>
            </a:pPr>
            <a:r>
              <a:rPr lang="en-US" sz="2400" b="1" dirty="0">
                <a:latin typeface="Times New Roman" panose="02020603050405020304" pitchFamily="18" charset="0"/>
                <a:cs typeface="Times New Roman" panose="02020603050405020304" pitchFamily="18" charset="0"/>
              </a:rPr>
              <a:t>Constitutional Text</a:t>
            </a:r>
          </a:p>
          <a:p>
            <a:r>
              <a:rPr lang="en-US" sz="2400" b="1" i="1" dirty="0">
                <a:latin typeface="Times New Roman" panose="02020603050405020304" pitchFamily="18" charset="0"/>
                <a:cs typeface="Times New Roman" panose="02020603050405020304" pitchFamily="18" charset="0"/>
              </a:rPr>
              <a:t>Article I, Section 10: </a:t>
            </a:r>
            <a:r>
              <a:rPr lang="en-US" sz="2400" dirty="0">
                <a:latin typeface="Times New Roman" panose="02020603050405020304" pitchFamily="18" charset="0"/>
                <a:cs typeface="Times New Roman" panose="02020603050405020304" pitchFamily="18" charset="0"/>
              </a:rPr>
              <a:t>“No State shall… pass any … Law impairing the Obligation of Contracts”</a:t>
            </a:r>
          </a:p>
          <a:p>
            <a:r>
              <a:rPr lang="en-US" sz="2400" b="1" i="1" dirty="0">
                <a:latin typeface="Times New Roman" panose="02020603050405020304" pitchFamily="18" charset="0"/>
                <a:cs typeface="Times New Roman" panose="02020603050405020304" pitchFamily="18" charset="0"/>
              </a:rPr>
              <a:t>Fifth Amendment: </a:t>
            </a:r>
            <a:r>
              <a:rPr lang="en-US" sz="2400" dirty="0">
                <a:latin typeface="Times New Roman" panose="02020603050405020304" pitchFamily="18" charset="0"/>
                <a:cs typeface="Times New Roman" panose="02020603050405020304" pitchFamily="18" charset="0"/>
              </a:rPr>
              <a:t>“nor shall private property be taken for public use, without just compensation.”</a:t>
            </a:r>
          </a:p>
        </p:txBody>
      </p:sp>
    </p:spTree>
    <p:extLst>
      <p:ext uri="{BB962C8B-B14F-4D97-AF65-F5344CB8AC3E}">
        <p14:creationId xmlns:p14="http://schemas.microsoft.com/office/powerpoint/2010/main" val="104097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Goal #3: Protect Private Property</a:t>
            </a:r>
          </a:p>
        </p:txBody>
      </p:sp>
      <p:sp>
        <p:nvSpPr>
          <p:cNvPr id="3" name="Content Placeholder 2"/>
          <p:cNvSpPr>
            <a:spLocks noGrp="1"/>
          </p:cNvSpPr>
          <p:nvPr>
            <p:ph idx="1"/>
          </p:nvPr>
        </p:nvSpPr>
        <p:spPr>
          <a:xfrm>
            <a:off x="304800" y="1417638"/>
            <a:ext cx="8839200" cy="5440362"/>
          </a:xfrm>
        </p:spPr>
        <p:txBody>
          <a:bodyPr>
            <a:normAutofit/>
          </a:bodyPr>
          <a:lstStyle/>
          <a:p>
            <a:pPr marL="36576" indent="0">
              <a:buNone/>
            </a:pPr>
            <a:r>
              <a:rPr lang="en-US" sz="2800" dirty="0">
                <a:latin typeface="Times New Roman" panose="02020603050405020304" pitchFamily="18" charset="0"/>
                <a:cs typeface="Times New Roman" panose="02020603050405020304" pitchFamily="18" charset="0"/>
              </a:rPr>
              <a:t>James Madison, </a:t>
            </a:r>
            <a:r>
              <a:rPr lang="en-US" sz="2800" i="1" dirty="0">
                <a:latin typeface="Times New Roman" panose="02020603050405020304" pitchFamily="18" charset="0"/>
                <a:cs typeface="Times New Roman" panose="02020603050405020304" pitchFamily="18" charset="0"/>
                <a:hlinkClick r:id="rId2"/>
              </a:rPr>
              <a:t>Federalist Ten</a:t>
            </a:r>
            <a:endParaRPr lang="en-US" sz="2800" dirty="0"/>
          </a:p>
          <a:p>
            <a:pPr marL="320040" lvl="2" indent="0">
              <a:buSzPct val="80000"/>
              <a:buNone/>
            </a:pPr>
            <a:r>
              <a:rPr lang="en-US" sz="2000" dirty="0">
                <a:latin typeface="Times New Roman" panose="02020603050405020304" pitchFamily="18" charset="0"/>
                <a:cs typeface="Times New Roman" panose="02020603050405020304" pitchFamily="18" charset="0"/>
              </a:rPr>
              <a:t>The diversity in the faculties of men, from which </a:t>
            </a:r>
            <a:r>
              <a:rPr lang="en-US" sz="2000" b="1" i="1" dirty="0">
                <a:latin typeface="Times New Roman" panose="02020603050405020304" pitchFamily="18" charset="0"/>
                <a:cs typeface="Times New Roman" panose="02020603050405020304" pitchFamily="18" charset="0"/>
              </a:rPr>
              <a:t>the rights of property </a:t>
            </a:r>
            <a:r>
              <a:rPr lang="en-US" sz="2000" dirty="0">
                <a:latin typeface="Times New Roman" panose="02020603050405020304" pitchFamily="18" charset="0"/>
                <a:cs typeface="Times New Roman" panose="02020603050405020304" pitchFamily="18" charset="0"/>
              </a:rPr>
              <a:t>originate, is not less an insuperable obstacle to a uniformity of interests. </a:t>
            </a:r>
            <a:r>
              <a:rPr lang="en-US" sz="2000" b="1" i="1" dirty="0">
                <a:latin typeface="Times New Roman" panose="02020603050405020304" pitchFamily="18" charset="0"/>
                <a:cs typeface="Times New Roman" panose="02020603050405020304" pitchFamily="18" charset="0"/>
              </a:rPr>
              <a:t>The protection of these faculties is the first object of government</a:t>
            </a:r>
            <a:r>
              <a:rPr lang="en-US" sz="2000" dirty="0">
                <a:latin typeface="Times New Roman" panose="02020603050405020304" pitchFamily="18" charset="0"/>
                <a:cs typeface="Times New Roman" panose="02020603050405020304" pitchFamily="18" charset="0"/>
              </a:rPr>
              <a:t>.</a:t>
            </a:r>
          </a:p>
          <a:p>
            <a:pPr marL="36576" lvl="1" indent="0">
              <a:buSzPct val="80000"/>
              <a:buNone/>
            </a:pPr>
            <a:r>
              <a:rPr lang="en-US" sz="3000" dirty="0">
                <a:latin typeface="Times New Roman" panose="02020603050405020304" pitchFamily="18" charset="0"/>
                <a:cs typeface="Times New Roman" panose="02020603050405020304" pitchFamily="18" charset="0"/>
              </a:rPr>
              <a:t>Alexander Hamilton, </a:t>
            </a:r>
            <a:r>
              <a:rPr lang="en-US" sz="3000" i="1" dirty="0">
                <a:latin typeface="Times New Roman" panose="02020603050405020304" pitchFamily="18" charset="0"/>
                <a:cs typeface="Times New Roman" panose="02020603050405020304" pitchFamily="18" charset="0"/>
                <a:hlinkClick r:id="rId3"/>
              </a:rPr>
              <a:t>Federalist Seventy-Eight</a:t>
            </a:r>
            <a:endParaRPr lang="en-US" sz="3000" dirty="0"/>
          </a:p>
          <a:p>
            <a:pPr marL="338328" lvl="1" indent="0">
              <a:buNone/>
            </a:pPr>
            <a:r>
              <a:rPr lang="en-US" sz="2000" dirty="0">
                <a:latin typeface="Times New Roman" panose="02020603050405020304" pitchFamily="18" charset="0"/>
                <a:cs typeface="Times New Roman" panose="02020603050405020304" pitchFamily="18" charset="0"/>
              </a:rPr>
              <a:t>This independence of the judges is equally requisite to guard the Constitution and the </a:t>
            </a:r>
            <a:r>
              <a:rPr lang="en-US" sz="2000" b="1" i="1" dirty="0">
                <a:latin typeface="Times New Roman" panose="02020603050405020304" pitchFamily="18" charset="0"/>
                <a:cs typeface="Times New Roman" panose="02020603050405020304" pitchFamily="18" charset="0"/>
              </a:rPr>
              <a:t>rights of individuals </a:t>
            </a:r>
            <a:r>
              <a:rPr lang="en-US" sz="2000" dirty="0">
                <a:latin typeface="Times New Roman" panose="02020603050405020304" pitchFamily="18" charset="0"/>
                <a:cs typeface="Times New Roman" panose="02020603050405020304" pitchFamily="18" charset="0"/>
              </a:rPr>
              <a:t>from the effects of those ill humors, which the arts of designing men, or the influence of particular conjunctures, sometimes disseminate among the people themselves, and which, though they speedily give place to better information, and more deliberate reflection, have a tendency, in the meantime, </a:t>
            </a:r>
            <a:r>
              <a:rPr lang="en-US" sz="2000" b="1" i="1" dirty="0">
                <a:latin typeface="Times New Roman" panose="02020603050405020304" pitchFamily="18" charset="0"/>
                <a:cs typeface="Times New Roman" panose="02020603050405020304" pitchFamily="18" charset="0"/>
              </a:rPr>
              <a:t>to occasion dangerous innovations in the government, and serious oppressions of the minor party in the community</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620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Wrap/Rap: Situating </a:t>
            </a:r>
            <a:r>
              <a:rPr lang="en-US" dirty="0">
                <a:latin typeface="Times New Roman" panose="02020603050405020304" pitchFamily="18" charset="0"/>
                <a:cs typeface="Times New Roman" panose="02020603050405020304" pitchFamily="18" charset="0"/>
              </a:rPr>
              <a:t>the Court in American Constitutional Politics</a:t>
            </a:r>
          </a:p>
        </p:txBody>
      </p:sp>
      <p:sp>
        <p:nvSpPr>
          <p:cNvPr id="3" name="Content Placeholder 2"/>
          <p:cNvSpPr>
            <a:spLocks noGrp="1"/>
          </p:cNvSpPr>
          <p:nvPr>
            <p:ph idx="1"/>
          </p:nvPr>
        </p:nvSpPr>
        <p:spPr>
          <a:xfrm>
            <a:off x="457200" y="1600200"/>
            <a:ext cx="7772400" cy="52578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Marshall’s Phenomenal Success – Building Federalist Principles into Constitutional Law</a:t>
            </a:r>
          </a:p>
          <a:p>
            <a:r>
              <a:rPr lang="en-US" sz="2400" dirty="0">
                <a:latin typeface="Times New Roman" panose="02020603050405020304" pitchFamily="18" charset="0"/>
                <a:cs typeface="Times New Roman" panose="02020603050405020304" pitchFamily="18" charset="0"/>
              </a:rPr>
              <a:t>But… </a:t>
            </a:r>
            <a:r>
              <a:rPr lang="en-US" sz="2400" i="1" dirty="0" err="1">
                <a:latin typeface="Times New Roman" panose="02020603050405020304" pitchFamily="18" charset="0"/>
                <a:cs typeface="Times New Roman" panose="02020603050405020304" pitchFamily="18" charset="0"/>
              </a:rPr>
              <a:t>Hamiltonize</a:t>
            </a:r>
            <a:endParaRPr lang="en-US" sz="24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Cool Story</a:t>
            </a:r>
          </a:p>
          <a:p>
            <a:pPr lvl="2"/>
            <a:r>
              <a:rPr lang="en-US" sz="1800" dirty="0" smtClean="0">
                <a:latin typeface="Times New Roman" panose="02020603050405020304" pitchFamily="18" charset="0"/>
                <a:cs typeface="Times New Roman" panose="02020603050405020304" pitchFamily="18" charset="0"/>
              </a:rPr>
              <a:t>The Politics of Marshall’s Appointment</a:t>
            </a:r>
          </a:p>
          <a:p>
            <a:pPr lvl="2"/>
            <a:r>
              <a:rPr lang="en-US" sz="1800" dirty="0" smtClean="0">
                <a:latin typeface="Times New Roman" panose="02020603050405020304" pitchFamily="18" charset="0"/>
                <a:cs typeface="Times New Roman" panose="02020603050405020304" pitchFamily="18" charset="0"/>
              </a:rPr>
              <a:t>The Politics of Marshall’s Early Career</a:t>
            </a:r>
          </a:p>
          <a:p>
            <a:pPr lvl="2"/>
            <a:r>
              <a:rPr lang="en-US" sz="1800" dirty="0" smtClean="0">
                <a:latin typeface="Times New Roman" panose="02020603050405020304" pitchFamily="18" charset="0"/>
                <a:cs typeface="Times New Roman" panose="02020603050405020304" pitchFamily="18" charset="0"/>
              </a:rPr>
              <a:t>The Success of Marshall’s Strategy and Leadership</a:t>
            </a:r>
          </a:p>
          <a:p>
            <a:pPr lvl="1"/>
            <a:r>
              <a:rPr lang="en-US" sz="2000" dirty="0" smtClean="0">
                <a:latin typeface="Times New Roman" panose="02020603050405020304" pitchFamily="18" charset="0"/>
                <a:cs typeface="Times New Roman" panose="02020603050405020304" pitchFamily="18" charset="0"/>
              </a:rPr>
              <a:t>But… </a:t>
            </a:r>
            <a:r>
              <a:rPr lang="en-US" sz="2000" i="1" dirty="0" smtClean="0">
                <a:latin typeface="Times New Roman" panose="02020603050405020304" pitchFamily="18" charset="0"/>
                <a:cs typeface="Times New Roman" panose="02020603050405020304" pitchFamily="18" charset="0"/>
              </a:rPr>
              <a:t>Federalist </a:t>
            </a:r>
            <a:r>
              <a:rPr lang="en-US" sz="2000" i="1" dirty="0">
                <a:latin typeface="Times New Roman" panose="02020603050405020304" pitchFamily="18" charset="0"/>
                <a:cs typeface="Times New Roman" panose="02020603050405020304" pitchFamily="18" charset="0"/>
              </a:rPr>
              <a:t>Seventy-Eight</a:t>
            </a:r>
            <a:r>
              <a:rPr lang="en-US" sz="2000" dirty="0">
                <a:latin typeface="Times New Roman" panose="02020603050405020304" pitchFamily="18" charset="0"/>
                <a:cs typeface="Times New Roman" panose="02020603050405020304" pitchFamily="18" charset="0"/>
              </a:rPr>
              <a:t>: Purse &amp; Sword</a:t>
            </a:r>
          </a:p>
          <a:p>
            <a:pPr lvl="2"/>
            <a:r>
              <a:rPr lang="en-US" sz="1800" dirty="0">
                <a:latin typeface="Times New Roman" panose="02020603050405020304" pitchFamily="18" charset="0"/>
                <a:cs typeface="Times New Roman" panose="02020603050405020304" pitchFamily="18" charset="0"/>
              </a:rPr>
              <a:t>Lesson: The Court Must Be Judicious in Its Exercise of Judicial Review/Power</a:t>
            </a:r>
          </a:p>
          <a:p>
            <a:pPr lvl="2"/>
            <a:r>
              <a:rPr lang="en-US" sz="1800" i="1" dirty="0" smtClean="0">
                <a:latin typeface="Times New Roman" panose="02020603050405020304" pitchFamily="18" charset="0"/>
                <a:cs typeface="Times New Roman" panose="02020603050405020304" pitchFamily="18" charset="0"/>
              </a:rPr>
              <a:t>If </a:t>
            </a:r>
            <a:r>
              <a:rPr lang="en-US" sz="1800" i="1" dirty="0">
                <a:latin typeface="Times New Roman" panose="02020603050405020304" pitchFamily="18" charset="0"/>
                <a:cs typeface="Times New Roman" panose="02020603050405020304" pitchFamily="18" charset="0"/>
              </a:rPr>
              <a:t>not: Worchester v. Georgia … </a:t>
            </a:r>
            <a:r>
              <a:rPr lang="en-US" sz="1800" dirty="0">
                <a:latin typeface="Times New Roman" panose="02020603050405020304" pitchFamily="18" charset="0"/>
                <a:cs typeface="Times New Roman" panose="02020603050405020304" pitchFamily="18" charset="0"/>
              </a:rPr>
              <a:t>and </a:t>
            </a:r>
            <a:r>
              <a:rPr lang="en-US" sz="1800" i="1" dirty="0">
                <a:latin typeface="Times New Roman" panose="02020603050405020304" pitchFamily="18" charset="0"/>
                <a:cs typeface="Times New Roman" panose="02020603050405020304" pitchFamily="18" charset="0"/>
              </a:rPr>
              <a:t>Dred Scott</a:t>
            </a:r>
          </a:p>
          <a:p>
            <a:pPr marL="36576" indent="0">
              <a:buNone/>
            </a:pPr>
            <a:r>
              <a:rPr lang="en-US" sz="2000" b="1" i="1" dirty="0">
                <a:latin typeface="Times New Roman" panose="02020603050405020304" pitchFamily="18" charset="0"/>
                <a:cs typeface="Times New Roman" panose="02020603050405020304" pitchFamily="18" charset="0"/>
              </a:rPr>
              <a:t>In John Marshall we see the fusion of constitutional law and constitutional politics … his genius: understanding principle and its relationship to the “art of the possible.”</a:t>
            </a:r>
            <a:endParaRPr lang="en-US" sz="800" b="1" i="1" dirty="0">
              <a:latin typeface="Times New Roman" panose="02020603050405020304" pitchFamily="18" charset="0"/>
              <a:cs typeface="Times New Roman" panose="02020603050405020304" pitchFamily="18" charset="0"/>
            </a:endParaRPr>
          </a:p>
          <a:p>
            <a:pPr marL="36576" indent="0">
              <a:buNone/>
            </a:pPr>
            <a:endParaRPr lang="en-US" sz="800" b="1" i="1" dirty="0">
              <a:latin typeface="Times New Roman" panose="02020603050405020304" pitchFamily="18" charset="0"/>
              <a:cs typeface="Times New Roman" panose="02020603050405020304" pitchFamily="18" charset="0"/>
            </a:endParaRPr>
          </a:p>
          <a:p>
            <a:pPr marL="36576" indent="0" algn="ctr">
              <a:buNone/>
            </a:pPr>
            <a:r>
              <a:rPr lang="en-US" sz="2000" b="1" i="1" dirty="0">
                <a:latin typeface="Times New Roman" panose="02020603050405020304" pitchFamily="18" charset="0"/>
                <a:cs typeface="Times New Roman" panose="02020603050405020304" pitchFamily="18" charset="0"/>
              </a:rPr>
              <a:t>In essence, he invented the Supreme Court.</a:t>
            </a:r>
          </a:p>
          <a:p>
            <a:pPr lvl="1"/>
            <a:endParaRPr lang="en-US" dirty="0">
              <a:latin typeface="Times New Roman" panose="02020603050405020304" pitchFamily="18" charset="0"/>
              <a:cs typeface="Times New Roman" panose="02020603050405020304" pitchFamily="18" charset="0"/>
            </a:endParaRPr>
          </a:p>
          <a:p>
            <a:pPr marL="448056" lvl="1" indent="0">
              <a:buNone/>
            </a:pP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0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85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00"/>
                            </p:stCondLst>
                            <p:childTnLst>
                              <p:par>
                                <p:cTn id="49" presetID="10" presetClass="entr" presetSubtype="0" fill="hold" nodeType="afterEffect">
                                  <p:stCondLst>
                                    <p:cond delay="20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Encapsulating Themes &amp; TEKS</a:t>
            </a:r>
          </a:p>
        </p:txBody>
      </p:sp>
      <p:sp>
        <p:nvSpPr>
          <p:cNvPr id="3" name="Content Placeholder 2"/>
          <p:cNvSpPr>
            <a:spLocks noGrp="1"/>
          </p:cNvSpPr>
          <p:nvPr>
            <p:ph idx="1"/>
          </p:nvPr>
        </p:nvSpPr>
        <p:spPr>
          <a:xfrm>
            <a:off x="304800" y="1600200"/>
            <a:ext cx="8382000" cy="4800600"/>
          </a:xfrm>
        </p:spPr>
        <p:txBody>
          <a:bodyPr>
            <a:normAutofit/>
          </a:bodyPr>
          <a:lstStyle/>
          <a:p>
            <a:r>
              <a:rPr lang="en-US" dirty="0">
                <a:latin typeface="Times New Roman" panose="02020603050405020304" pitchFamily="18" charset="0"/>
                <a:cs typeface="Times New Roman" panose="02020603050405020304" pitchFamily="18" charset="0"/>
              </a:rPr>
              <a:t>Constitutional</a:t>
            </a:r>
          </a:p>
          <a:p>
            <a:pPr lvl="1"/>
            <a:r>
              <a:rPr lang="en-US" dirty="0">
                <a:latin typeface="Times New Roman" panose="02020603050405020304" pitchFamily="18" charset="0"/>
                <a:cs typeface="Times New Roman" panose="02020603050405020304" pitchFamily="18" charset="0"/>
              </a:rPr>
              <a:t>Judicial Power</a:t>
            </a:r>
          </a:p>
          <a:p>
            <a:pPr lvl="1"/>
            <a:r>
              <a:rPr lang="en-US" dirty="0">
                <a:latin typeface="Times New Roman" panose="02020603050405020304" pitchFamily="18" charset="0"/>
                <a:cs typeface="Times New Roman" panose="02020603050405020304" pitchFamily="18" charset="0"/>
              </a:rPr>
              <a:t>National Supremacy </a:t>
            </a:r>
          </a:p>
          <a:p>
            <a:pPr lvl="1"/>
            <a:r>
              <a:rPr lang="en-US" dirty="0">
                <a:latin typeface="Times New Roman" panose="02020603050405020304" pitchFamily="18" charset="0"/>
                <a:cs typeface="Times New Roman" panose="02020603050405020304" pitchFamily="18" charset="0"/>
              </a:rPr>
              <a:t>Property Rights </a:t>
            </a:r>
            <a:r>
              <a:rPr lang="en-US" i="1" dirty="0">
                <a:latin typeface="Times New Roman" panose="02020603050405020304" pitchFamily="18" charset="0"/>
                <a:cs typeface="Times New Roman" panose="02020603050405020304" pitchFamily="18" charset="0"/>
              </a:rPr>
              <a:t>(but not directly address here)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Political/Governmental</a:t>
            </a:r>
          </a:p>
          <a:p>
            <a:pPr lvl="1"/>
            <a:r>
              <a:rPr lang="en-US" dirty="0">
                <a:latin typeface="Times New Roman" panose="02020603050405020304" pitchFamily="18" charset="0"/>
                <a:cs typeface="Times New Roman" panose="02020603050405020304" pitchFamily="18" charset="0"/>
              </a:rPr>
              <a:t>On-Going Battle Between “Federalists &amp; Jeffersonians”</a:t>
            </a:r>
          </a:p>
          <a:p>
            <a:pPr lvl="1"/>
            <a:r>
              <a:rPr lang="en-US" dirty="0">
                <a:latin typeface="Times New Roman" panose="02020603050405020304" pitchFamily="18" charset="0"/>
                <a:cs typeface="Times New Roman" panose="02020603050405020304" pitchFamily="18" charset="0"/>
              </a:rPr>
              <a:t>Judicial Politics (Politics of Separation of Powers)</a:t>
            </a:r>
          </a:p>
          <a:p>
            <a:pPr lvl="1"/>
            <a:r>
              <a:rPr lang="en-US" dirty="0">
                <a:latin typeface="Times New Roman" panose="02020603050405020304" pitchFamily="18" charset="0"/>
                <a:cs typeface="Times New Roman" panose="02020603050405020304" pitchFamily="18" charset="0"/>
              </a:rPr>
              <a:t>Judicial Nationalism (Politics of Federalism)</a:t>
            </a:r>
          </a:p>
          <a:p>
            <a:pPr lvl="1"/>
            <a:r>
              <a:rPr lang="en-US" dirty="0">
                <a:latin typeface="Times New Roman" panose="02020603050405020304" pitchFamily="18" charset="0"/>
                <a:cs typeface="Times New Roman" panose="02020603050405020304" pitchFamily="18" charset="0"/>
              </a:rPr>
              <a:t>Judicial Reality (The Limits of Judicial Power)</a:t>
            </a:r>
          </a:p>
        </p:txBody>
      </p:sp>
    </p:spTree>
    <p:extLst>
      <p:ext uri="{BB962C8B-B14F-4D97-AF65-F5344CB8AC3E}">
        <p14:creationId xmlns:p14="http://schemas.microsoft.com/office/powerpoint/2010/main" val="33514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63562"/>
          </a:xfrm>
        </p:spPr>
        <p:txBody>
          <a:bodyPr>
            <a:normAutofit fontScale="90000"/>
          </a:bodyPr>
          <a:lstStyle/>
          <a:p>
            <a:pPr algn="ctr"/>
            <a:r>
              <a:rPr lang="en-US" i="1" dirty="0" err="1">
                <a:latin typeface="Times New Roman" panose="02020603050405020304" pitchFamily="18" charset="0"/>
                <a:cs typeface="Times New Roman" panose="02020603050405020304" pitchFamily="18" charset="0"/>
              </a:rPr>
              <a:t>Fini</a:t>
            </a:r>
            <a:endParaRPr lang="en-US" i="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228600" y="762000"/>
            <a:ext cx="8686800" cy="5715000"/>
          </a:xfrm>
        </p:spPr>
        <p:txBody>
          <a:bodyPr>
            <a:noAutofit/>
          </a:bodyPr>
          <a:lstStyle/>
          <a:p>
            <a:pPr marL="36576" indent="0">
              <a:buNone/>
            </a:pPr>
            <a:r>
              <a:rPr lang="en-US" sz="1400" b="1" i="1" dirty="0">
                <a:latin typeface="Times New Roman" panose="02020603050405020304" pitchFamily="18" charset="0"/>
                <a:cs typeface="Times New Roman" panose="02020603050405020304" pitchFamily="18" charset="0"/>
              </a:rPr>
              <a:t>113.20. Social Studies, Grade 8, Adopted 2018 - TEKS</a:t>
            </a:r>
            <a:endParaRPr lang="en-US" sz="1400" dirty="0">
              <a:latin typeface="Times New Roman" panose="02020603050405020304" pitchFamily="18" charset="0"/>
              <a:cs typeface="Times New Roman" panose="02020603050405020304" pitchFamily="18" charset="0"/>
            </a:endParaRPr>
          </a:p>
          <a:p>
            <a:pPr marL="36576" indent="0">
              <a:buNone/>
            </a:pPr>
            <a:r>
              <a:rPr lang="en-US" sz="1100" dirty="0">
                <a:latin typeface="Times New Roman" panose="02020603050405020304" pitchFamily="18" charset="0"/>
                <a:cs typeface="Times New Roman" panose="02020603050405020304" pitchFamily="18" charset="0"/>
              </a:rPr>
              <a:t> </a:t>
            </a:r>
          </a:p>
          <a:p>
            <a:pPr marL="36576" indent="0">
              <a:buNone/>
            </a:pPr>
            <a:r>
              <a:rPr lang="en-US" sz="1100" dirty="0">
                <a:latin typeface="Times New Roman" panose="02020603050405020304" pitchFamily="18" charset="0"/>
                <a:cs typeface="Times New Roman" panose="02020603050405020304" pitchFamily="18" charset="0"/>
              </a:rPr>
              <a:t>(b) Knowledge and skills.</a:t>
            </a:r>
          </a:p>
          <a:p>
            <a:pPr marL="36576" indent="0">
              <a:buNone/>
            </a:pPr>
            <a:r>
              <a:rPr lang="en-US" sz="1100" dirty="0">
                <a:latin typeface="Times New Roman" panose="02020603050405020304" pitchFamily="18" charset="0"/>
                <a:cs typeface="Times New Roman" panose="02020603050405020304" pitchFamily="18" charset="0"/>
              </a:rPr>
              <a:t>     (1) History. The student understands traditional historical points of reference in U.S. history through 1877. The student is expected to:</a:t>
            </a:r>
          </a:p>
          <a:p>
            <a:pPr marL="36576" indent="0">
              <a:buNone/>
            </a:pPr>
            <a:r>
              <a:rPr lang="en-US" sz="1100" dirty="0">
                <a:latin typeface="Times New Roman" panose="02020603050405020304" pitchFamily="18" charset="0"/>
                <a:cs typeface="Times New Roman" panose="02020603050405020304" pitchFamily="18" charset="0"/>
              </a:rPr>
              <a:t>          (A) identify the major eras in U.S. history through 1877, including … creation and ratification of the Constitution</a:t>
            </a:r>
          </a:p>
          <a:p>
            <a:pPr marL="36576" indent="0">
              <a:buNone/>
            </a:pPr>
            <a:r>
              <a:rPr lang="en-US" sz="1100" dirty="0">
                <a:latin typeface="Times New Roman" panose="02020603050405020304" pitchFamily="18" charset="0"/>
                <a:cs typeface="Times New Roman" panose="02020603050405020304" pitchFamily="18" charset="0"/>
              </a:rPr>
              <a:t>          (B) explain the significance of the following dates … 1787, writing of the U.S. Constitution;</a:t>
            </a:r>
          </a:p>
          <a:p>
            <a:pPr marL="36576" indent="0">
              <a:buNone/>
            </a:pPr>
            <a:r>
              <a:rPr lang="en-US" sz="1100" dirty="0">
                <a:latin typeface="Times New Roman" panose="02020603050405020304" pitchFamily="18" charset="0"/>
                <a:cs typeface="Times New Roman" panose="02020603050405020304" pitchFamily="18" charset="0"/>
              </a:rPr>
              <a:t>      (5) History. The student understands the challenges confronted by the government and its leaders in the early years of the republic …</a:t>
            </a:r>
          </a:p>
          <a:p>
            <a:pPr marL="36576" indent="0">
              <a:buNone/>
            </a:pPr>
            <a:r>
              <a:rPr lang="en-US" sz="1100" dirty="0">
                <a:latin typeface="Times New Roman" panose="02020603050405020304" pitchFamily="18" charset="0"/>
                <a:cs typeface="Times New Roman" panose="02020603050405020304" pitchFamily="18" charset="0"/>
              </a:rPr>
              <a:t>           (A) describe major domestic problems faced by the leaders of the new republic, including … setting up the court system;</a:t>
            </a:r>
          </a:p>
          <a:p>
            <a:pPr marL="36576" indent="0">
              <a:buNone/>
            </a:pPr>
            <a:r>
              <a:rPr lang="en-US" sz="1100" dirty="0">
                <a:latin typeface="Times New Roman" panose="02020603050405020304" pitchFamily="18" charset="0"/>
                <a:cs typeface="Times New Roman" panose="02020603050405020304" pitchFamily="18" charset="0"/>
              </a:rPr>
              <a:t>     (15) Government. The student understands the American beliefs and principles reflected in the Declaration of Independence, the U.S. Constitution, and other important historic documents.</a:t>
            </a:r>
          </a:p>
          <a:p>
            <a:pPr marL="36576" indent="0">
              <a:buNone/>
            </a:pPr>
            <a:r>
              <a:rPr lang="en-US" sz="1100" dirty="0">
                <a:latin typeface="Times New Roman" panose="02020603050405020304" pitchFamily="18" charset="0"/>
                <a:cs typeface="Times New Roman" panose="02020603050405020304" pitchFamily="18" charset="0"/>
              </a:rPr>
              <a:t>            (D) analyze how the U.S. Constitution reflects the principles of limited government, republicanism, checks and balances, federalism, separation of powers, popular sovereignty, and individual rights;</a:t>
            </a:r>
          </a:p>
          <a:p>
            <a:pPr marL="36576" indent="0">
              <a:buNone/>
            </a:pPr>
            <a:r>
              <a:rPr lang="en-US" sz="1100" dirty="0">
                <a:latin typeface="Times New Roman" panose="02020603050405020304" pitchFamily="18" charset="0"/>
                <a:cs typeface="Times New Roman" panose="02020603050405020304" pitchFamily="18" charset="0"/>
              </a:rPr>
              <a:t>       (17) Government. The student understands the dynamic nature of the powers of the national government and state governments in a federal system. The student is expected to:</a:t>
            </a:r>
          </a:p>
          <a:p>
            <a:pPr marL="36576" indent="0">
              <a:buNone/>
            </a:pPr>
            <a:r>
              <a:rPr lang="en-US" sz="1100" dirty="0">
                <a:latin typeface="Times New Roman" panose="02020603050405020304" pitchFamily="18" charset="0"/>
                <a:cs typeface="Times New Roman" panose="02020603050405020304" pitchFamily="18" charset="0"/>
              </a:rPr>
              <a:t>             (A) analyze the arguments of the Federalists and Anti-Federalists…</a:t>
            </a:r>
          </a:p>
          <a:p>
            <a:pPr marL="36576" indent="0">
              <a:buNone/>
            </a:pPr>
            <a:r>
              <a:rPr lang="en-US" sz="1100" dirty="0">
                <a:latin typeface="Times New Roman" panose="02020603050405020304" pitchFamily="18" charset="0"/>
                <a:cs typeface="Times New Roman" panose="02020603050405020304" pitchFamily="18" charset="0"/>
              </a:rPr>
              <a:t>        (18) Government. The student understands the impact of landmark Supreme Court cases. The student is expected to:</a:t>
            </a:r>
          </a:p>
          <a:p>
            <a:pPr marL="36576" indent="0">
              <a:buNone/>
            </a:pPr>
            <a:r>
              <a:rPr lang="en-US" sz="1100" dirty="0">
                <a:latin typeface="Times New Roman" panose="02020603050405020304" pitchFamily="18" charset="0"/>
                <a:cs typeface="Times New Roman" panose="02020603050405020304" pitchFamily="18" charset="0"/>
              </a:rPr>
              <a:t>             (A) identify the origin of judicial review;</a:t>
            </a:r>
          </a:p>
          <a:p>
            <a:pPr marL="36576" indent="0">
              <a:buNone/>
            </a:pPr>
            <a:r>
              <a:rPr lang="en-US" sz="1100" dirty="0">
                <a:latin typeface="Times New Roman" panose="02020603050405020304" pitchFamily="18" charset="0"/>
                <a:cs typeface="Times New Roman" panose="02020603050405020304" pitchFamily="18" charset="0"/>
              </a:rPr>
              <a:t>              (B) summarize the issues, decisions, and significance of landmark Supreme Court cases, including </a:t>
            </a:r>
            <a:r>
              <a:rPr lang="en-US" sz="1100" i="1" dirty="0">
                <a:latin typeface="Times New Roman" panose="02020603050405020304" pitchFamily="18" charset="0"/>
                <a:cs typeface="Times New Roman" panose="02020603050405020304" pitchFamily="18" charset="0"/>
              </a:rPr>
              <a:t>Marbury v. Madison</a:t>
            </a:r>
            <a:r>
              <a:rPr lang="en-US" sz="1100"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McCulloch v. Maryland</a:t>
            </a:r>
            <a:r>
              <a:rPr lang="en-US" sz="1100" dirty="0">
                <a:latin typeface="Times New Roman" panose="02020603050405020304" pitchFamily="18" charset="0"/>
                <a:cs typeface="Times New Roman" panose="02020603050405020304" pitchFamily="18" charset="0"/>
              </a:rPr>
              <a:t>, and </a:t>
            </a:r>
            <a:r>
              <a:rPr lang="en-US" sz="1100" i="1" dirty="0">
                <a:latin typeface="Times New Roman" panose="02020603050405020304" pitchFamily="18" charset="0"/>
                <a:cs typeface="Times New Roman" panose="02020603050405020304" pitchFamily="18" charset="0"/>
              </a:rPr>
              <a:t>Gibbons v. Ogden</a:t>
            </a:r>
            <a:r>
              <a:rPr lang="en-US" sz="1100" dirty="0">
                <a:latin typeface="Times New Roman" panose="02020603050405020304" pitchFamily="18" charset="0"/>
                <a:cs typeface="Times New Roman" panose="02020603050405020304" pitchFamily="18" charset="0"/>
              </a:rPr>
              <a:t>;</a:t>
            </a:r>
          </a:p>
          <a:p>
            <a:pPr marL="36576" indent="0">
              <a:buNone/>
            </a:pPr>
            <a:r>
              <a:rPr lang="en-US" sz="1100" dirty="0">
                <a:latin typeface="Times New Roman" panose="02020603050405020304" pitchFamily="18" charset="0"/>
                <a:cs typeface="Times New Roman" panose="02020603050405020304" pitchFamily="18" charset="0"/>
              </a:rPr>
              <a:t>         (22) Citizenship. The student understands the importance of effective leadership in a constitutional republic. The student is expected to:</a:t>
            </a:r>
          </a:p>
          <a:p>
            <a:pPr marL="36576" indent="0">
              <a:buNone/>
            </a:pPr>
            <a:r>
              <a:rPr lang="en-US" sz="1100" dirty="0">
                <a:latin typeface="Times New Roman" panose="02020603050405020304" pitchFamily="18" charset="0"/>
                <a:cs typeface="Times New Roman" panose="02020603050405020304" pitchFamily="18" charset="0"/>
              </a:rPr>
              <a:t>              (A) analyze the leadership qualities of elected and appointed leaders of the United States such as … John Marshall</a:t>
            </a:r>
          </a:p>
          <a:p>
            <a:pPr marL="36576" indent="0">
              <a:buNone/>
            </a:pPr>
            <a:r>
              <a:rPr lang="en-US" sz="1100" dirty="0">
                <a:latin typeface="Times New Roman" panose="02020603050405020304" pitchFamily="18" charset="0"/>
                <a:cs typeface="Times New Roman" panose="02020603050405020304" pitchFamily="18" charset="0"/>
              </a:rPr>
              <a:t>         (29) Social studies skills. The student applies critical-thinking skills to organize and use information acquired through established research methodologies from a variety of valid sources, including technology. The student is expected to:</a:t>
            </a:r>
          </a:p>
          <a:p>
            <a:pPr marL="36576" indent="0">
              <a:buNone/>
            </a:pPr>
            <a:r>
              <a:rPr lang="en-US" sz="1100" dirty="0">
                <a:latin typeface="Times New Roman" panose="02020603050405020304" pitchFamily="18" charset="0"/>
                <a:cs typeface="Times New Roman" panose="02020603050405020304" pitchFamily="18" charset="0"/>
              </a:rPr>
              <a:t>               (A) differentiate between, locate, and use valid primary and secondary sources such as media and news services, biographies, interviews, and artifacts to acquire information about the United States;</a:t>
            </a:r>
          </a:p>
          <a:p>
            <a:pPr marL="448056" lvl="1" indent="0">
              <a:buNone/>
            </a:pPr>
            <a:endParaRPr lang="en-US" sz="1000" dirty="0"/>
          </a:p>
          <a:p>
            <a:pPr marL="448056" lvl="1" indent="0">
              <a:buNone/>
            </a:pPr>
            <a:endParaRPr lang="en-US" sz="1000" dirty="0"/>
          </a:p>
          <a:p>
            <a:endParaRPr lang="en-US" sz="1000" dirty="0"/>
          </a:p>
        </p:txBody>
      </p:sp>
      <p:sp>
        <p:nvSpPr>
          <p:cNvPr id="6" name="Content Placeholder 5"/>
          <p:cNvSpPr>
            <a:spLocks noGrp="1"/>
          </p:cNvSpPr>
          <p:nvPr>
            <p:ph sz="half" idx="2"/>
          </p:nvPr>
        </p:nvSpPr>
        <p:spPr>
          <a:xfrm>
            <a:off x="5181600" y="5850616"/>
            <a:ext cx="2895600" cy="944563"/>
          </a:xfrm>
        </p:spPr>
        <p:txBody>
          <a:bodyPr>
            <a:normAutofit fontScale="55000" lnSpcReduction="20000"/>
          </a:bodyPr>
          <a:lstStyle/>
          <a:p>
            <a:pPr marL="0" indent="0">
              <a:buNone/>
            </a:pPr>
            <a:r>
              <a:rPr lang="en-US" dirty="0">
                <a:latin typeface="Times New Roman" panose="02020603050405020304" pitchFamily="18" charset="0"/>
                <a:cs typeface="Times New Roman" panose="02020603050405020304" pitchFamily="18" charset="0"/>
              </a:rPr>
              <a:t>Joe Kobylka</a:t>
            </a:r>
          </a:p>
          <a:p>
            <a:pPr marL="0" indent="0">
              <a:buNone/>
            </a:pPr>
            <a:r>
              <a:rPr lang="en-US" dirty="0">
                <a:latin typeface="Times New Roman" panose="02020603050405020304" pitchFamily="18" charset="0"/>
                <a:cs typeface="Times New Roman" panose="02020603050405020304" pitchFamily="18" charset="0"/>
              </a:rPr>
              <a:t>Department of Political Science</a:t>
            </a:r>
          </a:p>
          <a:p>
            <a:pPr marL="0" indent="0">
              <a:buNone/>
            </a:pPr>
            <a:r>
              <a:rPr lang="en-US" dirty="0">
                <a:latin typeface="Times New Roman" panose="02020603050405020304" pitchFamily="18" charset="0"/>
                <a:cs typeface="Times New Roman" panose="02020603050405020304" pitchFamily="18" charset="0"/>
              </a:rPr>
              <a:t>Southern Methodist University</a:t>
            </a:r>
          </a:p>
          <a:p>
            <a:pPr marL="0" indent="0" algn="ctr">
              <a:buNone/>
            </a:pPr>
            <a:r>
              <a:rPr lang="en-US" dirty="0">
                <a:latin typeface="Times New Roman" panose="02020603050405020304" pitchFamily="18" charset="0"/>
                <a:cs typeface="Times New Roman" panose="02020603050405020304" pitchFamily="18" charset="0"/>
                <a:hlinkClick r:id="rId2"/>
              </a:rPr>
              <a:t>jkobylka@smu.edu</a:t>
            </a:r>
            <a:r>
              <a:rPr lang="en-US"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2933228" y="5772927"/>
            <a:ext cx="2285241" cy="307777"/>
          </a:xfrm>
          <a:prstGeom prst="rect">
            <a:avLst/>
          </a:prstGeom>
          <a:noFill/>
        </p:spPr>
        <p:txBody>
          <a:bodyPr wrap="none" rtlCol="0">
            <a:spAutoFit/>
          </a:bodyPr>
          <a:lstStyle/>
          <a:p>
            <a:pPr marL="448056" lvl="1" indent="0">
              <a:buNone/>
            </a:pPr>
            <a:r>
              <a:rPr lang="en-US" sz="1400" b="1" u="sng" dirty="0">
                <a:latin typeface="Times New Roman" panose="02020603050405020304" pitchFamily="18" charset="0"/>
                <a:cs typeface="Times New Roman" panose="02020603050405020304" pitchFamily="18" charset="0"/>
              </a:rPr>
              <a:t>Contact Information:</a:t>
            </a:r>
          </a:p>
        </p:txBody>
      </p:sp>
    </p:spTree>
    <p:extLst>
      <p:ext uri="{BB962C8B-B14F-4D97-AF65-F5344CB8AC3E}">
        <p14:creationId xmlns:p14="http://schemas.microsoft.com/office/powerpoint/2010/main" val="26313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232" y="1079594"/>
            <a:ext cx="3758705" cy="4525677"/>
          </a:xfrm>
          <a:prstGeom prst="rect">
            <a:avLst/>
          </a:prstGeom>
        </p:spPr>
      </p:pic>
      <p:pic>
        <p:nvPicPr>
          <p:cNvPr id="2" name="Picture 1"/>
          <p:cNvPicPr>
            <a:picLocks noChangeAspect="1"/>
          </p:cNvPicPr>
          <p:nvPr/>
        </p:nvPicPr>
        <p:blipFill>
          <a:blip r:embed="rId3"/>
          <a:stretch>
            <a:fillRect/>
          </a:stretch>
        </p:blipFill>
        <p:spPr>
          <a:xfrm>
            <a:off x="2606150" y="971739"/>
            <a:ext cx="4009532" cy="4962429"/>
          </a:xfrm>
          <a:prstGeom prst="rect">
            <a:avLst/>
          </a:prstGeom>
        </p:spPr>
      </p:pic>
      <p:pic>
        <p:nvPicPr>
          <p:cNvPr id="4" name="Picture 3"/>
          <p:cNvPicPr>
            <a:picLocks noChangeAspect="1"/>
          </p:cNvPicPr>
          <p:nvPr/>
        </p:nvPicPr>
        <p:blipFill>
          <a:blip r:embed="rId4"/>
          <a:stretch>
            <a:fillRect/>
          </a:stretch>
        </p:blipFill>
        <p:spPr>
          <a:xfrm>
            <a:off x="1916963" y="1079595"/>
            <a:ext cx="4179038" cy="3721005"/>
          </a:xfrm>
          <a:prstGeom prst="rect">
            <a:avLst/>
          </a:prstGeom>
        </p:spPr>
      </p:pic>
      <p:pic>
        <p:nvPicPr>
          <p:cNvPr id="5" name="Picture 4"/>
          <p:cNvPicPr>
            <a:picLocks noChangeAspect="1"/>
          </p:cNvPicPr>
          <p:nvPr/>
        </p:nvPicPr>
        <p:blipFill>
          <a:blip r:embed="rId5"/>
          <a:stretch>
            <a:fillRect/>
          </a:stretch>
        </p:blipFill>
        <p:spPr>
          <a:xfrm>
            <a:off x="1151332" y="1529371"/>
            <a:ext cx="6494884" cy="4117961"/>
          </a:xfrm>
          <a:prstGeom prst="rect">
            <a:avLst/>
          </a:prstGeom>
        </p:spPr>
      </p:pic>
      <p:pic>
        <p:nvPicPr>
          <p:cNvPr id="11" name="Picture 10"/>
          <p:cNvPicPr>
            <a:picLocks noChangeAspect="1"/>
          </p:cNvPicPr>
          <p:nvPr/>
        </p:nvPicPr>
        <p:blipFill>
          <a:blip r:embed="rId6"/>
          <a:stretch>
            <a:fillRect/>
          </a:stretch>
        </p:blipFill>
        <p:spPr>
          <a:xfrm>
            <a:off x="1825988" y="941711"/>
            <a:ext cx="5406442" cy="5401336"/>
          </a:xfrm>
          <a:prstGeom prst="rect">
            <a:avLst/>
          </a:prstGeom>
        </p:spPr>
      </p:pic>
      <p:pic>
        <p:nvPicPr>
          <p:cNvPr id="12" name="Picture 11"/>
          <p:cNvPicPr>
            <a:picLocks noChangeAspect="1"/>
          </p:cNvPicPr>
          <p:nvPr/>
        </p:nvPicPr>
        <p:blipFill>
          <a:blip r:embed="rId7"/>
          <a:stretch>
            <a:fillRect/>
          </a:stretch>
        </p:blipFill>
        <p:spPr>
          <a:xfrm>
            <a:off x="2842335" y="941990"/>
            <a:ext cx="4805350" cy="4800884"/>
          </a:xfrm>
          <a:prstGeom prst="rect">
            <a:avLst/>
          </a:prstGeom>
        </p:spPr>
      </p:pic>
      <p:sp>
        <p:nvSpPr>
          <p:cNvPr id="6" name="TextBox 5"/>
          <p:cNvSpPr txBox="1"/>
          <p:nvPr/>
        </p:nvSpPr>
        <p:spPr>
          <a:xfrm>
            <a:off x="3627991" y="121593"/>
            <a:ext cx="1965850" cy="923330"/>
          </a:xfrm>
          <a:prstGeom prst="rect">
            <a:avLst/>
          </a:prstGeom>
          <a:noFill/>
        </p:spPr>
        <p:txBody>
          <a:bodyPr wrap="square" rtlCol="0">
            <a:spAutoFit/>
          </a:bodyPr>
          <a:lstStyle/>
          <a:p>
            <a:r>
              <a:rPr lang="en-US" sz="5400" b="1" i="1" dirty="0">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35351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8000"/>
                            </p:stCondLst>
                            <p:childTnLst>
                              <p:par>
                                <p:cTn id="9" presetID="10"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16000"/>
                            </p:stCondLst>
                            <p:childTnLst>
                              <p:par>
                                <p:cTn id="13" presetID="10"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24000"/>
                            </p:stCondLst>
                            <p:childTnLst>
                              <p:par>
                                <p:cTn id="17" presetID="10" presetClass="entr" presetSubtype="0" fill="hold" nodeType="afterEffect">
                                  <p:stCondLst>
                                    <p:cond delay="5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0"/>
                                        <p:tgtEl>
                                          <p:spTgt spid="11"/>
                                        </p:tgtEl>
                                      </p:cBhvr>
                                    </p:animEffect>
                                  </p:childTnLst>
                                </p:cTn>
                              </p:par>
                            </p:childTnLst>
                          </p:cTn>
                        </p:par>
                        <p:par>
                          <p:cTn id="20" fill="hold">
                            <p:stCondLst>
                              <p:cond delay="32000"/>
                            </p:stCondLst>
                            <p:childTnLst>
                              <p:par>
                                <p:cTn id="21" presetID="10" presetClass="entr" presetSubtype="0" fill="hold" nodeType="afterEffect">
                                  <p:stCondLst>
                                    <p:cond delay="5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478"/>
            <a:ext cx="8660552" cy="1070371"/>
          </a:xfrm>
        </p:spPr>
        <p:txBody>
          <a:bodyPr>
            <a:noAutofit/>
          </a:bodyPr>
          <a:lstStyle/>
          <a:p>
            <a:r>
              <a:rPr lang="en-US" sz="3000" dirty="0">
                <a:latin typeface="Times New Roman" panose="02020603050405020304" pitchFamily="18" charset="0"/>
                <a:cs typeface="Times New Roman" panose="02020603050405020304" pitchFamily="18" charset="0"/>
              </a:rPr>
              <a:t>For the Court: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 Inauspicious, Non-Supreme Beginning</a:t>
            </a:r>
          </a:p>
        </p:txBody>
      </p:sp>
      <p:sp>
        <p:nvSpPr>
          <p:cNvPr id="3" name="Content Placeholder 2"/>
          <p:cNvSpPr>
            <a:spLocks noGrp="1"/>
          </p:cNvSpPr>
          <p:nvPr>
            <p:ph idx="1"/>
          </p:nvPr>
        </p:nvSpPr>
        <p:spPr>
          <a:xfrm>
            <a:off x="609600" y="2362200"/>
            <a:ext cx="7671057" cy="3146611"/>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No Formal “Office”</a:t>
            </a:r>
          </a:p>
          <a:p>
            <a:r>
              <a:rPr lang="en-US" dirty="0">
                <a:latin typeface="Times New Roman" panose="02020603050405020304" pitchFamily="18" charset="0"/>
                <a:cs typeface="Times New Roman" panose="02020603050405020304" pitchFamily="18" charset="0"/>
              </a:rPr>
              <a:t>Three CJ’s in ten years</a:t>
            </a:r>
          </a:p>
          <a:p>
            <a:r>
              <a:rPr lang="en-US" dirty="0">
                <a:latin typeface="Times New Roman" panose="02020603050405020304" pitchFamily="18" charset="0"/>
                <a:cs typeface="Times New Roman" panose="02020603050405020304" pitchFamily="18" charset="0"/>
              </a:rPr>
              <a:t>Justices Largely “Riding Circuit”</a:t>
            </a:r>
          </a:p>
          <a:p>
            <a:r>
              <a:rPr lang="en-US" i="1" dirty="0">
                <a:latin typeface="Times New Roman" panose="02020603050405020304" pitchFamily="18" charset="0"/>
                <a:cs typeface="Times New Roman" panose="02020603050405020304" pitchFamily="18" charset="0"/>
              </a:rPr>
              <a:t>Chisholm v. Georgia </a:t>
            </a:r>
            <a:r>
              <a:rPr lang="en-US" dirty="0">
                <a:latin typeface="Times New Roman" panose="02020603050405020304" pitchFamily="18" charset="0"/>
                <a:cs typeface="Times New Roman" panose="02020603050405020304" pitchFamily="18" charset="0"/>
              </a:rPr>
              <a:t>(1793) &amp;</a:t>
            </a:r>
          </a:p>
          <a:p>
            <a:pPr marL="27432" indent="0">
              <a:buNone/>
            </a:pPr>
            <a:r>
              <a:rPr lang="en-US" dirty="0">
                <a:latin typeface="Times New Roman" panose="02020603050405020304" pitchFamily="18" charset="0"/>
                <a:cs typeface="Times New Roman" panose="02020603050405020304" pitchFamily="18" charset="0"/>
              </a:rPr>
              <a:t>	Eleventh Amendment</a:t>
            </a:r>
          </a:p>
          <a:p>
            <a:pPr marL="27432" indent="0">
              <a:buNone/>
            </a:pPr>
            <a:endParaRPr lang="en-US" dirty="0">
              <a:latin typeface="Times New Roman" panose="02020603050405020304" pitchFamily="18" charset="0"/>
              <a:cs typeface="Times New Roman" panose="02020603050405020304" pitchFamily="18" charset="0"/>
            </a:endParaRPr>
          </a:p>
          <a:p>
            <a:pPr marL="27432" indent="0">
              <a:buNone/>
            </a:pPr>
            <a:r>
              <a:rPr lang="en-US" dirty="0">
                <a:latin typeface="Times New Roman" panose="02020603050405020304" pitchFamily="18" charset="0"/>
                <a:cs typeface="Times New Roman" panose="02020603050405020304" pitchFamily="18" charset="0"/>
              </a:rPr>
              <a:t>John Jay to John Adams (1800): </a:t>
            </a:r>
            <a:r>
              <a:rPr lang="en-US" i="1" dirty="0">
                <a:latin typeface="Times New Roman" panose="02020603050405020304" pitchFamily="18" charset="0"/>
                <a:cs typeface="Times New Roman" panose="02020603050405020304" pitchFamily="18" charset="0"/>
              </a:rPr>
              <a:t>“The Court will never have the energy, weight, and dignity needed to be a co-equal institution of the national government.”</a:t>
            </a:r>
          </a:p>
          <a:p>
            <a:pPr marL="27432" indent="0" algn="ctr">
              <a:buNone/>
            </a:pPr>
            <a:r>
              <a:rPr lang="en-US" sz="2400" b="1" i="1" dirty="0">
                <a:latin typeface="Times New Roman" panose="02020603050405020304" pitchFamily="18" charset="0"/>
                <a:cs typeface="Times New Roman" panose="02020603050405020304" pitchFamily="18" charset="0"/>
              </a:rPr>
              <a:t>… until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037" y="1717621"/>
            <a:ext cx="1125095" cy="14513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994" y="2613080"/>
            <a:ext cx="1341239" cy="163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095" y="1715946"/>
            <a:ext cx="1266841" cy="1451372"/>
          </a:xfrm>
          <a:prstGeom prst="rect">
            <a:avLst/>
          </a:prstGeom>
        </p:spPr>
      </p:pic>
    </p:spTree>
    <p:extLst>
      <p:ext uri="{BB962C8B-B14F-4D97-AF65-F5344CB8AC3E}">
        <p14:creationId xmlns:p14="http://schemas.microsoft.com/office/powerpoint/2010/main" val="13768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500"/>
                            </p:stCondLst>
                            <p:childTnLst>
                              <p:par>
                                <p:cTn id="45" presetID="1" presetClass="entr" presetSubtype="0" fill="hold" nodeType="afterEffect">
                                  <p:stCondLst>
                                    <p:cond delay="200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“Revolution of 1800”</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Jefferson Elected President</a:t>
            </a:r>
          </a:p>
          <a:p>
            <a:r>
              <a:rPr lang="en-US" dirty="0">
                <a:latin typeface="Times New Roman" panose="02020603050405020304" pitchFamily="18" charset="0"/>
                <a:cs typeface="Times New Roman" panose="02020603050405020304" pitchFamily="18" charset="0"/>
              </a:rPr>
              <a:t>Chief Justice Ellsworth Resigns</a:t>
            </a:r>
          </a:p>
          <a:p>
            <a:r>
              <a:rPr lang="en-US" dirty="0">
                <a:latin typeface="Times New Roman" panose="02020603050405020304" pitchFamily="18" charset="0"/>
                <a:cs typeface="Times New Roman" panose="02020603050405020304" pitchFamily="18" charset="0"/>
              </a:rPr>
              <a:t>On the Way Out the Door, Federalists</a:t>
            </a:r>
          </a:p>
          <a:p>
            <a:pPr lvl="1"/>
            <a:r>
              <a:rPr lang="en-US" dirty="0">
                <a:latin typeface="Times New Roman" panose="02020603050405020304" pitchFamily="18" charset="0"/>
                <a:cs typeface="Times New Roman" panose="02020603050405020304" pitchFamily="18" charset="0"/>
              </a:rPr>
              <a:t>Pass Judiciary Act of 1801</a:t>
            </a:r>
          </a:p>
          <a:p>
            <a:pPr lvl="1"/>
            <a:r>
              <a:rPr lang="en-US" dirty="0">
                <a:latin typeface="Times New Roman" panose="02020603050405020304" pitchFamily="18" charset="0"/>
                <a:cs typeface="Times New Roman" panose="02020603050405020304" pitchFamily="18" charset="0"/>
              </a:rPr>
              <a:t>Make “Midnight Appointments”</a:t>
            </a:r>
          </a:p>
          <a:p>
            <a:pPr lvl="1"/>
            <a:r>
              <a:rPr lang="en-US" dirty="0">
                <a:latin typeface="Times New Roman" panose="02020603050405020304" pitchFamily="18" charset="0"/>
                <a:cs typeface="Times New Roman" panose="02020603050405020304" pitchFamily="18" charset="0"/>
              </a:rPr>
              <a:t>Nominate/Confirm Chief Justice Marshall</a:t>
            </a:r>
          </a:p>
          <a:p>
            <a:r>
              <a:rPr lang="en-US" dirty="0">
                <a:latin typeface="Times New Roman" panose="02020603050405020304" pitchFamily="18" charset="0"/>
                <a:cs typeface="Times New Roman" panose="02020603050405020304" pitchFamily="18" charset="0"/>
              </a:rPr>
              <a:t>Jeffersonian Republicans Respond</a:t>
            </a:r>
          </a:p>
          <a:p>
            <a:pPr lvl="1"/>
            <a:r>
              <a:rPr lang="en-US" dirty="0">
                <a:latin typeface="Times New Roman" panose="02020603050405020304" pitchFamily="18" charset="0"/>
                <a:cs typeface="Times New Roman" panose="02020603050405020304" pitchFamily="18" charset="0"/>
              </a:rPr>
              <a:t>Pass Judiciary Act of 1802</a:t>
            </a:r>
          </a:p>
          <a:p>
            <a:pPr lvl="1"/>
            <a:r>
              <a:rPr lang="en-US" dirty="0">
                <a:latin typeface="Times New Roman" panose="02020603050405020304" pitchFamily="18" charset="0"/>
                <a:cs typeface="Times New Roman" panose="02020603050405020304" pitchFamily="18" charset="0"/>
              </a:rPr>
              <a:t>Refuse to Deliver Some Judicial Commissions</a:t>
            </a:r>
          </a:p>
          <a:p>
            <a:pPr lvl="1"/>
            <a:endParaRPr lang="en-US" dirty="0"/>
          </a:p>
        </p:txBody>
      </p:sp>
    </p:spTree>
    <p:extLst>
      <p:ext uri="{BB962C8B-B14F-4D97-AF65-F5344CB8AC3E}">
        <p14:creationId xmlns:p14="http://schemas.microsoft.com/office/powerpoint/2010/main" val="400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dirty="0">
                <a:latin typeface="Times New Roman" panose="02020603050405020304" pitchFamily="18" charset="0"/>
                <a:cs typeface="Times New Roman" panose="02020603050405020304" pitchFamily="18" charset="0"/>
              </a:rPr>
              <a:t>Federalists Fight from the Bench</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Context: Tension with Jeffersonians</a:t>
            </a:r>
          </a:p>
          <a:p>
            <a:r>
              <a:rPr lang="en-US" dirty="0">
                <a:latin typeface="Times New Roman" panose="02020603050405020304" pitchFamily="18" charset="0"/>
                <a:cs typeface="Times New Roman" panose="02020603050405020304" pitchFamily="18" charset="0"/>
              </a:rPr>
              <a:t>Political &amp; Constitutional Goals</a:t>
            </a:r>
          </a:p>
          <a:p>
            <a:pPr lvl="1"/>
            <a:r>
              <a:rPr lang="en-US" dirty="0">
                <a:latin typeface="Times New Roman" panose="02020603050405020304" pitchFamily="18" charset="0"/>
                <a:cs typeface="Times New Roman" panose="02020603050405020304" pitchFamily="18" charset="0"/>
              </a:rPr>
              <a:t>Nurturing Judicial Power (Supremacy)</a:t>
            </a:r>
          </a:p>
          <a:p>
            <a:pPr lvl="1"/>
            <a:r>
              <a:rPr lang="en-US" dirty="0">
                <a:latin typeface="Times New Roman" panose="02020603050405020304" pitchFamily="18" charset="0"/>
                <a:cs typeface="Times New Roman" panose="02020603050405020304" pitchFamily="18" charset="0"/>
              </a:rPr>
              <a:t>Facilitating Broad National Power</a:t>
            </a:r>
          </a:p>
          <a:p>
            <a:pPr lvl="1"/>
            <a:r>
              <a:rPr lang="en-US" dirty="0">
                <a:latin typeface="Times New Roman" panose="02020603050405020304" pitchFamily="18" charset="0"/>
                <a:cs typeface="Times New Roman" panose="02020603050405020304" pitchFamily="18" charset="0"/>
              </a:rPr>
              <a:t>Protecting Property Rights</a:t>
            </a:r>
          </a:p>
          <a:p>
            <a:r>
              <a:rPr lang="en-US" dirty="0">
                <a:latin typeface="Times New Roman" panose="02020603050405020304" pitchFamily="18" charset="0"/>
                <a:cs typeface="Times New Roman" panose="02020603050405020304" pitchFamily="18" charset="0"/>
              </a:rPr>
              <a:t>Reinforcing Goals, but </a:t>
            </a:r>
            <a:r>
              <a:rPr lang="en-US" b="1" i="1" dirty="0">
                <a:latin typeface="Times New Roman" panose="02020603050405020304" pitchFamily="18" charset="0"/>
                <a:cs typeface="Times New Roman" panose="02020603050405020304" pitchFamily="18" charset="0"/>
              </a:rPr>
              <a:t>necessary</a:t>
            </a:r>
            <a:r>
              <a:rPr lang="en-US" dirty="0">
                <a:latin typeface="Times New Roman" panose="02020603050405020304" pitchFamily="18" charset="0"/>
                <a:cs typeface="Times New Roman" panose="02020603050405020304" pitchFamily="18" charset="0"/>
              </a:rPr>
              <a:t> to their achievement:</a:t>
            </a:r>
          </a:p>
          <a:p>
            <a:pPr lvl="1"/>
            <a:r>
              <a:rPr lang="en-US" dirty="0">
                <a:latin typeface="Times New Roman" panose="02020603050405020304" pitchFamily="18" charset="0"/>
                <a:cs typeface="Times New Roman" panose="02020603050405020304" pitchFamily="18" charset="0"/>
              </a:rPr>
              <a:t>Judicial Power</a:t>
            </a:r>
          </a:p>
          <a:p>
            <a:pPr lvl="1"/>
            <a:r>
              <a:rPr lang="en-US" dirty="0">
                <a:latin typeface="Times New Roman" panose="02020603050405020304" pitchFamily="18" charset="0"/>
                <a:cs typeface="Times New Roman" panose="02020603050405020304" pitchFamily="18" charset="0"/>
              </a:rPr>
              <a:t>Judicial Review</a:t>
            </a:r>
          </a:p>
        </p:txBody>
      </p:sp>
    </p:spTree>
    <p:extLst>
      <p:ext uri="{BB962C8B-B14F-4D97-AF65-F5344CB8AC3E}">
        <p14:creationId xmlns:p14="http://schemas.microsoft.com/office/powerpoint/2010/main" val="24084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Theme #1: Judicial Power</a:t>
            </a:r>
          </a:p>
        </p:txBody>
      </p:sp>
      <p:sp>
        <p:nvSpPr>
          <p:cNvPr id="3" name="Content Placeholder 2"/>
          <p:cNvSpPr>
            <a:spLocks noGrp="1"/>
          </p:cNvSpPr>
          <p:nvPr>
            <p:ph idx="1"/>
          </p:nvPr>
        </p:nvSpPr>
        <p:spPr>
          <a:xfrm>
            <a:off x="426720" y="1402398"/>
            <a:ext cx="7467600" cy="5227002"/>
          </a:xfrm>
        </p:spPr>
        <p:txBody>
          <a:bodyPr>
            <a:normAutofit/>
          </a:bodyPr>
          <a:lstStyle/>
          <a:p>
            <a:r>
              <a:rPr lang="en-US" dirty="0">
                <a:latin typeface="Times New Roman" panose="02020603050405020304" pitchFamily="18" charset="0"/>
                <a:cs typeface="Times New Roman" panose="02020603050405020304" pitchFamily="18" charset="0"/>
              </a:rPr>
              <a:t>The Concept of Judicial Review</a:t>
            </a:r>
          </a:p>
          <a:p>
            <a:r>
              <a:rPr lang="en-US" dirty="0">
                <a:latin typeface="Times New Roman" panose="02020603050405020304" pitchFamily="18" charset="0"/>
                <a:cs typeface="Times New Roman" panose="02020603050405020304" pitchFamily="18" charset="0"/>
              </a:rPr>
              <a:t>Precursors to Judicial Review</a:t>
            </a:r>
          </a:p>
          <a:p>
            <a:pPr lvl="1"/>
            <a:r>
              <a:rPr lang="en-US" b="1" i="1" dirty="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Part of English Constitutional Law</a:t>
            </a:r>
            <a:endParaRPr lang="en-US" b="1"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State Constitutions and Courts</a:t>
            </a:r>
          </a:p>
          <a:p>
            <a:pPr lvl="1"/>
            <a:r>
              <a:rPr lang="en-US" i="1" dirty="0">
                <a:latin typeface="Times New Roman" panose="02020603050405020304" pitchFamily="18" charset="0"/>
                <a:cs typeface="Times New Roman" panose="02020603050405020304" pitchFamily="18" charset="0"/>
              </a:rPr>
              <a:t>Federalist Seventy-Eight</a:t>
            </a:r>
          </a:p>
          <a:p>
            <a:pPr lvl="1"/>
            <a:r>
              <a:rPr lang="en-US" i="1" dirty="0" err="1">
                <a:latin typeface="Times New Roman" panose="02020603050405020304" pitchFamily="18" charset="0"/>
                <a:cs typeface="Times New Roman" panose="02020603050405020304" pitchFamily="18" charset="0"/>
              </a:rPr>
              <a:t>Hylton</a:t>
            </a:r>
            <a:r>
              <a:rPr lang="en-US" i="1" dirty="0">
                <a:latin typeface="Times New Roman" panose="02020603050405020304" pitchFamily="18" charset="0"/>
                <a:cs typeface="Times New Roman" panose="02020603050405020304" pitchFamily="18" charset="0"/>
              </a:rPr>
              <a:t> v. U.S. </a:t>
            </a:r>
            <a:r>
              <a:rPr lang="en-US" dirty="0">
                <a:latin typeface="Times New Roman" panose="02020603050405020304" pitchFamily="18" charset="0"/>
                <a:cs typeface="Times New Roman" panose="02020603050405020304" pitchFamily="18" charset="0"/>
              </a:rPr>
              <a:t>(1796)</a:t>
            </a:r>
          </a:p>
          <a:p>
            <a:r>
              <a:rPr lang="en-US" dirty="0">
                <a:latin typeface="Times New Roman" panose="02020603050405020304" pitchFamily="18" charset="0"/>
                <a:cs typeface="Times New Roman" panose="02020603050405020304" pitchFamily="18" charset="0"/>
              </a:rPr>
              <a:t>The Constitution (Article III)</a:t>
            </a:r>
          </a:p>
          <a:p>
            <a:pPr marL="1947672" lvl="8" indent="0">
              <a:buNone/>
            </a:pPr>
            <a:r>
              <a:rPr lang="en-US" sz="4800" b="1" i="1" dirty="0">
                <a:solidFill>
                  <a:srgbClr val="FFFF99"/>
                </a:solidFill>
                <a:latin typeface="Times New Roman" panose="02020603050405020304" pitchFamily="18" charset="0"/>
                <a:cs typeface="Times New Roman" panose="02020603050405020304" pitchFamily="18" charset="0"/>
              </a:rPr>
              <a:t>Silent</a:t>
            </a:r>
          </a:p>
        </p:txBody>
      </p:sp>
    </p:spTree>
    <p:extLst>
      <p:ext uri="{BB962C8B-B14F-4D97-AF65-F5344CB8AC3E}">
        <p14:creationId xmlns:p14="http://schemas.microsoft.com/office/powerpoint/2010/main" val="6595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2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nodeType="afterEffect">
                                  <p:stCondLst>
                                    <p:cond delay="20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0" presetClass="entr" presetSubtype="0" fill="hold" nodeType="afterEffect">
                                  <p:stCondLst>
                                    <p:cond delay="200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Theme #1: Judicial Power </a:t>
            </a:r>
          </a:p>
        </p:txBody>
      </p:sp>
      <p:sp>
        <p:nvSpPr>
          <p:cNvPr id="3" name="Content Placeholder 2"/>
          <p:cNvSpPr>
            <a:spLocks noGrp="1"/>
          </p:cNvSpPr>
          <p:nvPr>
            <p:ph idx="1"/>
          </p:nvPr>
        </p:nvSpPr>
        <p:spPr>
          <a:xfrm>
            <a:off x="0" y="1600200"/>
            <a:ext cx="8915400" cy="4953000"/>
          </a:xfrm>
        </p:spPr>
        <p:txBody>
          <a:bodyPr>
            <a:normAutofit/>
          </a:bodyPr>
          <a:lstStyle/>
          <a:p>
            <a:r>
              <a:rPr lang="en-US" sz="3200" dirty="0">
                <a:latin typeface="Times New Roman" panose="02020603050405020304" pitchFamily="18" charset="0"/>
                <a:cs typeface="Times New Roman" panose="02020603050405020304" pitchFamily="18" charset="0"/>
              </a:rPr>
              <a:t>Marshall’s </a:t>
            </a:r>
            <a:r>
              <a:rPr lang="en-US" sz="3200" b="1" i="1" dirty="0">
                <a:latin typeface="Times New Roman" panose="02020603050405020304" pitchFamily="18" charset="0"/>
                <a:cs typeface="Times New Roman" panose="02020603050405020304" pitchFamily="18" charset="0"/>
              </a:rPr>
              <a:t>Jurisprudential</a:t>
            </a:r>
            <a:r>
              <a:rPr lang="en-US" sz="3200" dirty="0">
                <a:latin typeface="Times New Roman" panose="02020603050405020304" pitchFamily="18" charset="0"/>
                <a:cs typeface="Times New Roman" panose="02020603050405020304" pitchFamily="18" charset="0"/>
              </a:rPr>
              <a:t> Genius: </a:t>
            </a:r>
            <a:r>
              <a:rPr lang="en-US" sz="3200" i="1" dirty="0">
                <a:latin typeface="Times New Roman" panose="02020603050405020304" pitchFamily="18" charset="0"/>
                <a:cs typeface="Times New Roman" panose="02020603050405020304" pitchFamily="18" charset="0"/>
              </a:rPr>
              <a:t>Marbury v. Madison </a:t>
            </a:r>
            <a:r>
              <a:rPr lang="en-US" sz="3200" dirty="0">
                <a:latin typeface="Times New Roman" panose="02020603050405020304" pitchFamily="18" charset="0"/>
                <a:cs typeface="Times New Roman" panose="02020603050405020304" pitchFamily="18" charset="0"/>
              </a:rPr>
              <a:t>(1803)</a:t>
            </a:r>
          </a:p>
          <a:p>
            <a:pPr lvl="1"/>
            <a:r>
              <a:rPr lang="en-US" sz="2800" dirty="0">
                <a:latin typeface="Times New Roman" panose="02020603050405020304" pitchFamily="18" charset="0"/>
                <a:cs typeface="Times New Roman" panose="02020603050405020304" pitchFamily="18" charset="0"/>
              </a:rPr>
              <a:t>Facts of the Case</a:t>
            </a:r>
          </a:p>
          <a:p>
            <a:pPr lvl="2"/>
            <a:r>
              <a:rPr lang="en-US" sz="2800" dirty="0">
                <a:latin typeface="Times New Roman" panose="02020603050405020304" pitchFamily="18" charset="0"/>
                <a:cs typeface="Times New Roman" panose="02020603050405020304" pitchFamily="18" charset="0"/>
              </a:rPr>
              <a:t>Jefferson Election</a:t>
            </a:r>
          </a:p>
          <a:p>
            <a:pPr lvl="2"/>
            <a:r>
              <a:rPr lang="en-US" sz="2800" dirty="0">
                <a:latin typeface="Times New Roman" panose="02020603050405020304" pitchFamily="18" charset="0"/>
                <a:cs typeface="Times New Roman" panose="02020603050405020304" pitchFamily="18" charset="0"/>
              </a:rPr>
              <a:t>Federalists Pack Courts</a:t>
            </a:r>
          </a:p>
          <a:p>
            <a:pPr lvl="2"/>
            <a:r>
              <a:rPr lang="en-US" sz="2800" dirty="0">
                <a:latin typeface="Times New Roman" panose="02020603050405020304" pitchFamily="18" charset="0"/>
                <a:cs typeface="Times New Roman" panose="02020603050405020304" pitchFamily="18" charset="0"/>
              </a:rPr>
              <a:t>Marshall Fails to Deliver All Commissions</a:t>
            </a:r>
          </a:p>
          <a:p>
            <a:pPr lvl="2"/>
            <a:r>
              <a:rPr lang="en-US" sz="2800" dirty="0">
                <a:latin typeface="Times New Roman" panose="02020603050405020304" pitchFamily="18" charset="0"/>
                <a:cs typeface="Times New Roman" panose="02020603050405020304" pitchFamily="18" charset="0"/>
              </a:rPr>
              <a:t>Marbury </a:t>
            </a:r>
            <a:r>
              <a:rPr lang="en-US" sz="2800" dirty="0" smtClean="0">
                <a:latin typeface="Times New Roman" panose="02020603050405020304" pitchFamily="18" charset="0"/>
                <a:cs typeface="Times New Roman" panose="02020603050405020304" pitchFamily="18" charset="0"/>
              </a:rPr>
              <a:t>Sues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7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anim calcmode="lin" valueType="num">
                                      <p:cBhvr>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Theme #1: Judicial Power </a:t>
            </a:r>
          </a:p>
        </p:txBody>
      </p:sp>
      <p:sp>
        <p:nvSpPr>
          <p:cNvPr id="3" name="Content Placeholder 2"/>
          <p:cNvSpPr>
            <a:spLocks noGrp="1"/>
          </p:cNvSpPr>
          <p:nvPr>
            <p:ph idx="1"/>
          </p:nvPr>
        </p:nvSpPr>
        <p:spPr>
          <a:xfrm>
            <a:off x="0" y="1600200"/>
            <a:ext cx="8915400" cy="4953000"/>
          </a:xfrm>
        </p:spPr>
        <p:txBody>
          <a:bodyPr>
            <a:normAutofit/>
          </a:bodyPr>
          <a:lstStyle/>
          <a:p>
            <a:r>
              <a:rPr lang="en-US" sz="3100" dirty="0">
                <a:latin typeface="Times New Roman" panose="02020603050405020304" pitchFamily="18" charset="0"/>
                <a:cs typeface="Times New Roman" panose="02020603050405020304" pitchFamily="18" charset="0"/>
              </a:rPr>
              <a:t>Marshall’s </a:t>
            </a:r>
            <a:r>
              <a:rPr lang="en-US" sz="3100" b="1" i="1" dirty="0">
                <a:latin typeface="Times New Roman" panose="02020603050405020304" pitchFamily="18" charset="0"/>
                <a:cs typeface="Times New Roman" panose="02020603050405020304" pitchFamily="18" charset="0"/>
              </a:rPr>
              <a:t>Jurisprudential</a:t>
            </a:r>
            <a:r>
              <a:rPr lang="en-US" sz="3100" dirty="0">
                <a:latin typeface="Times New Roman" panose="02020603050405020304" pitchFamily="18" charset="0"/>
                <a:cs typeface="Times New Roman" panose="02020603050405020304" pitchFamily="18" charset="0"/>
              </a:rPr>
              <a:t> Genius: </a:t>
            </a:r>
            <a:r>
              <a:rPr lang="en-US" sz="3100" i="1" dirty="0">
                <a:latin typeface="Times New Roman" panose="02020603050405020304" pitchFamily="18" charset="0"/>
                <a:cs typeface="Times New Roman" panose="02020603050405020304" pitchFamily="18" charset="0"/>
                <a:hlinkClick r:id="rId2"/>
              </a:rPr>
              <a:t>Marbury v. Madison </a:t>
            </a:r>
            <a:r>
              <a:rPr lang="en-US" sz="2400" dirty="0">
                <a:latin typeface="Times New Roman" panose="02020603050405020304" pitchFamily="18" charset="0"/>
                <a:cs typeface="Times New Roman" panose="02020603050405020304" pitchFamily="18" charset="0"/>
                <a:hlinkClick r:id="rId2"/>
              </a:rPr>
              <a:t>(1803)</a:t>
            </a: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Disposition of Issues</a:t>
            </a:r>
          </a:p>
          <a:p>
            <a:pPr lvl="2"/>
            <a:r>
              <a:rPr lang="en-US" dirty="0">
                <a:latin typeface="Times New Roman" panose="02020603050405020304" pitchFamily="18" charset="0"/>
                <a:cs typeface="Times New Roman" panose="02020603050405020304" pitchFamily="18" charset="0"/>
              </a:rPr>
              <a:t>Has Right to the Commission</a:t>
            </a:r>
          </a:p>
          <a:p>
            <a:pPr lvl="2"/>
            <a:r>
              <a:rPr lang="en-US" dirty="0">
                <a:latin typeface="Times New Roman" panose="02020603050405020304" pitchFamily="18" charset="0"/>
                <a:cs typeface="Times New Roman" panose="02020603050405020304" pitchFamily="18" charset="0"/>
              </a:rPr>
              <a:t>Has Asked for the Right Tool to Get It (</a:t>
            </a:r>
            <a:r>
              <a:rPr lang="en-US" i="1" dirty="0">
                <a:latin typeface="Times New Roman" panose="02020603050405020304" pitchFamily="18" charset="0"/>
                <a:cs typeface="Times New Roman" panose="02020603050405020304" pitchFamily="18" charset="0"/>
              </a:rPr>
              <a:t>mandamus</a:t>
            </a:r>
            <a:r>
              <a:rPr lang="en-US" dirty="0">
                <a:latin typeface="Times New Roman" panose="02020603050405020304" pitchFamily="18" charset="0"/>
                <a:cs typeface="Times New Roman" panose="02020603050405020304" pitchFamily="18" charset="0"/>
              </a:rPr>
              <a:t>)</a:t>
            </a:r>
          </a:p>
          <a:p>
            <a:pPr lvl="2"/>
            <a:r>
              <a:rPr lang="en-US" b="1" i="1" dirty="0" smtClean="0">
                <a:latin typeface="Times New Roman" panose="02020603050405020304" pitchFamily="18" charset="0"/>
                <a:cs typeface="Times New Roman" panose="02020603050405020304" pitchFamily="18" charset="0"/>
              </a:rPr>
              <a:t>But… </a:t>
            </a:r>
            <a:r>
              <a:rPr lang="en-US" dirty="0" smtClean="0">
                <a:latin typeface="Times New Roman" panose="02020603050405020304" pitchFamily="18" charset="0"/>
                <a:cs typeface="Times New Roman" panose="02020603050405020304" pitchFamily="18" charset="0"/>
              </a:rPr>
              <a:t>Has </a:t>
            </a:r>
            <a:r>
              <a:rPr lang="en-US" dirty="0">
                <a:latin typeface="Times New Roman" panose="02020603050405020304" pitchFamily="18" charset="0"/>
                <a:cs typeface="Times New Roman" panose="02020603050405020304" pitchFamily="18" charset="0"/>
              </a:rPr>
              <a:t>Asked a Court that Can’t Help Him</a:t>
            </a:r>
          </a:p>
          <a:p>
            <a:pPr lvl="2"/>
            <a:r>
              <a:rPr lang="en-US" dirty="0">
                <a:latin typeface="Times New Roman" panose="02020603050405020304" pitchFamily="18" charset="0"/>
                <a:cs typeface="Times New Roman" panose="02020603050405020304" pitchFamily="18" charset="0"/>
              </a:rPr>
              <a:t>Section 13 of Judiciary Act of 1789 is </a:t>
            </a:r>
            <a:r>
              <a:rPr lang="en-US" dirty="0" err="1">
                <a:latin typeface="Times New Roman" panose="02020603050405020304" pitchFamily="18" charset="0"/>
                <a:cs typeface="Times New Roman" panose="02020603050405020304" pitchFamily="18" charset="0"/>
              </a:rPr>
              <a:t>Unconstititonal</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Judicial/Constitutional Hammer – </a:t>
            </a:r>
            <a:r>
              <a:rPr lang="en-US" i="1" dirty="0">
                <a:solidFill>
                  <a:srgbClr val="FF0000"/>
                </a:solidFill>
                <a:latin typeface="Times New Roman" panose="02020603050405020304" pitchFamily="18" charset="0"/>
                <a:cs typeface="Times New Roman" panose="02020603050405020304" pitchFamily="18" charset="0"/>
              </a:rPr>
              <a:t>The </a:t>
            </a:r>
            <a:r>
              <a:rPr lang="en-US" b="1" i="1" dirty="0">
                <a:solidFill>
                  <a:srgbClr val="FF0000"/>
                </a:solidFill>
                <a:latin typeface="Times New Roman" panose="02020603050405020304" pitchFamily="18" charset="0"/>
                <a:cs typeface="Times New Roman" panose="02020603050405020304" pitchFamily="18" charset="0"/>
              </a:rPr>
              <a:t>Implied Power </a:t>
            </a:r>
            <a:r>
              <a:rPr lang="en-US" i="1" dirty="0">
                <a:solidFill>
                  <a:srgbClr val="FF0000"/>
                </a:solidFill>
                <a:latin typeface="Times New Roman" panose="02020603050405020304" pitchFamily="18" charset="0"/>
                <a:cs typeface="Times New Roman" panose="02020603050405020304" pitchFamily="18" charset="0"/>
              </a:rPr>
              <a:t>of Judicial Review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3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5846</TotalTime>
  <Words>2758</Words>
  <Application>Microsoft Office PowerPoint</Application>
  <PresentationFormat>On-screen Show (4:3)</PresentationFormat>
  <Paragraphs>248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Times New Roman</vt:lpstr>
      <vt:lpstr>Wingdings 2</vt:lpstr>
      <vt:lpstr>Technic</vt:lpstr>
      <vt:lpstr>Inventing the Supreme Court: John Marshall’s Federalist Constitution… and Judicial decisions</vt:lpstr>
      <vt:lpstr>Why Focus on John Marshall?</vt:lpstr>
      <vt:lpstr>Encapsulating Themes &amp; TEKS</vt:lpstr>
      <vt:lpstr>For the Court:  An Inauspicious, Non-Supreme Beginning</vt:lpstr>
      <vt:lpstr>The “Revolution of 1800”</vt:lpstr>
      <vt:lpstr>Federalists Fight from the Bench</vt:lpstr>
      <vt:lpstr>Theme #1: Judicial Power</vt:lpstr>
      <vt:lpstr>Theme #1: Judicial Power </vt:lpstr>
      <vt:lpstr>Theme #1: Judicial Power </vt:lpstr>
      <vt:lpstr>Primary Source: Marbury v. Madison (1803)</vt:lpstr>
      <vt:lpstr>Primary Source: Marbury v. Madison (1803)</vt:lpstr>
      <vt:lpstr>Theme #1: Judicial Power </vt:lpstr>
      <vt:lpstr>Theme #1: Judicial Power</vt:lpstr>
      <vt:lpstr>Theme #2: National Supremacy</vt:lpstr>
      <vt:lpstr>Theme #2a: National Supremacy</vt:lpstr>
      <vt:lpstr>Primary Source: McCulloch v. Maryland (1819)</vt:lpstr>
      <vt:lpstr>Primary Source: McCulloch v. Maryland (1819)</vt:lpstr>
      <vt:lpstr>Theme #2b: National Supremacy</vt:lpstr>
      <vt:lpstr>Primary Source: McCulloch v. Maryland (1819)</vt:lpstr>
      <vt:lpstr>Primary Source: McCulloch v. Maryland (1819)</vt:lpstr>
      <vt:lpstr>Primary Source: McCulloch v. Maryland (1819)</vt:lpstr>
      <vt:lpstr>Theme #2c: Interpretation</vt:lpstr>
      <vt:lpstr>Primary Source: Gibbons v. Ogden (1824)</vt:lpstr>
      <vt:lpstr>Primary Source: Gibbons v. Ogden (1824)</vt:lpstr>
      <vt:lpstr>Primary Source: Gibbons v. Ogden (1824)</vt:lpstr>
      <vt:lpstr>Goal #3: Protect Private Property</vt:lpstr>
      <vt:lpstr>Goal #3: Protect Private Property</vt:lpstr>
      <vt:lpstr>Goal #3: Protect Private Property</vt:lpstr>
      <vt:lpstr>Wrap/Rap: Situating the Court in American Constitutional Politics</vt:lpstr>
      <vt:lpstr>Fini</vt:lpstr>
      <vt:lpstr>PowerPoint Presentation</vt:lpstr>
    </vt:vector>
  </TitlesOfParts>
  <Company>Southern Methodist University test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Adoption of the U.S. Constitution: A Political Document</dc:title>
  <dc:creator>Joseph Kobylka</dc:creator>
  <cp:lastModifiedBy>Kobylka, Joe</cp:lastModifiedBy>
  <cp:revision>146</cp:revision>
  <cp:lastPrinted>2020-11-25T21:16:25Z</cp:lastPrinted>
  <dcterms:created xsi:type="dcterms:W3CDTF">2011-10-15T17:20:08Z</dcterms:created>
  <dcterms:modified xsi:type="dcterms:W3CDTF">2020-12-01T18:13:07Z</dcterms:modified>
</cp:coreProperties>
</file>