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319" r:id="rId4"/>
    <p:sldId id="288" r:id="rId5"/>
    <p:sldId id="320" r:id="rId6"/>
    <p:sldId id="321" r:id="rId7"/>
    <p:sldId id="273" r:id="rId8"/>
    <p:sldId id="322" r:id="rId9"/>
    <p:sldId id="280" r:id="rId10"/>
    <p:sldId id="279" r:id="rId11"/>
    <p:sldId id="323" r:id="rId12"/>
    <p:sldId id="305" r:id="rId13"/>
    <p:sldId id="324" r:id="rId14"/>
    <p:sldId id="325" r:id="rId15"/>
    <p:sldId id="269" r:id="rId16"/>
    <p:sldId id="326" r:id="rId17"/>
    <p:sldId id="329" r:id="rId18"/>
    <p:sldId id="289" r:id="rId19"/>
    <p:sldId id="328" r:id="rId20"/>
    <p:sldId id="327" r:id="rId21"/>
    <p:sldId id="278" r:id="rId22"/>
    <p:sldId id="291" r:id="rId23"/>
    <p:sldId id="293" r:id="rId24"/>
    <p:sldId id="294" r:id="rId25"/>
    <p:sldId id="267" r:id="rId26"/>
    <p:sldId id="33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12" autoAdjust="0"/>
    <p:restoredTop sz="97985" autoAdjust="0"/>
  </p:normalViewPr>
  <p:slideViewPr>
    <p:cSldViewPr snapToGrid="0" snapToObjects="1">
      <p:cViewPr>
        <p:scale>
          <a:sx n="89" d="100"/>
          <a:sy n="89" d="100"/>
        </p:scale>
        <p:origin x="-936" y="-1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11/9/20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11/9/20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11/9/20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11/9/20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 Id="rId3" Type="http://schemas.openxmlformats.org/officeDocument/2006/relationships/image" Target="../media/image1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 Id="rId3" Type="http://schemas.openxmlformats.org/officeDocument/2006/relationships/image" Target="../media/image1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hyperlink" Target="https://constitution.org/1-Activism/mil/mil_act_1792.htm" TargetMode="External"/><Relationship Id="rId4" Type="http://schemas.openxmlformats.org/officeDocument/2006/relationships/hyperlink" Target="https://wellcomecollection.org/works/tx6drw63/items?langCode=eng&amp;sierraId=b21133906&amp;canvas=5" TargetMode="External"/><Relationship Id="rId1" Type="http://schemas.openxmlformats.org/officeDocument/2006/relationships/slideLayout" Target="../slideLayouts/slideLayout7.xml"/><Relationship Id="rId2" Type="http://schemas.openxmlformats.org/officeDocument/2006/relationships/hyperlink" Target="http://rs6.loc.gov/cgi-bin/ampage?collId=llsl&amp;fileName=001/llsl001.db&amp;recNum=22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60311" y="1473076"/>
            <a:ext cx="6400800" cy="4213761"/>
          </a:xfrm>
        </p:spPr>
        <p:txBody>
          <a:bodyPr>
            <a:normAutofit/>
          </a:bodyPr>
          <a:lstStyle/>
          <a:p>
            <a:r>
              <a:rPr lang="en-US" sz="2800" dirty="0"/>
              <a:t>Defining Citizenship in the Early United States</a:t>
            </a:r>
          </a:p>
          <a:p>
            <a:endParaRPr lang="en-US" sz="2800" dirty="0"/>
          </a:p>
          <a:p>
            <a:r>
              <a:rPr lang="en-US" sz="2400" dirty="0"/>
              <a:t>Christopher Bonner</a:t>
            </a:r>
            <a:br>
              <a:rPr lang="en-US" sz="2400" dirty="0"/>
            </a:br>
            <a:endParaRPr lang="en-US" sz="2400" dirty="0"/>
          </a:p>
          <a:p>
            <a:r>
              <a:rPr lang="en-US" sz="2400" dirty="0"/>
              <a:t>October 28, 2020</a:t>
            </a:r>
          </a:p>
        </p:txBody>
      </p:sp>
    </p:spTree>
    <p:extLst>
      <p:ext uri="{BB962C8B-B14F-4D97-AF65-F5344CB8AC3E}">
        <p14:creationId xmlns:p14="http://schemas.microsoft.com/office/powerpoint/2010/main" val="345770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944" y="0"/>
            <a:ext cx="4024719" cy="6074229"/>
          </a:xfrm>
          <a:prstGeom prst="rect">
            <a:avLst/>
          </a:prstGeom>
        </p:spPr>
      </p:pic>
      <p:sp>
        <p:nvSpPr>
          <p:cNvPr id="3" name="TextBox 2">
            <a:extLst>
              <a:ext uri="{FF2B5EF4-FFF2-40B4-BE49-F238E27FC236}">
                <a16:creationId xmlns:a16="http://schemas.microsoft.com/office/drawing/2014/main" xmlns="" id="{D1BF7959-EAB3-0543-ABE4-214139F6330D}"/>
              </a:ext>
            </a:extLst>
          </p:cNvPr>
          <p:cNvSpPr txBox="1"/>
          <p:nvPr/>
        </p:nvSpPr>
        <p:spPr>
          <a:xfrm>
            <a:off x="4347663" y="5020397"/>
            <a:ext cx="3002745" cy="369332"/>
          </a:xfrm>
          <a:prstGeom prst="rect">
            <a:avLst/>
          </a:prstGeom>
          <a:noFill/>
        </p:spPr>
        <p:txBody>
          <a:bodyPr wrap="none" rtlCol="0">
            <a:spAutoFit/>
          </a:bodyPr>
          <a:lstStyle/>
          <a:p>
            <a:r>
              <a:rPr lang="en-US" dirty="0"/>
              <a:t>Allen and Jones’s pamphlet</a:t>
            </a:r>
          </a:p>
        </p:txBody>
      </p:sp>
      <p:sp>
        <p:nvSpPr>
          <p:cNvPr id="4" name="TextBox 3">
            <a:extLst>
              <a:ext uri="{FF2B5EF4-FFF2-40B4-BE49-F238E27FC236}">
                <a16:creationId xmlns:a16="http://schemas.microsoft.com/office/drawing/2014/main" xmlns="" id="{C77CDC8E-0A6F-9F4B-8824-F09DF645EDB3}"/>
              </a:ext>
            </a:extLst>
          </p:cNvPr>
          <p:cNvSpPr txBox="1"/>
          <p:nvPr/>
        </p:nvSpPr>
        <p:spPr>
          <a:xfrm>
            <a:off x="4474029" y="865413"/>
            <a:ext cx="4425043" cy="4154984"/>
          </a:xfrm>
          <a:prstGeom prst="rect">
            <a:avLst/>
          </a:prstGeom>
          <a:noFill/>
        </p:spPr>
        <p:txBody>
          <a:bodyPr wrap="square" rtlCol="0">
            <a:spAutoFit/>
          </a:bodyPr>
          <a:lstStyle/>
          <a:p>
            <a:pPr lvl="0"/>
            <a:r>
              <a:rPr lang="en-US" sz="2200" dirty="0"/>
              <a:t>“The Lord was pleased to strengthen us, and remove all fear from us, and disposed our hearts to be as useful as possible. . . . A poor black man, named Samson, went constantly from house to house where distress was, </a:t>
            </a:r>
            <a:r>
              <a:rPr lang="en-US" sz="2200" b="1" i="1" dirty="0">
                <a:solidFill>
                  <a:srgbClr val="FFFF00"/>
                </a:solidFill>
              </a:rPr>
              <a:t>without fee or reward</a:t>
            </a:r>
            <a:r>
              <a:rPr lang="en-US" sz="2200" dirty="0"/>
              <a:t>; he was smote with the disorder, and died, after his death his family were neglected by those he had served.” </a:t>
            </a:r>
          </a:p>
        </p:txBody>
      </p:sp>
    </p:spTree>
    <p:extLst>
      <p:ext uri="{BB962C8B-B14F-4D97-AF65-F5344CB8AC3E}">
        <p14:creationId xmlns:p14="http://schemas.microsoft.com/office/powerpoint/2010/main" val="348247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BDE9AB-D9C6-CA49-BC9A-0D2F1D0BEC82}"/>
              </a:ext>
            </a:extLst>
          </p:cNvPr>
          <p:cNvSpPr/>
          <p:nvPr/>
        </p:nvSpPr>
        <p:spPr>
          <a:xfrm>
            <a:off x="1730828" y="1656320"/>
            <a:ext cx="6188528" cy="3393237"/>
          </a:xfrm>
          <a:prstGeom prst="rect">
            <a:avLst/>
          </a:prstGeom>
        </p:spPr>
        <p:txBody>
          <a:bodyPr wrap="square">
            <a:spAutoFit/>
          </a:bodyPr>
          <a:lstStyle/>
          <a:p>
            <a:pPr marR="0" lvl="0">
              <a:lnSpc>
                <a:spcPct val="200000"/>
              </a:lnSpc>
              <a:spcBef>
                <a:spcPts val="0"/>
              </a:spcBef>
              <a:spcAft>
                <a:spcPts val="0"/>
              </a:spcAft>
            </a:pPr>
            <a:r>
              <a:rPr lang="en-US" sz="2200" dirty="0">
                <a:latin typeface="Times" pitchFamily="2" charset="0"/>
                <a:ea typeface="Calibri" panose="020F0502020204030204" pitchFamily="34" charset="0"/>
                <a:cs typeface="Times New Roman (Body CS)" panose="02020603050405020304" pitchFamily="18" charset="0"/>
              </a:rPr>
              <a:t> God and a soldier, all men do adore,</a:t>
            </a:r>
          </a:p>
          <a:p>
            <a:pPr marR="0" lvl="0">
              <a:lnSpc>
                <a:spcPct val="200000"/>
              </a:lnSpc>
              <a:spcBef>
                <a:spcPts val="0"/>
              </a:spcBef>
              <a:spcAft>
                <a:spcPts val="0"/>
              </a:spcAft>
            </a:pPr>
            <a:r>
              <a:rPr lang="en-US" sz="2200" dirty="0">
                <a:latin typeface="Times" pitchFamily="2" charset="0"/>
                <a:ea typeface="Calibri" panose="020F0502020204030204" pitchFamily="34" charset="0"/>
                <a:cs typeface="Times New Roman (Body CS)" panose="02020603050405020304" pitchFamily="18" charset="0"/>
              </a:rPr>
              <a:t>in time of war, and not before</a:t>
            </a:r>
          </a:p>
          <a:p>
            <a:pPr marR="0" lvl="0">
              <a:lnSpc>
                <a:spcPct val="200000"/>
              </a:lnSpc>
              <a:spcBef>
                <a:spcPts val="0"/>
              </a:spcBef>
              <a:spcAft>
                <a:spcPts val="0"/>
              </a:spcAft>
            </a:pPr>
            <a:r>
              <a:rPr lang="en-US" sz="2200" dirty="0">
                <a:latin typeface="Times" pitchFamily="2" charset="0"/>
                <a:ea typeface="Calibri" panose="020F0502020204030204" pitchFamily="34" charset="0"/>
                <a:cs typeface="Times New Roman (Body CS)" panose="02020603050405020304" pitchFamily="18" charset="0"/>
              </a:rPr>
              <a:t>when the war is over, and all things righted,</a:t>
            </a:r>
          </a:p>
          <a:p>
            <a:pPr marR="0" lvl="0">
              <a:lnSpc>
                <a:spcPct val="200000"/>
              </a:lnSpc>
              <a:spcBef>
                <a:spcPts val="0"/>
              </a:spcBef>
              <a:spcAft>
                <a:spcPts val="0"/>
              </a:spcAft>
            </a:pPr>
            <a:r>
              <a:rPr lang="en-US" sz="2200" dirty="0">
                <a:latin typeface="Times" pitchFamily="2" charset="0"/>
                <a:ea typeface="Calibri" panose="020F0502020204030204" pitchFamily="34" charset="0"/>
                <a:cs typeface="Times New Roman (Body CS)" panose="02020603050405020304" pitchFamily="18" charset="0"/>
              </a:rPr>
              <a:t>God is forgotten, and the soldier slighted.</a:t>
            </a:r>
          </a:p>
          <a:p>
            <a:pPr marR="0" lvl="0">
              <a:lnSpc>
                <a:spcPct val="200000"/>
              </a:lnSpc>
              <a:spcBef>
                <a:spcPts val="0"/>
              </a:spcBef>
              <a:spcAft>
                <a:spcPts val="0"/>
              </a:spcAft>
            </a:pPr>
            <a:r>
              <a:rPr lang="en-US" sz="2200" dirty="0">
                <a:latin typeface="Times" pitchFamily="2" charset="0"/>
                <a:ea typeface="Calibri" panose="020F0502020204030204" pitchFamily="34" charset="0"/>
                <a:cs typeface="Times New Roman (Body CS)" panose="02020603050405020304" pitchFamily="18" charset="0"/>
              </a:rPr>
              <a:t>-</a:t>
            </a:r>
            <a:r>
              <a:rPr lang="en-US" sz="1700" dirty="0">
                <a:latin typeface="Times" pitchFamily="2" charset="0"/>
                <a:ea typeface="Calibri" panose="020F0502020204030204" pitchFamily="34" charset="0"/>
                <a:cs typeface="Times New Roman (Body CS)" panose="02020603050405020304" pitchFamily="18" charset="0"/>
              </a:rPr>
              <a:t>from Allen and Jones’s Narrative of the Yellow Fever Epidemic</a:t>
            </a:r>
          </a:p>
        </p:txBody>
      </p:sp>
    </p:spTree>
    <p:extLst>
      <p:ext uri="{BB962C8B-B14F-4D97-AF65-F5344CB8AC3E}">
        <p14:creationId xmlns:p14="http://schemas.microsoft.com/office/powerpoint/2010/main" val="250780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70" t="1938" r="4880" b="69637"/>
          <a:stretch/>
        </p:blipFill>
        <p:spPr>
          <a:xfrm>
            <a:off x="173209" y="1727884"/>
            <a:ext cx="5242019" cy="2813821"/>
          </a:xfrm>
          <a:prstGeom prst="rect">
            <a:avLst/>
          </a:prstGeom>
        </p:spPr>
      </p:pic>
      <p:sp>
        <p:nvSpPr>
          <p:cNvPr id="5" name="TextBox 4"/>
          <p:cNvSpPr txBox="1"/>
          <p:nvPr/>
        </p:nvSpPr>
        <p:spPr>
          <a:xfrm>
            <a:off x="2392534" y="4636955"/>
            <a:ext cx="6461324" cy="369332"/>
          </a:xfrm>
          <a:prstGeom prst="rect">
            <a:avLst/>
          </a:prstGeom>
          <a:noFill/>
        </p:spPr>
        <p:txBody>
          <a:bodyPr wrap="none" rtlCol="0">
            <a:spAutoFit/>
          </a:bodyPr>
          <a:lstStyle/>
          <a:p>
            <a:r>
              <a:rPr lang="en-US" dirty="0"/>
              <a:t>“An Act for the gradual abolition of Slavery,” New York, 1799</a:t>
            </a:r>
          </a:p>
        </p:txBody>
      </p:sp>
      <p:sp>
        <p:nvSpPr>
          <p:cNvPr id="2" name="TextBox 1">
            <a:extLst>
              <a:ext uri="{FF2B5EF4-FFF2-40B4-BE49-F238E27FC236}">
                <a16:creationId xmlns:a16="http://schemas.microsoft.com/office/drawing/2014/main" xmlns="" id="{99137A93-DDE0-E645-B240-4E34E039D7F9}"/>
              </a:ext>
            </a:extLst>
          </p:cNvPr>
          <p:cNvSpPr txBox="1"/>
          <p:nvPr/>
        </p:nvSpPr>
        <p:spPr>
          <a:xfrm>
            <a:off x="5415228" y="1220635"/>
            <a:ext cx="3457575" cy="3416320"/>
          </a:xfrm>
          <a:prstGeom prst="rect">
            <a:avLst/>
          </a:prstGeom>
          <a:noFill/>
        </p:spPr>
        <p:txBody>
          <a:bodyPr wrap="square" rtlCol="0">
            <a:spAutoFit/>
          </a:bodyPr>
          <a:lstStyle/>
          <a:p>
            <a:r>
              <a:rPr lang="en-US" dirty="0"/>
              <a:t>“any child born of a slave within this state after the fourth day of July next, shall be deemed and adjudged to be born free. Provided nevertheless that such child shall be the servant of the legal protector of his or her mother, until such servant if a male shall arrive at the age of twenty eight years, and if a female at the age of twenty five years.”</a:t>
            </a:r>
          </a:p>
        </p:txBody>
      </p:sp>
    </p:spTree>
    <p:extLst>
      <p:ext uri="{BB962C8B-B14F-4D97-AF65-F5344CB8AC3E}">
        <p14:creationId xmlns:p14="http://schemas.microsoft.com/office/powerpoint/2010/main" val="228009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9B55C7-726A-BE40-95E4-D35CA27848CC}"/>
              </a:ext>
            </a:extLst>
          </p:cNvPr>
          <p:cNvPicPr>
            <a:picLocks noChangeAspect="1"/>
          </p:cNvPicPr>
          <p:nvPr/>
        </p:nvPicPr>
        <p:blipFill rotWithShape="1">
          <a:blip r:embed="rId2"/>
          <a:srcRect l="1783" t="2304" r="2580" b="76132"/>
          <a:stretch/>
        </p:blipFill>
        <p:spPr>
          <a:xfrm>
            <a:off x="191911" y="654755"/>
            <a:ext cx="5418667" cy="1478845"/>
          </a:xfrm>
          <a:prstGeom prst="rect">
            <a:avLst/>
          </a:prstGeom>
        </p:spPr>
      </p:pic>
      <p:sp>
        <p:nvSpPr>
          <p:cNvPr id="3" name="TextBox 2">
            <a:extLst>
              <a:ext uri="{FF2B5EF4-FFF2-40B4-BE49-F238E27FC236}">
                <a16:creationId xmlns:a16="http://schemas.microsoft.com/office/drawing/2014/main" xmlns="" id="{C47B5BC9-65BC-EC48-A3DC-000FEAA1CC0F}"/>
              </a:ext>
            </a:extLst>
          </p:cNvPr>
          <p:cNvSpPr txBox="1"/>
          <p:nvPr/>
        </p:nvSpPr>
        <p:spPr>
          <a:xfrm>
            <a:off x="191911" y="2404533"/>
            <a:ext cx="8331200" cy="3693319"/>
          </a:xfrm>
          <a:prstGeom prst="rect">
            <a:avLst/>
          </a:prstGeom>
          <a:noFill/>
        </p:spPr>
        <p:txBody>
          <a:bodyPr wrap="square" rtlCol="0">
            <a:spAutoFit/>
          </a:bodyPr>
          <a:lstStyle/>
          <a:p>
            <a:r>
              <a:rPr lang="en-US" dirty="0"/>
              <a:t>“No Person except a natural born Citizen, or a Citizen of the United States, at the time of the Adoption of this Constitution, shall be eligible to the Office of President. . .” </a:t>
            </a:r>
          </a:p>
          <a:p>
            <a:r>
              <a:rPr lang="en-US" dirty="0"/>
              <a:t/>
            </a:r>
            <a:br>
              <a:rPr lang="en-US" dirty="0"/>
            </a:br>
            <a:endParaRPr lang="en-US" dirty="0"/>
          </a:p>
          <a:p>
            <a:r>
              <a:rPr lang="en-US" dirty="0"/>
              <a:t>“The judicial Power shall extend . . . to Controversies between two or more States;— between a State and Citizens of another State,—between Citizens of different States,—between Citizens of the same State claiming Lands under Grants of different States. . .” </a:t>
            </a:r>
            <a:br>
              <a:rPr lang="en-US" dirty="0"/>
            </a:br>
            <a:r>
              <a:rPr lang="en-US" dirty="0"/>
              <a:t/>
            </a:r>
            <a:br>
              <a:rPr lang="en-US" dirty="0"/>
            </a:br>
            <a:r>
              <a:rPr lang="en-US" dirty="0"/>
              <a:t/>
            </a:r>
            <a:br>
              <a:rPr lang="en-US" dirty="0"/>
            </a:br>
            <a:r>
              <a:rPr lang="en-US" dirty="0">
                <a:solidFill>
                  <a:srgbClr val="FFFF00"/>
                </a:solidFill>
              </a:rPr>
              <a:t>“The Citizens of each State shall be entitled to all Privileges and Immunities of Citizens in the several States.”</a:t>
            </a:r>
          </a:p>
        </p:txBody>
      </p:sp>
      <p:sp>
        <p:nvSpPr>
          <p:cNvPr id="4" name="TextBox 3"/>
          <p:cNvSpPr txBox="1"/>
          <p:nvPr/>
        </p:nvSpPr>
        <p:spPr>
          <a:xfrm>
            <a:off x="274865" y="217978"/>
            <a:ext cx="3864459" cy="369332"/>
          </a:xfrm>
          <a:prstGeom prst="rect">
            <a:avLst/>
          </a:prstGeom>
          <a:noFill/>
        </p:spPr>
        <p:txBody>
          <a:bodyPr wrap="none" rtlCol="0">
            <a:spAutoFit/>
          </a:bodyPr>
          <a:lstStyle/>
          <a:p>
            <a:r>
              <a:rPr lang="en-US" dirty="0"/>
              <a:t>Citizenship in the U. S. Constitution</a:t>
            </a:r>
          </a:p>
        </p:txBody>
      </p:sp>
    </p:spTree>
    <p:extLst>
      <p:ext uri="{BB962C8B-B14F-4D97-AF65-F5344CB8AC3E}">
        <p14:creationId xmlns:p14="http://schemas.microsoft.com/office/powerpoint/2010/main" val="1047202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49288BB-AE0A-D24F-B0F8-A0244D06F704}"/>
              </a:ext>
            </a:extLst>
          </p:cNvPr>
          <p:cNvSpPr txBox="1"/>
          <p:nvPr/>
        </p:nvSpPr>
        <p:spPr>
          <a:xfrm>
            <a:off x="528638" y="985838"/>
            <a:ext cx="7515225" cy="3477875"/>
          </a:xfrm>
          <a:prstGeom prst="rect">
            <a:avLst/>
          </a:prstGeom>
          <a:noFill/>
        </p:spPr>
        <p:txBody>
          <a:bodyPr wrap="square" rtlCol="0">
            <a:spAutoFit/>
          </a:bodyPr>
          <a:lstStyle/>
          <a:p>
            <a:r>
              <a:rPr lang="en-US" sz="2200" dirty="0"/>
              <a:t>"Resolved, That we are freemen, that we are brethren, that we are countrymen and fellow-citizens, and as fully entitled to the free exercise of the elective franchise as any men who breathe; and that we demand an equal share of protection from our federal government with any class of citizens in the community.</a:t>
            </a:r>
          </a:p>
          <a:p>
            <a:r>
              <a:rPr lang="en-US" sz="2200" dirty="0"/>
              <a:t/>
            </a:r>
            <a:br>
              <a:rPr lang="en-US" sz="2200" dirty="0"/>
            </a:br>
            <a:endParaRPr lang="en-US" sz="2200" dirty="0"/>
          </a:p>
          <a:p>
            <a:r>
              <a:rPr lang="en-US" sz="2200" dirty="0"/>
              <a:t>African Americans meet in m Pittsburgh, PA 1831, printed in “A Voice from the West,” </a:t>
            </a:r>
            <a:r>
              <a:rPr lang="en-US" sz="2200" i="1" dirty="0"/>
              <a:t>Liberator </a:t>
            </a:r>
            <a:r>
              <a:rPr lang="en-US" sz="2200" dirty="0"/>
              <a:t>9/17/1831</a:t>
            </a:r>
          </a:p>
        </p:txBody>
      </p:sp>
    </p:spTree>
    <p:extLst>
      <p:ext uri="{BB962C8B-B14F-4D97-AF65-F5344CB8AC3E}">
        <p14:creationId xmlns:p14="http://schemas.microsoft.com/office/powerpoint/2010/main" val="387500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4900" y="177800"/>
            <a:ext cx="4394200" cy="6502400"/>
          </a:xfrm>
          <a:prstGeom prst="rect">
            <a:avLst/>
          </a:prstGeom>
        </p:spPr>
      </p:pic>
    </p:spTree>
    <p:extLst>
      <p:ext uri="{BB962C8B-B14F-4D97-AF65-F5344CB8AC3E}">
        <p14:creationId xmlns:p14="http://schemas.microsoft.com/office/powerpoint/2010/main" val="4166118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1A9BB3-06E1-3147-B138-140A8DA1DCEB}"/>
              </a:ext>
            </a:extLst>
          </p:cNvPr>
          <p:cNvPicPr>
            <a:picLocks noChangeAspect="1"/>
          </p:cNvPicPr>
          <p:nvPr/>
        </p:nvPicPr>
        <p:blipFill>
          <a:blip r:embed="rId2"/>
          <a:stretch>
            <a:fillRect/>
          </a:stretch>
        </p:blipFill>
        <p:spPr>
          <a:xfrm>
            <a:off x="285750" y="1309688"/>
            <a:ext cx="4609272" cy="3533775"/>
          </a:xfrm>
          <a:prstGeom prst="rect">
            <a:avLst/>
          </a:prstGeom>
        </p:spPr>
      </p:pic>
      <p:sp>
        <p:nvSpPr>
          <p:cNvPr id="3" name="TextBox 2">
            <a:extLst>
              <a:ext uri="{FF2B5EF4-FFF2-40B4-BE49-F238E27FC236}">
                <a16:creationId xmlns:a16="http://schemas.microsoft.com/office/drawing/2014/main" xmlns="" id="{2000FDE5-88FF-0240-ABD7-AD6B3076DDE2}"/>
              </a:ext>
            </a:extLst>
          </p:cNvPr>
          <p:cNvSpPr txBox="1"/>
          <p:nvPr/>
        </p:nvSpPr>
        <p:spPr>
          <a:xfrm>
            <a:off x="4895022" y="1309688"/>
            <a:ext cx="3157538" cy="4524315"/>
          </a:xfrm>
          <a:prstGeom prst="rect">
            <a:avLst/>
          </a:prstGeom>
          <a:noFill/>
        </p:spPr>
        <p:txBody>
          <a:bodyPr wrap="square" rtlCol="0">
            <a:spAutoFit/>
          </a:bodyPr>
          <a:lstStyle/>
          <a:p>
            <a:r>
              <a:rPr lang="en-US" dirty="0"/>
              <a:t>"The colored citizens of Philadelphia suffer very serious inconvenience and hardship, daily, by being excluded from riding in the city passenger cars . . . Colored people pay more taxes here than is paid by the same class in any other northern city.”</a:t>
            </a:r>
            <a:br>
              <a:rPr lang="en-US" dirty="0"/>
            </a:br>
            <a:endParaRPr lang="en-US" dirty="0"/>
          </a:p>
          <a:p>
            <a:r>
              <a:rPr lang="en-US" dirty="0"/>
              <a:t>William Still, </a:t>
            </a:r>
            <a:r>
              <a:rPr lang="en-US" i="1" dirty="0"/>
              <a:t>A Brief Narrative of the Struggle for the Rights of the Colored People of Philadelphia in the City Railway Cars</a:t>
            </a:r>
            <a:r>
              <a:rPr lang="en-US" dirty="0"/>
              <a:t> (1862)</a:t>
            </a:r>
          </a:p>
        </p:txBody>
      </p:sp>
    </p:spTree>
    <p:extLst>
      <p:ext uri="{BB962C8B-B14F-4D97-AF65-F5344CB8AC3E}">
        <p14:creationId xmlns:p14="http://schemas.microsoft.com/office/powerpoint/2010/main" val="231710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530" y="1845703"/>
            <a:ext cx="7743610" cy="3139321"/>
          </a:xfrm>
          <a:prstGeom prst="rect">
            <a:avLst/>
          </a:prstGeom>
          <a:noFill/>
        </p:spPr>
        <p:txBody>
          <a:bodyPr wrap="square" rtlCol="0">
            <a:spAutoFit/>
          </a:bodyPr>
          <a:lstStyle/>
          <a:p>
            <a:r>
              <a:rPr lang="en-US" u="sng" dirty="0"/>
              <a:t>Big Question</a:t>
            </a:r>
            <a:r>
              <a:rPr lang="en-US" dirty="0"/>
              <a:t>: What did citizenship mean in the early United States?</a:t>
            </a:r>
            <a:br>
              <a:rPr lang="en-US" dirty="0"/>
            </a:br>
            <a:r>
              <a:rPr lang="en-US" dirty="0"/>
              <a:t/>
            </a:r>
            <a:br>
              <a:rPr lang="en-US" dirty="0"/>
            </a:br>
            <a:endParaRPr lang="en-US" dirty="0"/>
          </a:p>
          <a:p>
            <a:r>
              <a:rPr lang="en-US" u="sng" dirty="0"/>
              <a:t>Objectives</a:t>
            </a:r>
            <a:r>
              <a:rPr lang="en-US" dirty="0"/>
              <a:t>: </a:t>
            </a:r>
          </a:p>
          <a:p>
            <a:pPr marL="285750" indent="-285750">
              <a:buFontTx/>
              <a:buChar char="-"/>
            </a:pPr>
            <a:r>
              <a:rPr lang="en-US" dirty="0"/>
              <a:t>explore the uncertainty surrounding citizenship</a:t>
            </a:r>
          </a:p>
          <a:p>
            <a:pPr marL="285750" indent="-285750">
              <a:buFontTx/>
              <a:buChar char="-"/>
            </a:pPr>
            <a:r>
              <a:rPr lang="en-US" dirty="0"/>
              <a:t>examine lawmakers’ efforts to define citizenship in exclusionary ways</a:t>
            </a:r>
          </a:p>
          <a:p>
            <a:pPr marL="285750" indent="-285750">
              <a:buFontTx/>
              <a:buChar char="-"/>
            </a:pPr>
            <a:r>
              <a:rPr lang="en-US" dirty="0"/>
              <a:t>consider the work of African American activists to secure belonging and rights in the United States</a:t>
            </a:r>
            <a:br>
              <a:rPr lang="en-US" dirty="0"/>
            </a:br>
            <a:r>
              <a:rPr lang="en-US" dirty="0"/>
              <a:t/>
            </a:r>
            <a:br>
              <a:rPr lang="en-US" dirty="0"/>
            </a:br>
            <a:endParaRPr lang="en-US" dirty="0"/>
          </a:p>
          <a:p>
            <a:endParaRPr lang="en-US" dirty="0"/>
          </a:p>
        </p:txBody>
      </p:sp>
    </p:spTree>
    <p:extLst>
      <p:ext uri="{BB962C8B-B14F-4D97-AF65-F5344CB8AC3E}">
        <p14:creationId xmlns:p14="http://schemas.microsoft.com/office/powerpoint/2010/main" val="962302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6900" y="0"/>
            <a:ext cx="5389959" cy="6858000"/>
          </a:xfrm>
          <a:prstGeom prst="rect">
            <a:avLst/>
          </a:prstGeom>
        </p:spPr>
      </p:pic>
    </p:spTree>
    <p:extLst>
      <p:ext uri="{BB962C8B-B14F-4D97-AF65-F5344CB8AC3E}">
        <p14:creationId xmlns:p14="http://schemas.microsoft.com/office/powerpoint/2010/main" val="152126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6A64CE-0C93-1A42-B4DE-A12F7878AFB0}"/>
              </a:ext>
            </a:extLst>
          </p:cNvPr>
          <p:cNvPicPr>
            <a:picLocks noChangeAspect="1"/>
          </p:cNvPicPr>
          <p:nvPr/>
        </p:nvPicPr>
        <p:blipFill>
          <a:blip r:embed="rId2"/>
          <a:stretch>
            <a:fillRect/>
          </a:stretch>
        </p:blipFill>
        <p:spPr>
          <a:xfrm>
            <a:off x="0" y="2726034"/>
            <a:ext cx="9144000" cy="1405931"/>
          </a:xfrm>
          <a:prstGeom prst="rect">
            <a:avLst/>
          </a:prstGeom>
        </p:spPr>
      </p:pic>
    </p:spTree>
    <p:extLst>
      <p:ext uri="{BB962C8B-B14F-4D97-AF65-F5344CB8AC3E}">
        <p14:creationId xmlns:p14="http://schemas.microsoft.com/office/powerpoint/2010/main" val="362352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530" y="1845703"/>
            <a:ext cx="7743610" cy="3139321"/>
          </a:xfrm>
          <a:prstGeom prst="rect">
            <a:avLst/>
          </a:prstGeom>
          <a:noFill/>
        </p:spPr>
        <p:txBody>
          <a:bodyPr wrap="square" rtlCol="0">
            <a:spAutoFit/>
          </a:bodyPr>
          <a:lstStyle/>
          <a:p>
            <a:r>
              <a:rPr lang="en-US" u="sng" dirty="0"/>
              <a:t>Big Question</a:t>
            </a:r>
            <a:r>
              <a:rPr lang="en-US" dirty="0"/>
              <a:t>: What did citizenship mean in the early United States?</a:t>
            </a:r>
            <a:br>
              <a:rPr lang="en-US" dirty="0"/>
            </a:br>
            <a:r>
              <a:rPr lang="en-US" dirty="0"/>
              <a:t/>
            </a:r>
            <a:br>
              <a:rPr lang="en-US" dirty="0"/>
            </a:br>
            <a:endParaRPr lang="en-US" dirty="0"/>
          </a:p>
          <a:p>
            <a:r>
              <a:rPr lang="en-US" u="sng" dirty="0"/>
              <a:t>Objectives</a:t>
            </a:r>
            <a:r>
              <a:rPr lang="en-US" dirty="0"/>
              <a:t>: </a:t>
            </a:r>
          </a:p>
          <a:p>
            <a:pPr marL="285750" indent="-285750">
              <a:buFontTx/>
              <a:buChar char="-"/>
            </a:pPr>
            <a:r>
              <a:rPr lang="en-US" dirty="0"/>
              <a:t>explore the uncertainty surrounding citizenship</a:t>
            </a:r>
          </a:p>
          <a:p>
            <a:pPr marL="285750" indent="-285750">
              <a:buFontTx/>
              <a:buChar char="-"/>
            </a:pPr>
            <a:r>
              <a:rPr lang="en-US" dirty="0"/>
              <a:t>examine lawmakers’ efforts to define citizenship in exclusionary ways</a:t>
            </a:r>
          </a:p>
          <a:p>
            <a:pPr marL="285750" indent="-285750">
              <a:buFontTx/>
              <a:buChar char="-"/>
            </a:pPr>
            <a:r>
              <a:rPr lang="en-US" dirty="0"/>
              <a:t>consider the work of African American activists to secure belonging and rights in the United States</a:t>
            </a:r>
            <a:br>
              <a:rPr lang="en-US" dirty="0"/>
            </a:br>
            <a:r>
              <a:rPr lang="en-US" dirty="0"/>
              <a:t/>
            </a:r>
            <a:br>
              <a:rPr lang="en-US" dirty="0"/>
            </a:br>
            <a:endParaRPr lang="en-US" dirty="0"/>
          </a:p>
          <a:p>
            <a:endParaRPr lang="en-US" dirty="0"/>
          </a:p>
        </p:txBody>
      </p:sp>
    </p:spTree>
    <p:extLst>
      <p:ext uri="{BB962C8B-B14F-4D97-AF65-F5344CB8AC3E}">
        <p14:creationId xmlns:p14="http://schemas.microsoft.com/office/powerpoint/2010/main" val="238835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E68B2A-D8BC-A440-BA78-3D602BF2FE81}"/>
              </a:ext>
            </a:extLst>
          </p:cNvPr>
          <p:cNvPicPr>
            <a:picLocks noChangeAspect="1"/>
          </p:cNvPicPr>
          <p:nvPr/>
        </p:nvPicPr>
        <p:blipFill>
          <a:blip r:embed="rId2"/>
          <a:stretch>
            <a:fillRect/>
          </a:stretch>
        </p:blipFill>
        <p:spPr>
          <a:xfrm>
            <a:off x="0" y="2261212"/>
            <a:ext cx="9144000" cy="2335576"/>
          </a:xfrm>
          <a:prstGeom prst="rect">
            <a:avLst/>
          </a:prstGeom>
        </p:spPr>
      </p:pic>
    </p:spTree>
    <p:extLst>
      <p:ext uri="{BB962C8B-B14F-4D97-AF65-F5344CB8AC3E}">
        <p14:creationId xmlns:p14="http://schemas.microsoft.com/office/powerpoint/2010/main" val="52305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952500"/>
            <a:ext cx="6350000" cy="4953000"/>
          </a:xfrm>
          <a:prstGeom prst="rect">
            <a:avLst/>
          </a:prstGeom>
        </p:spPr>
      </p:pic>
      <p:sp>
        <p:nvSpPr>
          <p:cNvPr id="3" name="TextBox 2"/>
          <p:cNvSpPr txBox="1"/>
          <p:nvPr/>
        </p:nvSpPr>
        <p:spPr>
          <a:xfrm>
            <a:off x="2326665" y="5919486"/>
            <a:ext cx="7407645" cy="646331"/>
          </a:xfrm>
          <a:prstGeom prst="rect">
            <a:avLst/>
          </a:prstGeom>
          <a:noFill/>
        </p:spPr>
        <p:txBody>
          <a:bodyPr wrap="square" rtlCol="0">
            <a:spAutoFit/>
          </a:bodyPr>
          <a:lstStyle/>
          <a:p>
            <a:r>
              <a:rPr lang="en-US" dirty="0"/>
              <a:t>Bethel A.M.E., the nation’s second formally established African American church, founded in Philadelphia in 1794</a:t>
            </a:r>
          </a:p>
        </p:txBody>
      </p:sp>
    </p:spTree>
    <p:extLst>
      <p:ext uri="{BB962C8B-B14F-4D97-AF65-F5344CB8AC3E}">
        <p14:creationId xmlns:p14="http://schemas.microsoft.com/office/powerpoint/2010/main" val="262003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445CEC-7150-A246-8C9E-22EA41CC8E2C}"/>
              </a:ext>
            </a:extLst>
          </p:cNvPr>
          <p:cNvPicPr>
            <a:picLocks noChangeAspect="1"/>
          </p:cNvPicPr>
          <p:nvPr/>
        </p:nvPicPr>
        <p:blipFill>
          <a:blip r:embed="rId2"/>
          <a:stretch>
            <a:fillRect/>
          </a:stretch>
        </p:blipFill>
        <p:spPr>
          <a:xfrm>
            <a:off x="215900" y="772304"/>
            <a:ext cx="5823656" cy="3693862"/>
          </a:xfrm>
          <a:prstGeom prst="rect">
            <a:avLst/>
          </a:prstGeom>
        </p:spPr>
      </p:pic>
      <p:pic>
        <p:nvPicPr>
          <p:cNvPr id="3" name="Picture 2">
            <a:extLst>
              <a:ext uri="{FF2B5EF4-FFF2-40B4-BE49-F238E27FC236}">
                <a16:creationId xmlns:a16="http://schemas.microsoft.com/office/drawing/2014/main" xmlns="" id="{6E332DFA-66F1-8742-8B69-01A3D0AAC93A}"/>
              </a:ext>
            </a:extLst>
          </p:cNvPr>
          <p:cNvPicPr>
            <a:picLocks noChangeAspect="1"/>
          </p:cNvPicPr>
          <p:nvPr/>
        </p:nvPicPr>
        <p:blipFill>
          <a:blip r:embed="rId3"/>
          <a:stretch>
            <a:fillRect/>
          </a:stretch>
        </p:blipFill>
        <p:spPr>
          <a:xfrm>
            <a:off x="6325296" y="3178845"/>
            <a:ext cx="2705815" cy="3170555"/>
          </a:xfrm>
          <a:prstGeom prst="rect">
            <a:avLst/>
          </a:prstGeom>
        </p:spPr>
      </p:pic>
      <p:sp>
        <p:nvSpPr>
          <p:cNvPr id="4" name="TextBox 3">
            <a:extLst>
              <a:ext uri="{FF2B5EF4-FFF2-40B4-BE49-F238E27FC236}">
                <a16:creationId xmlns:a16="http://schemas.microsoft.com/office/drawing/2014/main" xmlns="" id="{AF688E6A-06A6-884E-A2B0-400DBE71E63F}"/>
              </a:ext>
            </a:extLst>
          </p:cNvPr>
          <p:cNvSpPr txBox="1"/>
          <p:nvPr/>
        </p:nvSpPr>
        <p:spPr>
          <a:xfrm>
            <a:off x="0" y="4579457"/>
            <a:ext cx="6450805" cy="369332"/>
          </a:xfrm>
          <a:prstGeom prst="rect">
            <a:avLst/>
          </a:prstGeom>
          <a:noFill/>
        </p:spPr>
        <p:txBody>
          <a:bodyPr wrap="none" rtlCol="0">
            <a:spAutoFit/>
          </a:bodyPr>
          <a:lstStyle/>
          <a:p>
            <a:r>
              <a:rPr lang="en-US" i="1" dirty="0"/>
              <a:t>The Colored American</a:t>
            </a:r>
            <a:r>
              <a:rPr lang="en-US" dirty="0"/>
              <a:t> and its founding editor, Samuel Cornish</a:t>
            </a:r>
            <a:endParaRPr lang="en-US" i="1" dirty="0"/>
          </a:p>
        </p:txBody>
      </p:sp>
    </p:spTree>
    <p:extLst>
      <p:ext uri="{BB962C8B-B14F-4D97-AF65-F5344CB8AC3E}">
        <p14:creationId xmlns:p14="http://schemas.microsoft.com/office/powerpoint/2010/main" val="958229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2767428-FA11-0A4C-AEE5-4EE8C1FF3525}"/>
              </a:ext>
            </a:extLst>
          </p:cNvPr>
          <p:cNvPicPr>
            <a:picLocks noChangeAspect="1"/>
          </p:cNvPicPr>
          <p:nvPr/>
        </p:nvPicPr>
        <p:blipFill rotWithShape="1">
          <a:blip r:embed="rId2"/>
          <a:srcRect l="2117" r="1"/>
          <a:stretch/>
        </p:blipFill>
        <p:spPr>
          <a:xfrm>
            <a:off x="1153790" y="564445"/>
            <a:ext cx="3197261" cy="5655733"/>
          </a:xfrm>
          <a:prstGeom prst="rect">
            <a:avLst/>
          </a:prstGeom>
        </p:spPr>
      </p:pic>
      <p:pic>
        <p:nvPicPr>
          <p:cNvPr id="4" name="Picture 3">
            <a:extLst>
              <a:ext uri="{FF2B5EF4-FFF2-40B4-BE49-F238E27FC236}">
                <a16:creationId xmlns:a16="http://schemas.microsoft.com/office/drawing/2014/main" xmlns="" id="{CEEFDECE-1D2D-D34C-B1F2-A61269261A4D}"/>
              </a:ext>
            </a:extLst>
          </p:cNvPr>
          <p:cNvPicPr>
            <a:picLocks noChangeAspect="1"/>
          </p:cNvPicPr>
          <p:nvPr/>
        </p:nvPicPr>
        <p:blipFill>
          <a:blip r:embed="rId3"/>
          <a:stretch>
            <a:fillRect/>
          </a:stretch>
        </p:blipFill>
        <p:spPr>
          <a:xfrm>
            <a:off x="4567808" y="1597378"/>
            <a:ext cx="3953185" cy="3042356"/>
          </a:xfrm>
          <a:prstGeom prst="rect">
            <a:avLst/>
          </a:prstGeom>
        </p:spPr>
      </p:pic>
      <p:sp>
        <p:nvSpPr>
          <p:cNvPr id="5" name="TextBox 4">
            <a:extLst>
              <a:ext uri="{FF2B5EF4-FFF2-40B4-BE49-F238E27FC236}">
                <a16:creationId xmlns:a16="http://schemas.microsoft.com/office/drawing/2014/main" xmlns="" id="{E64741EC-9EDA-CC49-AE19-23F6AC2C60C7}"/>
              </a:ext>
            </a:extLst>
          </p:cNvPr>
          <p:cNvSpPr txBox="1"/>
          <p:nvPr/>
        </p:nvSpPr>
        <p:spPr>
          <a:xfrm>
            <a:off x="4481690" y="4763911"/>
            <a:ext cx="4289778" cy="646331"/>
          </a:xfrm>
          <a:prstGeom prst="rect">
            <a:avLst/>
          </a:prstGeom>
          <a:noFill/>
        </p:spPr>
        <p:txBody>
          <a:bodyPr wrap="square" rtlCol="0">
            <a:spAutoFit/>
          </a:bodyPr>
          <a:lstStyle/>
          <a:p>
            <a:r>
              <a:rPr lang="en-US" dirty="0"/>
              <a:t>from the proceedings of the 1840 black state convention held in Troy, NY</a:t>
            </a:r>
          </a:p>
        </p:txBody>
      </p:sp>
    </p:spTree>
    <p:extLst>
      <p:ext uri="{BB962C8B-B14F-4D97-AF65-F5344CB8AC3E}">
        <p14:creationId xmlns:p14="http://schemas.microsoft.com/office/powerpoint/2010/main" val="4249118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AB7C921-9839-3B46-9473-02699ACDBFC9}"/>
              </a:ext>
            </a:extLst>
          </p:cNvPr>
          <p:cNvPicPr>
            <a:picLocks noChangeAspect="1"/>
          </p:cNvPicPr>
          <p:nvPr/>
        </p:nvPicPr>
        <p:blipFill rotWithShape="1">
          <a:blip r:embed="rId2"/>
          <a:srcRect l="50776" t="10922" r="25811" b="64936"/>
          <a:stretch/>
        </p:blipFill>
        <p:spPr>
          <a:xfrm>
            <a:off x="1027289" y="212865"/>
            <a:ext cx="3815644" cy="6268983"/>
          </a:xfrm>
          <a:prstGeom prst="rect">
            <a:avLst/>
          </a:prstGeom>
        </p:spPr>
      </p:pic>
      <p:sp>
        <p:nvSpPr>
          <p:cNvPr id="3" name="TextBox 2">
            <a:extLst>
              <a:ext uri="{FF2B5EF4-FFF2-40B4-BE49-F238E27FC236}">
                <a16:creationId xmlns:a16="http://schemas.microsoft.com/office/drawing/2014/main" xmlns="" id="{B8C19FDD-BF4A-7E4F-8E7A-C45126574146}"/>
              </a:ext>
            </a:extLst>
          </p:cNvPr>
          <p:cNvSpPr txBox="1"/>
          <p:nvPr/>
        </p:nvSpPr>
        <p:spPr>
          <a:xfrm>
            <a:off x="4842933" y="4865511"/>
            <a:ext cx="3815645" cy="646331"/>
          </a:xfrm>
          <a:prstGeom prst="rect">
            <a:avLst/>
          </a:prstGeom>
          <a:noFill/>
        </p:spPr>
        <p:txBody>
          <a:bodyPr wrap="square" rtlCol="0">
            <a:spAutoFit/>
          </a:bodyPr>
          <a:lstStyle/>
          <a:p>
            <a:r>
              <a:rPr lang="en-US" dirty="0"/>
              <a:t>Cornish urges black urbanites to embrace an agrarian lifestyle</a:t>
            </a:r>
          </a:p>
        </p:txBody>
      </p:sp>
    </p:spTree>
    <p:extLst>
      <p:ext uri="{BB962C8B-B14F-4D97-AF65-F5344CB8AC3E}">
        <p14:creationId xmlns:p14="http://schemas.microsoft.com/office/powerpoint/2010/main" val="266287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blip>
          <a:stretch>
            <a:fillRect/>
          </a:stretch>
        </p:blipFill>
        <p:spPr>
          <a:xfrm>
            <a:off x="2393565" y="287424"/>
            <a:ext cx="4356871" cy="6283153"/>
          </a:xfrm>
          <a:prstGeom prst="rect">
            <a:avLst/>
          </a:prstGeom>
        </p:spPr>
      </p:pic>
    </p:spTree>
    <p:extLst>
      <p:ext uri="{BB962C8B-B14F-4D97-AF65-F5344CB8AC3E}">
        <p14:creationId xmlns:p14="http://schemas.microsoft.com/office/powerpoint/2010/main" val="4183853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875" y="142689"/>
            <a:ext cx="8887126" cy="3139321"/>
          </a:xfrm>
          <a:prstGeom prst="rect">
            <a:avLst/>
          </a:prstGeom>
          <a:noFill/>
        </p:spPr>
        <p:txBody>
          <a:bodyPr wrap="square" rtlCol="0">
            <a:spAutoFit/>
          </a:bodyPr>
          <a:lstStyle/>
          <a:p>
            <a:r>
              <a:rPr lang="en-US" dirty="0" smtClean="0"/>
              <a:t>Selected Resources</a:t>
            </a:r>
          </a:p>
          <a:p>
            <a:endParaRPr lang="en-US" dirty="0"/>
          </a:p>
          <a:p>
            <a:r>
              <a:rPr lang="en-US" dirty="0" smtClean="0"/>
              <a:t>- </a:t>
            </a:r>
            <a:r>
              <a:rPr lang="en-US" dirty="0"/>
              <a:t>1790 Naturalization </a:t>
            </a:r>
            <a:r>
              <a:rPr lang="en-US" dirty="0" smtClean="0"/>
              <a:t>Act: </a:t>
            </a:r>
            <a:r>
              <a:rPr lang="en-US" dirty="0">
                <a:hlinkClick r:id="rId2"/>
              </a:rPr>
              <a:t>http://rs6.loc.gov/cgi-bin/ampage?collId=llsl&amp;fileName=001/llsl001.db&amp;recNum=</a:t>
            </a:r>
            <a:r>
              <a:rPr lang="en-US" dirty="0" smtClean="0">
                <a:hlinkClick r:id="rId2"/>
              </a:rPr>
              <a:t>226</a:t>
            </a:r>
            <a:r>
              <a:rPr lang="en-US" dirty="0" smtClean="0"/>
              <a:t> </a:t>
            </a:r>
            <a:br>
              <a:rPr lang="en-US" dirty="0" smtClean="0"/>
            </a:br>
            <a:endParaRPr lang="en-US" dirty="0" smtClean="0"/>
          </a:p>
          <a:p>
            <a:r>
              <a:rPr lang="en-US" dirty="0" smtClean="0"/>
              <a:t>-1792  Militia Act </a:t>
            </a:r>
            <a:r>
              <a:rPr lang="en-US" dirty="0" smtClean="0">
                <a:hlinkClick r:id="rId3"/>
              </a:rPr>
              <a:t>https</a:t>
            </a:r>
            <a:r>
              <a:rPr lang="en-US" dirty="0">
                <a:hlinkClick r:id="rId3"/>
              </a:rPr>
              <a:t>://constitution.org/1-Activism/mil/mil_act_1792.</a:t>
            </a:r>
            <a:r>
              <a:rPr lang="en-US" dirty="0" smtClean="0">
                <a:hlinkClick r:id="rId3"/>
              </a:rPr>
              <a:t>htm</a:t>
            </a:r>
            <a:r>
              <a:rPr lang="en-US" dirty="0" smtClean="0"/>
              <a:t> </a:t>
            </a:r>
            <a:br>
              <a:rPr lang="en-US" dirty="0" smtClean="0"/>
            </a:br>
            <a:endParaRPr lang="en-US" dirty="0" smtClean="0"/>
          </a:p>
          <a:p>
            <a:r>
              <a:rPr lang="en-US" dirty="0" smtClean="0"/>
              <a:t>- Allen and Jones Narrative of the Yellow Fever Epidemic (1793</a:t>
            </a:r>
            <a:r>
              <a:rPr lang="en-US" dirty="0"/>
              <a:t>) </a:t>
            </a:r>
            <a:r>
              <a:rPr lang="en-US" dirty="0">
                <a:hlinkClick r:id="rId4"/>
              </a:rPr>
              <a:t>https://wellcomecollection.org/works/tx6drw63/items?langCode=eng&amp;sierraId=b21133906&amp;canvas=</a:t>
            </a:r>
            <a:r>
              <a:rPr lang="en-US" dirty="0" smtClean="0">
                <a:hlinkClick r:id="rId4"/>
              </a:rPr>
              <a:t>5</a:t>
            </a:r>
            <a:r>
              <a:rPr lang="en-US" dirty="0" smtClean="0"/>
              <a:t> </a:t>
            </a:r>
            <a:endParaRPr lang="en-US" dirty="0"/>
          </a:p>
        </p:txBody>
      </p:sp>
    </p:spTree>
    <p:extLst>
      <p:ext uri="{BB962C8B-B14F-4D97-AF65-F5344CB8AC3E}">
        <p14:creationId xmlns:p14="http://schemas.microsoft.com/office/powerpoint/2010/main" val="4177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24113D5-5991-3240-81F7-E0C97A0E1E30}"/>
              </a:ext>
            </a:extLst>
          </p:cNvPr>
          <p:cNvSpPr/>
          <p:nvPr/>
        </p:nvSpPr>
        <p:spPr>
          <a:xfrm>
            <a:off x="872837" y="1371600"/>
            <a:ext cx="7370618" cy="3416320"/>
          </a:xfrm>
          <a:prstGeom prst="rect">
            <a:avLst/>
          </a:prstGeom>
        </p:spPr>
        <p:txBody>
          <a:bodyPr wrap="square">
            <a:spAutoFit/>
          </a:bodyPr>
          <a:lstStyle/>
          <a:p>
            <a:r>
              <a:rPr lang="en-US" u="sng" dirty="0"/>
              <a:t>In relation to Texas Grade 8 Social Studies Guidelines</a:t>
            </a:r>
            <a:r>
              <a:rPr lang="en-US" dirty="0"/>
              <a:t>:</a:t>
            </a:r>
            <a:br>
              <a:rPr lang="en-US" dirty="0"/>
            </a:br>
            <a:endParaRPr lang="en-US" dirty="0"/>
          </a:p>
          <a:p>
            <a:pPr marL="285750" indent="-285750">
              <a:buFontTx/>
              <a:buChar char="-"/>
            </a:pPr>
            <a:r>
              <a:rPr lang="en-US" dirty="0"/>
              <a:t>analyze the contributions of people of various racial, ethnic, and religious groups to our national identity</a:t>
            </a:r>
            <a:br>
              <a:rPr lang="en-US" dirty="0"/>
            </a:br>
            <a:endParaRPr lang="en-US" dirty="0"/>
          </a:p>
          <a:p>
            <a:pPr marL="285750" indent="-285750">
              <a:buFontTx/>
              <a:buChar char="-"/>
            </a:pPr>
            <a:r>
              <a:rPr lang="en-US" dirty="0"/>
              <a:t>analyze how the U.S. Constitution reflects the principles of limited government, republicanism, checks and balances, federalism, separation of powers, popular sovereignty, and individual rights</a:t>
            </a:r>
            <a:br>
              <a:rPr lang="en-US" dirty="0"/>
            </a:br>
            <a:r>
              <a:rPr lang="en-US" dirty="0"/>
              <a:t> </a:t>
            </a:r>
          </a:p>
          <a:p>
            <a:pPr marL="285750" indent="-285750">
              <a:buFontTx/>
              <a:buChar char="-"/>
            </a:pPr>
            <a:r>
              <a:rPr lang="en-US" dirty="0"/>
              <a:t>describe the contributions of significant political, social, and military leaders of the United States such as Frederick Douglass, John Paul Jones, Susan B. Anthony, and Elizabeth Cady Stanton </a:t>
            </a:r>
          </a:p>
        </p:txBody>
      </p:sp>
    </p:spTree>
    <p:extLst>
      <p:ext uri="{BB962C8B-B14F-4D97-AF65-F5344CB8AC3E}">
        <p14:creationId xmlns:p14="http://schemas.microsoft.com/office/powerpoint/2010/main" val="373797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9B55C7-726A-BE40-95E4-D35CA27848CC}"/>
              </a:ext>
            </a:extLst>
          </p:cNvPr>
          <p:cNvPicPr>
            <a:picLocks noChangeAspect="1"/>
          </p:cNvPicPr>
          <p:nvPr/>
        </p:nvPicPr>
        <p:blipFill rotWithShape="1">
          <a:blip r:embed="rId2"/>
          <a:srcRect l="1783" t="2304" r="2580" b="76132"/>
          <a:stretch/>
        </p:blipFill>
        <p:spPr>
          <a:xfrm>
            <a:off x="191911" y="654755"/>
            <a:ext cx="5418667" cy="1478845"/>
          </a:xfrm>
          <a:prstGeom prst="rect">
            <a:avLst/>
          </a:prstGeom>
        </p:spPr>
      </p:pic>
      <p:sp>
        <p:nvSpPr>
          <p:cNvPr id="3" name="TextBox 2">
            <a:extLst>
              <a:ext uri="{FF2B5EF4-FFF2-40B4-BE49-F238E27FC236}">
                <a16:creationId xmlns:a16="http://schemas.microsoft.com/office/drawing/2014/main" xmlns="" id="{C47B5BC9-65BC-EC48-A3DC-000FEAA1CC0F}"/>
              </a:ext>
            </a:extLst>
          </p:cNvPr>
          <p:cNvSpPr txBox="1"/>
          <p:nvPr/>
        </p:nvSpPr>
        <p:spPr>
          <a:xfrm>
            <a:off x="191911" y="2404533"/>
            <a:ext cx="8331200" cy="2800766"/>
          </a:xfrm>
          <a:prstGeom prst="rect">
            <a:avLst/>
          </a:prstGeom>
          <a:noFill/>
        </p:spPr>
        <p:txBody>
          <a:bodyPr wrap="square" rtlCol="0">
            <a:spAutoFit/>
          </a:bodyPr>
          <a:lstStyle/>
          <a:p>
            <a:r>
              <a:rPr lang="en-US" sz="1600" dirty="0"/>
              <a:t>“No Person except a natural born Citizen, or a Citizen of the United States, at the time of the Adoption of this Constitution, shall be eligible to the Office of President. . .” </a:t>
            </a:r>
          </a:p>
          <a:p>
            <a:r>
              <a:rPr lang="en-US" sz="1600" dirty="0"/>
              <a:t/>
            </a:r>
            <a:br>
              <a:rPr lang="en-US" sz="1600" dirty="0"/>
            </a:br>
            <a:endParaRPr lang="en-US" sz="1600" dirty="0"/>
          </a:p>
          <a:p>
            <a:r>
              <a:rPr lang="en-US" sz="1600" dirty="0"/>
              <a:t>“The judicial Power shall extend . . . to Controversies between two or more States;— between a State and Citizens of another State,—between Citizens of different States,—between Citizens of the same State claiming Lands under Grants of different States. . .” </a:t>
            </a:r>
            <a:br>
              <a:rPr lang="en-US" sz="1600" dirty="0"/>
            </a:br>
            <a:r>
              <a:rPr lang="en-US" sz="1600" dirty="0"/>
              <a:t/>
            </a:r>
            <a:br>
              <a:rPr lang="en-US" sz="1600" dirty="0"/>
            </a:br>
            <a:r>
              <a:rPr lang="en-US" sz="1600" dirty="0"/>
              <a:t/>
            </a:r>
            <a:br>
              <a:rPr lang="en-US" sz="1600" dirty="0"/>
            </a:br>
            <a:r>
              <a:rPr lang="en-US" sz="1600" dirty="0"/>
              <a:t>“The Citizens of each State shall be entitled to all Privileges and Immunities of Citizens in the several States.”</a:t>
            </a:r>
          </a:p>
        </p:txBody>
      </p:sp>
      <p:sp>
        <p:nvSpPr>
          <p:cNvPr id="4" name="TextBox 3"/>
          <p:cNvSpPr txBox="1"/>
          <p:nvPr/>
        </p:nvSpPr>
        <p:spPr>
          <a:xfrm>
            <a:off x="274865" y="217978"/>
            <a:ext cx="3864459" cy="369332"/>
          </a:xfrm>
          <a:prstGeom prst="rect">
            <a:avLst/>
          </a:prstGeom>
          <a:noFill/>
        </p:spPr>
        <p:txBody>
          <a:bodyPr wrap="none" rtlCol="0">
            <a:spAutoFit/>
          </a:bodyPr>
          <a:lstStyle/>
          <a:p>
            <a:r>
              <a:rPr lang="en-US" dirty="0"/>
              <a:t>Citizenship in the U. S. Constitution</a:t>
            </a:r>
          </a:p>
        </p:txBody>
      </p:sp>
    </p:spTree>
    <p:extLst>
      <p:ext uri="{BB962C8B-B14F-4D97-AF65-F5344CB8AC3E}">
        <p14:creationId xmlns:p14="http://schemas.microsoft.com/office/powerpoint/2010/main" val="6904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48CA7CC-DB87-E448-AB2E-8F7C250F5D70}"/>
              </a:ext>
            </a:extLst>
          </p:cNvPr>
          <p:cNvSpPr txBox="1"/>
          <p:nvPr/>
        </p:nvSpPr>
        <p:spPr>
          <a:xfrm>
            <a:off x="571501" y="734785"/>
            <a:ext cx="7315200" cy="4493538"/>
          </a:xfrm>
          <a:prstGeom prst="rect">
            <a:avLst/>
          </a:prstGeom>
          <a:noFill/>
        </p:spPr>
        <p:txBody>
          <a:bodyPr wrap="square" rtlCol="0">
            <a:spAutoFit/>
          </a:bodyPr>
          <a:lstStyle/>
          <a:p>
            <a:r>
              <a:rPr lang="en-US" sz="2200" dirty="0"/>
              <a:t>“any Alien </a:t>
            </a:r>
            <a:r>
              <a:rPr lang="en-US" sz="2200" b="1" i="1" dirty="0">
                <a:solidFill>
                  <a:srgbClr val="FFFF00"/>
                </a:solidFill>
              </a:rPr>
              <a:t>being a free white person</a:t>
            </a:r>
            <a:r>
              <a:rPr lang="en-US" sz="2200" dirty="0"/>
              <a:t>, who shall have resided within the limits and under the jurisdiction of the United States for the term of two years, may be admitted to become a citizen thereof on application to any common law Court of record in any one of the States wherein he shall have resided for the term of one year at least, and making proof to the satisfaction of such Court  that he is a person of good character, and taking the oath or affirmation prescribed by law to support the Constitution of the United States. . .”</a:t>
            </a:r>
            <a:br>
              <a:rPr lang="en-US" sz="2200" dirty="0"/>
            </a:br>
            <a:endParaRPr lang="en-US" sz="2200" dirty="0"/>
          </a:p>
          <a:p>
            <a:r>
              <a:rPr lang="en-US" sz="2200" dirty="0"/>
              <a:t>- From the 1790 Naturalization Act</a:t>
            </a:r>
          </a:p>
          <a:p>
            <a:endParaRPr lang="en-US" sz="2200" dirty="0"/>
          </a:p>
        </p:txBody>
      </p:sp>
    </p:spTree>
    <p:extLst>
      <p:ext uri="{BB962C8B-B14F-4D97-AF65-F5344CB8AC3E}">
        <p14:creationId xmlns:p14="http://schemas.microsoft.com/office/powerpoint/2010/main" val="160832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19F28CB-B019-7243-86AC-0A2ED52543B0}"/>
              </a:ext>
            </a:extLst>
          </p:cNvPr>
          <p:cNvSpPr txBox="1"/>
          <p:nvPr/>
        </p:nvSpPr>
        <p:spPr>
          <a:xfrm>
            <a:off x="718457" y="653142"/>
            <a:ext cx="7723414" cy="3139321"/>
          </a:xfrm>
          <a:prstGeom prst="rect">
            <a:avLst/>
          </a:prstGeom>
          <a:noFill/>
        </p:spPr>
        <p:txBody>
          <a:bodyPr wrap="square" rtlCol="0">
            <a:spAutoFit/>
          </a:bodyPr>
          <a:lstStyle/>
          <a:p>
            <a:pPr lvl="0"/>
            <a:r>
              <a:rPr lang="en-US" sz="2200" dirty="0"/>
              <a:t>“Each and every </a:t>
            </a:r>
            <a:r>
              <a:rPr lang="en-US" sz="2200" dirty="0">
                <a:solidFill>
                  <a:srgbClr val="FFFF00"/>
                </a:solidFill>
              </a:rPr>
              <a:t>free able-bodied white male citizen </a:t>
            </a:r>
            <a:r>
              <a:rPr lang="en-US" sz="2200" dirty="0"/>
              <a:t>of the respective states, resident therein, who is or shall be of the age of eighteen years, and under the age of forty-five years (except as is herein after excepted) shall severally and respectively be enrolled in the militia by the captain or commanding officer of the company, within whose bounds such citizen shall reside. . .”</a:t>
            </a:r>
            <a:br>
              <a:rPr lang="en-US" sz="2200" dirty="0"/>
            </a:br>
            <a:endParaRPr lang="en-US" sz="2200" dirty="0"/>
          </a:p>
          <a:p>
            <a:pPr lvl="0"/>
            <a:r>
              <a:rPr lang="en-US" sz="2200" dirty="0"/>
              <a:t>- From the 1792 Militia Act</a:t>
            </a:r>
          </a:p>
        </p:txBody>
      </p:sp>
    </p:spTree>
    <p:extLst>
      <p:ext uri="{BB962C8B-B14F-4D97-AF65-F5344CB8AC3E}">
        <p14:creationId xmlns:p14="http://schemas.microsoft.com/office/powerpoint/2010/main" val="345486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07" t="20635"/>
          <a:stretch/>
        </p:blipFill>
        <p:spPr>
          <a:xfrm>
            <a:off x="576941" y="417285"/>
            <a:ext cx="4382879" cy="5442857"/>
          </a:xfrm>
          <a:prstGeom prst="rect">
            <a:avLst/>
          </a:prstGeom>
        </p:spPr>
      </p:pic>
      <p:sp>
        <p:nvSpPr>
          <p:cNvPr id="3" name="TextBox 2"/>
          <p:cNvSpPr txBox="1"/>
          <p:nvPr/>
        </p:nvSpPr>
        <p:spPr>
          <a:xfrm>
            <a:off x="576941" y="5874655"/>
            <a:ext cx="3946513" cy="369332"/>
          </a:xfrm>
          <a:prstGeom prst="rect">
            <a:avLst/>
          </a:prstGeom>
          <a:noFill/>
        </p:spPr>
        <p:txBody>
          <a:bodyPr wrap="none" rtlCol="0">
            <a:spAutoFit/>
          </a:bodyPr>
          <a:lstStyle/>
          <a:p>
            <a:r>
              <a:rPr lang="en-US" dirty="0"/>
              <a:t>Chief Justice Roger B. Taney (c. 1860) </a:t>
            </a:r>
          </a:p>
        </p:txBody>
      </p:sp>
      <p:sp>
        <p:nvSpPr>
          <p:cNvPr id="4" name="TextBox 3">
            <a:extLst>
              <a:ext uri="{FF2B5EF4-FFF2-40B4-BE49-F238E27FC236}">
                <a16:creationId xmlns:a16="http://schemas.microsoft.com/office/drawing/2014/main" xmlns="" id="{B44220AC-1D81-9C46-BD4D-663C2202B124}"/>
              </a:ext>
            </a:extLst>
          </p:cNvPr>
          <p:cNvSpPr txBox="1"/>
          <p:nvPr/>
        </p:nvSpPr>
        <p:spPr>
          <a:xfrm>
            <a:off x="5078186" y="1569052"/>
            <a:ext cx="3396343" cy="3970318"/>
          </a:xfrm>
          <a:prstGeom prst="rect">
            <a:avLst/>
          </a:prstGeom>
          <a:noFill/>
        </p:spPr>
        <p:txBody>
          <a:bodyPr wrap="square" rtlCol="0">
            <a:spAutoFit/>
          </a:bodyPr>
          <a:lstStyle/>
          <a:p>
            <a:r>
              <a:rPr lang="en-US" dirty="0"/>
              <a:t>“at the time of the Declaration of Independence, and when the Constitution of the United States was framed and adopted. ... [African Americans] had for more than a century before been regarded as beings of an inferior order ... and so far inferior, that they had no rights which the white man was bound to respect. . . </a:t>
            </a:r>
          </a:p>
          <a:p>
            <a:endParaRPr lang="en-US" dirty="0"/>
          </a:p>
          <a:p>
            <a:r>
              <a:rPr lang="en-US" dirty="0"/>
              <a:t>From </a:t>
            </a:r>
            <a:r>
              <a:rPr lang="en-US" i="1" dirty="0"/>
              <a:t>Dred Scott v Sanford </a:t>
            </a:r>
            <a:r>
              <a:rPr lang="en-US" dirty="0"/>
              <a:t>(1857)</a:t>
            </a:r>
          </a:p>
        </p:txBody>
      </p:sp>
    </p:spTree>
    <p:extLst>
      <p:ext uri="{BB962C8B-B14F-4D97-AF65-F5344CB8AC3E}">
        <p14:creationId xmlns:p14="http://schemas.microsoft.com/office/powerpoint/2010/main" val="4245419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B6EE80-6BE3-2D49-8078-68DB9B2E0542}"/>
              </a:ext>
            </a:extLst>
          </p:cNvPr>
          <p:cNvPicPr>
            <a:picLocks noChangeAspect="1"/>
          </p:cNvPicPr>
          <p:nvPr/>
        </p:nvPicPr>
        <p:blipFill>
          <a:blip r:embed="rId2"/>
          <a:stretch>
            <a:fillRect/>
          </a:stretch>
        </p:blipFill>
        <p:spPr>
          <a:xfrm>
            <a:off x="1045029" y="441347"/>
            <a:ext cx="6825342" cy="5781661"/>
          </a:xfrm>
          <a:prstGeom prst="rect">
            <a:avLst/>
          </a:prstGeom>
        </p:spPr>
      </p:pic>
      <p:sp>
        <p:nvSpPr>
          <p:cNvPr id="3" name="TextBox 2">
            <a:extLst>
              <a:ext uri="{FF2B5EF4-FFF2-40B4-BE49-F238E27FC236}">
                <a16:creationId xmlns:a16="http://schemas.microsoft.com/office/drawing/2014/main" xmlns="" id="{D5BB9855-2F6E-3D45-B360-C6A8EA0C5D80}"/>
              </a:ext>
            </a:extLst>
          </p:cNvPr>
          <p:cNvSpPr txBox="1"/>
          <p:nvPr/>
        </p:nvSpPr>
        <p:spPr>
          <a:xfrm>
            <a:off x="293914" y="6319157"/>
            <a:ext cx="5836854" cy="369332"/>
          </a:xfrm>
          <a:prstGeom prst="rect">
            <a:avLst/>
          </a:prstGeom>
          <a:noFill/>
        </p:spPr>
        <p:txBody>
          <a:bodyPr wrap="none" rtlCol="0">
            <a:spAutoFit/>
          </a:bodyPr>
          <a:lstStyle/>
          <a:p>
            <a:r>
              <a:rPr lang="en-US" dirty="0"/>
              <a:t>From William Russel Birch’s </a:t>
            </a:r>
            <a:r>
              <a:rPr lang="en-US" i="1" dirty="0"/>
              <a:t>Views of Philadelphia </a:t>
            </a:r>
            <a:r>
              <a:rPr lang="en-US" dirty="0"/>
              <a:t>(1800)</a:t>
            </a:r>
          </a:p>
        </p:txBody>
      </p:sp>
    </p:spTree>
    <p:extLst>
      <p:ext uri="{BB962C8B-B14F-4D97-AF65-F5344CB8AC3E}">
        <p14:creationId xmlns:p14="http://schemas.microsoft.com/office/powerpoint/2010/main" val="394829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84" t="4541" r="7921" b="8073"/>
          <a:stretch/>
        </p:blipFill>
        <p:spPr>
          <a:xfrm>
            <a:off x="784893" y="1084438"/>
            <a:ext cx="7634866" cy="4494710"/>
          </a:xfrm>
          <a:prstGeom prst="rect">
            <a:avLst/>
          </a:prstGeom>
        </p:spPr>
      </p:pic>
      <p:sp>
        <p:nvSpPr>
          <p:cNvPr id="3" name="TextBox 2"/>
          <p:cNvSpPr txBox="1"/>
          <p:nvPr/>
        </p:nvSpPr>
        <p:spPr>
          <a:xfrm>
            <a:off x="2660945" y="5579148"/>
            <a:ext cx="3621504" cy="369332"/>
          </a:xfrm>
          <a:prstGeom prst="rect">
            <a:avLst/>
          </a:prstGeom>
          <a:noFill/>
        </p:spPr>
        <p:txBody>
          <a:bodyPr wrap="none" rtlCol="0">
            <a:spAutoFit/>
          </a:bodyPr>
          <a:lstStyle/>
          <a:p>
            <a:r>
              <a:rPr lang="en-US" dirty="0"/>
              <a:t>Absalom Jones and Richard Allen</a:t>
            </a:r>
          </a:p>
        </p:txBody>
      </p:sp>
    </p:spTree>
    <p:extLst>
      <p:ext uri="{BB962C8B-B14F-4D97-AF65-F5344CB8AC3E}">
        <p14:creationId xmlns:p14="http://schemas.microsoft.com/office/powerpoint/2010/main" val="1455991321"/>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1018</TotalTime>
  <Words>742</Words>
  <Application>Microsoft Macintosh PowerPoint</Application>
  <PresentationFormat>On-screen Show (4:3)</PresentationFormat>
  <Paragraphs>59</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Bonner</dc:creator>
  <cp:lastModifiedBy>Christopher Bonner</cp:lastModifiedBy>
  <cp:revision>68</cp:revision>
  <dcterms:created xsi:type="dcterms:W3CDTF">2017-11-06T18:44:34Z</dcterms:created>
  <dcterms:modified xsi:type="dcterms:W3CDTF">2020-11-10T03:16:32Z</dcterms:modified>
</cp:coreProperties>
</file>