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y="5143500" cx="9144000"/>
  <p:notesSz cx="6858000" cy="9144000"/>
  <p:embeddedFontLst>
    <p:embeddedFont>
      <p:font typeface="Caveat"/>
      <p:regular r:id="rId62"/>
      <p:bold r:id="rId63"/>
    </p:embeddedFont>
    <p:embeddedFont>
      <p:font typeface="Amatic SC"/>
      <p:regular r:id="rId64"/>
      <p:bold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Caveat-regular.fntdata"/><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AmaticSC-regular.fntdata"/><Relationship Id="rId63" Type="http://schemas.openxmlformats.org/officeDocument/2006/relationships/font" Target="fonts/Caveat-bold.fntdata"/><Relationship Id="rId22" Type="http://schemas.openxmlformats.org/officeDocument/2006/relationships/slide" Target="slides/slide18.xml"/><Relationship Id="rId21" Type="http://schemas.openxmlformats.org/officeDocument/2006/relationships/slide" Target="slides/slide17.xml"/><Relationship Id="rId65" Type="http://schemas.openxmlformats.org/officeDocument/2006/relationships/font" Target="fonts/AmaticSC-bold.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3681e0d576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3681e0d57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ba6297b78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ba6297b7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3bd3d382fa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3bd3d382f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367c051031_3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367c051031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3bcdaa1701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3bcdaa170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3681e0d576_3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3681e0d576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3bcdaa1701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3bcdaa170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3ba6297b78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3ba6297b7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3bcdaa1701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3bcdaa170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3bd3d382f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3bd3d382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3681e0d57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3681e0d5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ba6297b78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3ba6297b7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3ba6297b78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3ba6297b7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3bebe7ac5f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3bebe7ac5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3ba6297b78_0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3ba6297b7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3bebe7ac5f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3bebe7ac5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3bebe7ac5f_0_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3bebe7ac5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3bebe7ac5f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3bebe7ac5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3bebe7ac5f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3bebe7ac5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Turn stop words on and off.</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681e0d576_3_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3681e0d576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3a32319a47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3a32319a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3a32319a47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3a32319a4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3a32319a47_0_1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3a32319a47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3a32319a47_0_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3a32319a4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3a32319a47_0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3a32319a4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3a32319a47_0_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3a32319a4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3a32319a47_0_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3a32319a4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3a32319a47_0_1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3a32319a47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3a32319a47_0_1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3a32319a47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3a32319a47_0_1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3a32319a47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367c051031_3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367c05103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3a32319a47_0_1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3a32319a47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3a32319a47_0_1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3a32319a47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3a32319a47_0_1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3a32319a4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3a32319a47_0_1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3a32319a4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3a32319a47_0_20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3a32319a47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3a32319a47_0_2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3a32319a47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3a32319a47_0_1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3a32319a4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3a32319a47_0_3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3a32319a47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3a32319a47_0_30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3a32319a47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3a32319a47_0_3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3a32319a47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3a32319a47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3a32319a4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3a32319a47_0_2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3a32319a47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3a32319a47_0_2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3a32319a47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3a32319a47_0_2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3a32319a47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3a32319a47_0_1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3a32319a47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3a32319a47_0_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3a32319a4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3a32319a47_0_2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3a32319a47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3a32319a47_0_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3a32319a4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3bcdaa170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3bcdaa17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2033e62ac2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2033e62ac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3681e0d576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3681e0d57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000000"/>
        </a:solidFill>
      </p:bgPr>
    </p:bg>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1" name="Google Shape;11;p2"/>
          <p:cNvPicPr preferRelativeResize="0"/>
          <p:nvPr/>
        </p:nvPicPr>
        <p:blipFill>
          <a:blip r:embed="rId3">
            <a:alphaModFix/>
          </a:blip>
          <a:stretch>
            <a:fillRect/>
          </a:stretch>
        </p:blipFill>
        <p:spPr>
          <a:xfrm>
            <a:off x="2350825" y="972913"/>
            <a:ext cx="5051951" cy="3197675"/>
          </a:xfrm>
          <a:prstGeom prst="rect">
            <a:avLst/>
          </a:prstGeom>
          <a:noFill/>
          <a:ln>
            <a:noFill/>
          </a:ln>
        </p:spPr>
      </p:pic>
      <p:sp>
        <p:nvSpPr>
          <p:cNvPr id="12" name="Google Shape;12;p2"/>
          <p:cNvSpPr txBox="1"/>
          <p:nvPr>
            <p:ph type="ctrTitle"/>
          </p:nvPr>
        </p:nvSpPr>
        <p:spPr>
          <a:xfrm>
            <a:off x="2765775" y="1645750"/>
            <a:ext cx="4227000" cy="1431900"/>
          </a:xfrm>
          <a:prstGeom prst="rect">
            <a:avLst/>
          </a:prstGeom>
        </p:spPr>
        <p:txBody>
          <a:bodyPr anchorCtr="0" anchor="t" bIns="0" lIns="0" spcFirstLastPara="1" rIns="0" wrap="square" tIns="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3" name="Shape 13"/>
        <p:cNvGrpSpPr/>
        <p:nvPr/>
      </p:nvGrpSpPr>
      <p:grpSpPr>
        <a:xfrm>
          <a:off x="0" y="0"/>
          <a:ext cx="0" cy="0"/>
          <a:chOff x="0" y="0"/>
          <a:chExt cx="0" cy="0"/>
        </a:xfrm>
      </p:grpSpPr>
      <p:sp>
        <p:nvSpPr>
          <p:cNvPr id="14" name="Google Shape;14;p3"/>
          <p:cNvSpPr txBox="1"/>
          <p:nvPr>
            <p:ph type="ctrTitle"/>
          </p:nvPr>
        </p:nvSpPr>
        <p:spPr>
          <a:xfrm>
            <a:off x="1519100" y="1142662"/>
            <a:ext cx="6939000" cy="11598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5" name="Google Shape;15;p3"/>
          <p:cNvSpPr txBox="1"/>
          <p:nvPr>
            <p:ph idx="1" type="subTitle"/>
          </p:nvPr>
        </p:nvSpPr>
        <p:spPr>
          <a:xfrm>
            <a:off x="1519100" y="2279990"/>
            <a:ext cx="6939000" cy="7848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6" name="Shape 16"/>
        <p:cNvGrpSpPr/>
        <p:nvPr/>
      </p:nvGrpSpPr>
      <p:grpSpPr>
        <a:xfrm>
          <a:off x="0" y="0"/>
          <a:ext cx="0" cy="0"/>
          <a:chOff x="0" y="0"/>
          <a:chExt cx="0" cy="0"/>
        </a:xfrm>
      </p:grpSpPr>
      <p:sp>
        <p:nvSpPr>
          <p:cNvPr id="17" name="Google Shape;17;p4"/>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lvl1pPr indent="-501650" lvl="0" marL="457200" rtl="0">
              <a:spcBef>
                <a:spcPts val="0"/>
              </a:spcBef>
              <a:spcAft>
                <a:spcPts val="0"/>
              </a:spcAft>
              <a:buSzPts val="4300"/>
              <a:buChar char="•"/>
              <a:defRPr sz="4300"/>
            </a:lvl1pPr>
            <a:lvl2pPr indent="-501650" lvl="1" marL="914400" rtl="0">
              <a:spcBef>
                <a:spcPts val="0"/>
              </a:spcBef>
              <a:spcAft>
                <a:spcPts val="0"/>
              </a:spcAft>
              <a:buSzPts val="4300"/>
              <a:buChar char="•"/>
              <a:defRPr sz="4300"/>
            </a:lvl2pPr>
            <a:lvl3pPr indent="-501650" lvl="2" marL="1371600" rtl="0">
              <a:spcBef>
                <a:spcPts val="0"/>
              </a:spcBef>
              <a:spcAft>
                <a:spcPts val="0"/>
              </a:spcAft>
              <a:buSzPts val="4300"/>
              <a:buChar char="•"/>
              <a:defRPr sz="4300"/>
            </a:lvl3pPr>
            <a:lvl4pPr indent="-501650" lvl="3" marL="1828800" rtl="0">
              <a:spcBef>
                <a:spcPts val="0"/>
              </a:spcBef>
              <a:spcAft>
                <a:spcPts val="0"/>
              </a:spcAft>
              <a:buSzPts val="4300"/>
              <a:buChar char="•"/>
              <a:defRPr sz="4300"/>
            </a:lvl4pPr>
            <a:lvl5pPr indent="-501650" lvl="4" marL="2286000" rtl="0">
              <a:spcBef>
                <a:spcPts val="0"/>
              </a:spcBef>
              <a:spcAft>
                <a:spcPts val="0"/>
              </a:spcAft>
              <a:buSzPts val="4300"/>
              <a:buChar char="•"/>
              <a:defRPr sz="4300"/>
            </a:lvl5pPr>
            <a:lvl6pPr indent="-501650" lvl="5" marL="2743200" rtl="0">
              <a:spcBef>
                <a:spcPts val="0"/>
              </a:spcBef>
              <a:spcAft>
                <a:spcPts val="0"/>
              </a:spcAft>
              <a:buSzPts val="4300"/>
              <a:buChar char="•"/>
              <a:defRPr sz="4300"/>
            </a:lvl6pPr>
            <a:lvl7pPr indent="-501650" lvl="6" marL="3200400" rtl="0">
              <a:spcBef>
                <a:spcPts val="0"/>
              </a:spcBef>
              <a:spcAft>
                <a:spcPts val="0"/>
              </a:spcAft>
              <a:buSzPts val="4300"/>
              <a:buChar char="•"/>
              <a:defRPr sz="4300"/>
            </a:lvl7pPr>
            <a:lvl8pPr indent="-501650" lvl="7" marL="3657600" rtl="0">
              <a:spcBef>
                <a:spcPts val="0"/>
              </a:spcBef>
              <a:spcAft>
                <a:spcPts val="0"/>
              </a:spcAft>
              <a:buSzPts val="4300"/>
              <a:buChar char="•"/>
              <a:defRPr sz="4300"/>
            </a:lvl8pPr>
            <a:lvl9pPr indent="-501650" lvl="8" marL="4114800">
              <a:spcBef>
                <a:spcPts val="0"/>
              </a:spcBef>
              <a:spcAft>
                <a:spcPts val="0"/>
              </a:spcAft>
              <a:buSzPts val="4300"/>
              <a:buChar char="•"/>
              <a:defRPr sz="4300"/>
            </a:lvl9pPr>
          </a:lstStyle>
          <a:p/>
        </p:txBody>
      </p:sp>
      <p:sp>
        <p:nvSpPr>
          <p:cNvPr id="18" name="Google Shape;18;p4"/>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9" name="Shape 19"/>
        <p:cNvGrpSpPr/>
        <p:nvPr/>
      </p:nvGrpSpPr>
      <p:grpSpPr>
        <a:xfrm>
          <a:off x="0" y="0"/>
          <a:ext cx="0" cy="0"/>
          <a:chOff x="0" y="0"/>
          <a:chExt cx="0" cy="0"/>
        </a:xfrm>
      </p:grpSpPr>
      <p:sp>
        <p:nvSpPr>
          <p:cNvPr id="20" name="Google Shape;20;p5"/>
          <p:cNvSpPr txBox="1"/>
          <p:nvPr>
            <p:ph type="title"/>
          </p:nvPr>
        </p:nvSpPr>
        <p:spPr>
          <a:xfrm>
            <a:off x="1411775" y="129768"/>
            <a:ext cx="7273800" cy="857400"/>
          </a:xfrm>
          <a:prstGeom prst="rect">
            <a:avLst/>
          </a:prstGeom>
        </p:spPr>
        <p:txBody>
          <a:bodyPr anchorCtr="0" anchor="b" bIns="0" lIns="0" spcFirstLastPara="1" rIns="0" wrap="square" tIns="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5"/>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lvl1pPr indent="-368300" lvl="0" marL="457200">
              <a:spcBef>
                <a:spcPts val="0"/>
              </a:spcBef>
              <a:spcAft>
                <a:spcPts val="0"/>
              </a:spcAft>
              <a:buSzPts val="2200"/>
              <a:buChar char="•"/>
              <a:defRPr/>
            </a:lvl1pPr>
            <a:lvl2pPr indent="-368300" lvl="1" marL="914400">
              <a:spcBef>
                <a:spcPts val="0"/>
              </a:spcBef>
              <a:spcAft>
                <a:spcPts val="0"/>
              </a:spcAft>
              <a:buSzPts val="2200"/>
              <a:buChar char="•"/>
              <a:defRPr/>
            </a:lvl2pPr>
            <a:lvl3pPr indent="-368300" lvl="2" marL="1371600">
              <a:spcBef>
                <a:spcPts val="0"/>
              </a:spcBef>
              <a:spcAft>
                <a:spcPts val="0"/>
              </a:spcAft>
              <a:buSzPts val="2200"/>
              <a:buChar char="•"/>
              <a:defRPr/>
            </a:lvl3pPr>
            <a:lvl4pPr indent="-368300" lvl="3" marL="1828800">
              <a:spcBef>
                <a:spcPts val="0"/>
              </a:spcBef>
              <a:spcAft>
                <a:spcPts val="0"/>
              </a:spcAft>
              <a:buSzPts val="2200"/>
              <a:buChar char="•"/>
              <a:defRPr/>
            </a:lvl4pPr>
            <a:lvl5pPr indent="-368300" lvl="4" marL="2286000">
              <a:spcBef>
                <a:spcPts val="0"/>
              </a:spcBef>
              <a:spcAft>
                <a:spcPts val="0"/>
              </a:spcAft>
              <a:buSzPts val="2200"/>
              <a:buChar char="•"/>
              <a:defRPr/>
            </a:lvl5pPr>
            <a:lvl6pPr indent="-368300" lvl="5" marL="2743200">
              <a:spcBef>
                <a:spcPts val="0"/>
              </a:spcBef>
              <a:spcAft>
                <a:spcPts val="0"/>
              </a:spcAft>
              <a:buSzPts val="2200"/>
              <a:buChar char="•"/>
              <a:defRPr/>
            </a:lvl6pPr>
            <a:lvl7pPr indent="-368300" lvl="6" marL="3200400">
              <a:spcBef>
                <a:spcPts val="0"/>
              </a:spcBef>
              <a:spcAft>
                <a:spcPts val="0"/>
              </a:spcAft>
              <a:buSzPts val="2200"/>
              <a:buChar char="•"/>
              <a:defRPr/>
            </a:lvl7pPr>
            <a:lvl8pPr indent="-368300" lvl="7" marL="3657600">
              <a:spcBef>
                <a:spcPts val="0"/>
              </a:spcBef>
              <a:spcAft>
                <a:spcPts val="0"/>
              </a:spcAft>
              <a:buSzPts val="2200"/>
              <a:buChar char="•"/>
              <a:defRPr/>
            </a:lvl8pPr>
            <a:lvl9pPr indent="-368300" lvl="8" marL="4114800">
              <a:spcBef>
                <a:spcPts val="0"/>
              </a:spcBef>
              <a:spcAft>
                <a:spcPts val="0"/>
              </a:spcAft>
              <a:buSzPts val="2200"/>
              <a:buChar char="•"/>
              <a:defRPr/>
            </a:lvl9pPr>
          </a:lstStyle>
          <a:p/>
        </p:txBody>
      </p:sp>
      <p:sp>
        <p:nvSpPr>
          <p:cNvPr id="22" name="Google Shape;22;p5"/>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3" name="Shape 23"/>
        <p:cNvGrpSpPr/>
        <p:nvPr/>
      </p:nvGrpSpPr>
      <p:grpSpPr>
        <a:xfrm>
          <a:off x="0" y="0"/>
          <a:ext cx="0" cy="0"/>
          <a:chOff x="0" y="0"/>
          <a:chExt cx="0" cy="0"/>
        </a:xfrm>
      </p:grpSpPr>
      <p:sp>
        <p:nvSpPr>
          <p:cNvPr id="24" name="Google Shape;24;p6"/>
          <p:cNvSpPr txBox="1"/>
          <p:nvPr>
            <p:ph type="title"/>
          </p:nvPr>
        </p:nvSpPr>
        <p:spPr>
          <a:xfrm>
            <a:off x="1411775" y="129768"/>
            <a:ext cx="7273800" cy="857400"/>
          </a:xfrm>
          <a:prstGeom prst="rect">
            <a:avLst/>
          </a:prstGeom>
        </p:spPr>
        <p:txBody>
          <a:bodyPr anchorCtr="0" anchor="b" bIns="0" lIns="0" spcFirstLastPara="1" rIns="0" wrap="square" tIns="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6"/>
          <p:cNvSpPr txBox="1"/>
          <p:nvPr>
            <p:ph idx="1" type="body"/>
          </p:nvPr>
        </p:nvSpPr>
        <p:spPr>
          <a:xfrm>
            <a:off x="1412975" y="1287950"/>
            <a:ext cx="3530700" cy="3236100"/>
          </a:xfrm>
          <a:prstGeom prst="rect">
            <a:avLst/>
          </a:prstGeom>
        </p:spPr>
        <p:txBody>
          <a:bodyPr anchorCtr="0" anchor="t" bIns="0" lIns="0" spcFirstLastPara="1" rIns="0" wrap="square" tIns="0">
            <a:noAutofit/>
          </a:bodyPr>
          <a:lstStyle>
            <a:lvl1pPr indent="-368300" lvl="0" marL="457200">
              <a:spcBef>
                <a:spcPts val="0"/>
              </a:spcBef>
              <a:spcAft>
                <a:spcPts val="0"/>
              </a:spcAft>
              <a:buSzPts val="2200"/>
              <a:buChar char="•"/>
              <a:defRPr/>
            </a:lvl1pPr>
            <a:lvl2pPr indent="-368300" lvl="1" marL="914400">
              <a:spcBef>
                <a:spcPts val="0"/>
              </a:spcBef>
              <a:spcAft>
                <a:spcPts val="0"/>
              </a:spcAft>
              <a:buSzPts val="2200"/>
              <a:buChar char="•"/>
              <a:defRPr/>
            </a:lvl2pPr>
            <a:lvl3pPr indent="-368300" lvl="2" marL="1371600">
              <a:spcBef>
                <a:spcPts val="0"/>
              </a:spcBef>
              <a:spcAft>
                <a:spcPts val="0"/>
              </a:spcAft>
              <a:buSzPts val="2200"/>
              <a:buChar char="•"/>
              <a:defRPr/>
            </a:lvl3pPr>
            <a:lvl4pPr indent="-368300" lvl="3" marL="1828800">
              <a:spcBef>
                <a:spcPts val="0"/>
              </a:spcBef>
              <a:spcAft>
                <a:spcPts val="0"/>
              </a:spcAft>
              <a:buSzPts val="2200"/>
              <a:buChar char="•"/>
              <a:defRPr/>
            </a:lvl4pPr>
            <a:lvl5pPr indent="-368300" lvl="4" marL="2286000">
              <a:spcBef>
                <a:spcPts val="0"/>
              </a:spcBef>
              <a:spcAft>
                <a:spcPts val="0"/>
              </a:spcAft>
              <a:buSzPts val="2200"/>
              <a:buChar char="•"/>
              <a:defRPr/>
            </a:lvl5pPr>
            <a:lvl6pPr indent="-368300" lvl="5" marL="2743200">
              <a:spcBef>
                <a:spcPts val="0"/>
              </a:spcBef>
              <a:spcAft>
                <a:spcPts val="0"/>
              </a:spcAft>
              <a:buSzPts val="2200"/>
              <a:buChar char="•"/>
              <a:defRPr/>
            </a:lvl6pPr>
            <a:lvl7pPr indent="-368300" lvl="6" marL="3200400">
              <a:spcBef>
                <a:spcPts val="0"/>
              </a:spcBef>
              <a:spcAft>
                <a:spcPts val="0"/>
              </a:spcAft>
              <a:buSzPts val="2200"/>
              <a:buChar char="•"/>
              <a:defRPr/>
            </a:lvl7pPr>
            <a:lvl8pPr indent="-368300" lvl="7" marL="3657600">
              <a:spcBef>
                <a:spcPts val="0"/>
              </a:spcBef>
              <a:spcAft>
                <a:spcPts val="0"/>
              </a:spcAft>
              <a:buSzPts val="2200"/>
              <a:buChar char="•"/>
              <a:defRPr/>
            </a:lvl8pPr>
            <a:lvl9pPr indent="-368300" lvl="8" marL="4114800">
              <a:spcBef>
                <a:spcPts val="0"/>
              </a:spcBef>
              <a:spcAft>
                <a:spcPts val="0"/>
              </a:spcAft>
              <a:buSzPts val="2200"/>
              <a:buChar char="•"/>
              <a:defRPr/>
            </a:lvl9pPr>
          </a:lstStyle>
          <a:p/>
        </p:txBody>
      </p:sp>
      <p:sp>
        <p:nvSpPr>
          <p:cNvPr id="26" name="Google Shape;26;p6"/>
          <p:cNvSpPr txBox="1"/>
          <p:nvPr>
            <p:ph idx="2" type="body"/>
          </p:nvPr>
        </p:nvSpPr>
        <p:spPr>
          <a:xfrm>
            <a:off x="5156126" y="1287950"/>
            <a:ext cx="3530700" cy="3236100"/>
          </a:xfrm>
          <a:prstGeom prst="rect">
            <a:avLst/>
          </a:prstGeom>
        </p:spPr>
        <p:txBody>
          <a:bodyPr anchorCtr="0" anchor="t" bIns="0" lIns="0" spcFirstLastPara="1" rIns="0" wrap="square" tIns="0">
            <a:noAutofit/>
          </a:bodyPr>
          <a:lstStyle>
            <a:lvl1pPr indent="-368300" lvl="0" marL="457200">
              <a:spcBef>
                <a:spcPts val="0"/>
              </a:spcBef>
              <a:spcAft>
                <a:spcPts val="0"/>
              </a:spcAft>
              <a:buSzPts val="2200"/>
              <a:buChar char="•"/>
              <a:defRPr/>
            </a:lvl1pPr>
            <a:lvl2pPr indent="-368300" lvl="1" marL="914400">
              <a:spcBef>
                <a:spcPts val="0"/>
              </a:spcBef>
              <a:spcAft>
                <a:spcPts val="0"/>
              </a:spcAft>
              <a:buSzPts val="2200"/>
              <a:buChar char="•"/>
              <a:defRPr/>
            </a:lvl2pPr>
            <a:lvl3pPr indent="-368300" lvl="2" marL="1371600">
              <a:spcBef>
                <a:spcPts val="0"/>
              </a:spcBef>
              <a:spcAft>
                <a:spcPts val="0"/>
              </a:spcAft>
              <a:buSzPts val="2200"/>
              <a:buChar char="•"/>
              <a:defRPr/>
            </a:lvl3pPr>
            <a:lvl4pPr indent="-368300" lvl="3" marL="1828800">
              <a:spcBef>
                <a:spcPts val="0"/>
              </a:spcBef>
              <a:spcAft>
                <a:spcPts val="0"/>
              </a:spcAft>
              <a:buSzPts val="2200"/>
              <a:buChar char="•"/>
              <a:defRPr/>
            </a:lvl4pPr>
            <a:lvl5pPr indent="-368300" lvl="4" marL="2286000">
              <a:spcBef>
                <a:spcPts val="0"/>
              </a:spcBef>
              <a:spcAft>
                <a:spcPts val="0"/>
              </a:spcAft>
              <a:buSzPts val="2200"/>
              <a:buChar char="•"/>
              <a:defRPr/>
            </a:lvl5pPr>
            <a:lvl6pPr indent="-368300" lvl="5" marL="2743200">
              <a:spcBef>
                <a:spcPts val="0"/>
              </a:spcBef>
              <a:spcAft>
                <a:spcPts val="0"/>
              </a:spcAft>
              <a:buSzPts val="2200"/>
              <a:buChar char="•"/>
              <a:defRPr/>
            </a:lvl6pPr>
            <a:lvl7pPr indent="-368300" lvl="6" marL="3200400">
              <a:spcBef>
                <a:spcPts val="0"/>
              </a:spcBef>
              <a:spcAft>
                <a:spcPts val="0"/>
              </a:spcAft>
              <a:buSzPts val="2200"/>
              <a:buChar char="•"/>
              <a:defRPr/>
            </a:lvl7pPr>
            <a:lvl8pPr indent="-368300" lvl="7" marL="3657600">
              <a:spcBef>
                <a:spcPts val="0"/>
              </a:spcBef>
              <a:spcAft>
                <a:spcPts val="0"/>
              </a:spcAft>
              <a:buSzPts val="2200"/>
              <a:buChar char="•"/>
              <a:defRPr/>
            </a:lvl8pPr>
            <a:lvl9pPr indent="-368300" lvl="8" marL="4114800">
              <a:spcBef>
                <a:spcPts val="0"/>
              </a:spcBef>
              <a:spcAft>
                <a:spcPts val="0"/>
              </a:spcAft>
              <a:buSzPts val="2200"/>
              <a:buChar char="•"/>
              <a:defRPr/>
            </a:lvl9pPr>
          </a:lstStyle>
          <a:p/>
        </p:txBody>
      </p:sp>
      <p:sp>
        <p:nvSpPr>
          <p:cNvPr id="27" name="Google Shape;27;p6"/>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8" name="Shape 28"/>
        <p:cNvGrpSpPr/>
        <p:nvPr/>
      </p:nvGrpSpPr>
      <p:grpSpPr>
        <a:xfrm>
          <a:off x="0" y="0"/>
          <a:ext cx="0" cy="0"/>
          <a:chOff x="0" y="0"/>
          <a:chExt cx="0" cy="0"/>
        </a:xfrm>
      </p:grpSpPr>
      <p:sp>
        <p:nvSpPr>
          <p:cNvPr id="29" name="Google Shape;29;p7"/>
          <p:cNvSpPr txBox="1"/>
          <p:nvPr>
            <p:ph type="title"/>
          </p:nvPr>
        </p:nvSpPr>
        <p:spPr>
          <a:xfrm>
            <a:off x="1411775" y="129768"/>
            <a:ext cx="7273800" cy="8574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0" name="Google Shape;30;p7"/>
          <p:cNvSpPr txBox="1"/>
          <p:nvPr>
            <p:ph idx="1" type="body"/>
          </p:nvPr>
        </p:nvSpPr>
        <p:spPr>
          <a:xfrm>
            <a:off x="1411775" y="1287950"/>
            <a:ext cx="2238000" cy="36378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31" name="Google Shape;31;p7"/>
          <p:cNvSpPr txBox="1"/>
          <p:nvPr>
            <p:ph idx="2" type="body"/>
          </p:nvPr>
        </p:nvSpPr>
        <p:spPr>
          <a:xfrm>
            <a:off x="3929671" y="1287950"/>
            <a:ext cx="2238000" cy="36378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32" name="Google Shape;32;p7"/>
          <p:cNvSpPr txBox="1"/>
          <p:nvPr>
            <p:ph idx="3" type="body"/>
          </p:nvPr>
        </p:nvSpPr>
        <p:spPr>
          <a:xfrm>
            <a:off x="6447566" y="1287950"/>
            <a:ext cx="2238000" cy="36378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33" name="Google Shape;33;p7"/>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8"/>
          <p:cNvSpPr txBox="1"/>
          <p:nvPr>
            <p:ph type="title"/>
          </p:nvPr>
        </p:nvSpPr>
        <p:spPr>
          <a:xfrm>
            <a:off x="1411775" y="129768"/>
            <a:ext cx="7273800" cy="857400"/>
          </a:xfrm>
          <a:prstGeom prst="rect">
            <a:avLst/>
          </a:prstGeom>
        </p:spPr>
        <p:txBody>
          <a:bodyPr anchorCtr="0" anchor="b" bIns="0" lIns="0" spcFirstLastPara="1" rIns="0" wrap="square" tIns="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6" name="Google Shape;36;p8"/>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 name="Shape 37"/>
        <p:cNvGrpSpPr/>
        <p:nvPr/>
      </p:nvGrpSpPr>
      <p:grpSpPr>
        <a:xfrm>
          <a:off x="0" y="0"/>
          <a:ext cx="0" cy="0"/>
          <a:chOff x="0" y="0"/>
          <a:chExt cx="0" cy="0"/>
        </a:xfrm>
      </p:grpSpPr>
      <p:sp>
        <p:nvSpPr>
          <p:cNvPr id="38" name="Google Shape;38;p9"/>
          <p:cNvSpPr txBox="1"/>
          <p:nvPr>
            <p:ph idx="1" type="body"/>
          </p:nvPr>
        </p:nvSpPr>
        <p:spPr>
          <a:xfrm>
            <a:off x="1411775" y="4270412"/>
            <a:ext cx="7275000" cy="519600"/>
          </a:xfrm>
          <a:prstGeom prst="rect">
            <a:avLst/>
          </a:prstGeom>
        </p:spPr>
        <p:txBody>
          <a:bodyPr anchorCtr="0" anchor="t" bIns="0" lIns="0" spcFirstLastPara="1" rIns="0" wrap="square" tIns="0">
            <a:noAutofit/>
          </a:bodyPr>
          <a:lstStyle>
            <a:lvl1pPr indent="-228600" lvl="0" marL="457200">
              <a:spcBef>
                <a:spcPts val="360"/>
              </a:spcBef>
              <a:spcAft>
                <a:spcPts val="0"/>
              </a:spcAft>
              <a:buSzPts val="1800"/>
              <a:buNone/>
              <a:defRPr sz="1800"/>
            </a:lvl1pPr>
          </a:lstStyle>
          <a:p/>
        </p:txBody>
      </p:sp>
      <p:sp>
        <p:nvSpPr>
          <p:cNvPr id="39" name="Google Shape;39;p9"/>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
        <p:nvSpPr>
          <p:cNvPr id="41" name="Google Shape;41;p10"/>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11775" y="129768"/>
            <a:ext cx="7273800" cy="857400"/>
          </a:xfrm>
          <a:prstGeom prst="rect">
            <a:avLst/>
          </a:prstGeom>
          <a:noFill/>
          <a:ln>
            <a:noFill/>
          </a:ln>
        </p:spPr>
        <p:txBody>
          <a:bodyPr anchorCtr="0" anchor="b" bIns="0" lIns="0" spcFirstLastPara="1" rIns="0" wrap="square" tIns="0">
            <a:noAutofit/>
          </a:bodyPr>
          <a:lstStyle>
            <a:lvl1pPr lv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9pPr>
          </a:lstStyle>
          <a:p/>
        </p:txBody>
      </p:sp>
      <p:sp>
        <p:nvSpPr>
          <p:cNvPr id="7" name="Google Shape;7;p1"/>
          <p:cNvSpPr txBox="1"/>
          <p:nvPr>
            <p:ph idx="1" type="body"/>
          </p:nvPr>
        </p:nvSpPr>
        <p:spPr>
          <a:xfrm>
            <a:off x="1411775" y="1287956"/>
            <a:ext cx="7273800" cy="3271200"/>
          </a:xfrm>
          <a:prstGeom prst="rect">
            <a:avLst/>
          </a:prstGeom>
          <a:noFill/>
          <a:ln>
            <a:noFill/>
          </a:ln>
        </p:spPr>
        <p:txBody>
          <a:bodyPr anchorCtr="0" anchor="t" bIns="0" lIns="0" spcFirstLastPara="1" rIns="0" wrap="square" tIns="0">
            <a:noAutofit/>
          </a:bodyPr>
          <a:lstStyle>
            <a:lvl1pPr indent="-368300" lvl="0" marL="4572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indent="-368300" lvl="1" marL="9144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indent="-368300" lvl="2" marL="13716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indent="-368300" lvl="3" marL="18288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indent="-368300" lvl="4" marL="22860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indent="-368300" lvl="5" marL="27432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indent="-368300" lvl="6" marL="32004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indent="-368300" lvl="7" marL="36576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indent="-368300" lvl="8" marL="41148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p:txBody>
      </p:sp>
      <p:sp>
        <p:nvSpPr>
          <p:cNvPr id="8" name="Google Shape;8;p1"/>
          <p:cNvSpPr txBox="1"/>
          <p:nvPr>
            <p:ph idx="12" type="sldNum"/>
          </p:nvPr>
        </p:nvSpPr>
        <p:spPr>
          <a:xfrm>
            <a:off x="8404384" y="254051"/>
            <a:ext cx="548700" cy="393600"/>
          </a:xfrm>
          <a:prstGeom prst="rect">
            <a:avLst/>
          </a:prstGeom>
          <a:noFill/>
          <a:ln>
            <a:noFill/>
          </a:ln>
        </p:spPr>
        <p:txBody>
          <a:bodyPr anchorCtr="0" anchor="ctr" bIns="0" lIns="0" spcFirstLastPara="1" rIns="0" wrap="square" tIns="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libguides.libraries.wsu.edu/affordablelearning/opentextbooks" TargetMode="External"/><Relationship Id="rId4" Type="http://schemas.openxmlformats.org/officeDocument/2006/relationships/hyperlink" Target="https://www.oercommons.org/hubs/open-textbooks." TargetMode="External"/><Relationship Id="rId5" Type="http://schemas.openxmlformats.org/officeDocument/2006/relationships/hyperlink" Target="https://pressbooks.com/our-products/" TargetMode="External"/><Relationship Id="rId6" Type="http://schemas.openxmlformats.org/officeDocument/2006/relationships/hyperlink" Target="https://oer.pressbooks.pub/informedarguments/" TargetMode="External"/><Relationship Id="rId7" Type="http://schemas.openxmlformats.org/officeDocument/2006/relationships/hyperlink" Target="https://oer.pressbooks.pub/howdyorhell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whitmanarchive.org/"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exhibits.library.txstate.edu/cabeza/" TargetMode="Externa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exhibits.library.txstate.edu/cabeza/exhibits/show/cabeza-de-vaca/further-study/the-route" TargetMode="External"/><Relationship Id="rId4" Type="http://schemas.openxmlformats.org/officeDocument/2006/relationships/hyperlink" Target="https://www.texasbeyondhistory.net/cabeza-cooking/encounters.html" TargetMode="External"/><Relationship Id="rId5" Type="http://schemas.openxmlformats.org/officeDocument/2006/relationships/hyperlink" Target="https://www.humanitiestexas.org/programs/tx-originals/list/alvar-nunez-cabeza-de-vaca" TargetMode="External"/><Relationship Id="rId6"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folkways.si.edu/lesson/corridos/music-as-storytelling-and-historical-record" TargetMode="External"/><Relationship Id="rId4" Type="http://schemas.openxmlformats.org/officeDocument/2006/relationships/hyperlink" Target="https://blogs.loc.gov/teachers/2018/10/corridos-at-the-library-of-congress-spurring-creativity-while-studying-hispanic-heritag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www.tshaonline.org/handbook/entries/el-corrido-de-gregorio-cortez" TargetMode="External"/><Relationship Id="rId4" Type="http://schemas.openxmlformats.org/officeDocument/2006/relationships/hyperlink" Target="https://blogs.loc.gov/folklife/2015/09/corridos-of-the-borde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thestoryoftexas.com/visit/exhibits/life-and-death-on-the-border-1910-1920/musica-tejana" TargetMode="External"/><Relationship Id="rId4" Type="http://schemas.openxmlformats.org/officeDocument/2006/relationships/hyperlink" Target="https://www.tshaonline.org/handbook/entries/corrido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voyant-tools.org/"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en.wikipedia.org/wiki/Digital_humanitie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www.youtube.com/watch?v=vVX-PrBRtTY" TargetMode="External"/><Relationship Id="rId4" Type="http://schemas.openxmlformats.org/officeDocument/2006/relationships/hyperlink" Target="https://www.popsci.com/article/technology/brief-history-octopi-taking-over-world/" TargetMode="External"/><Relationship Id="rId5" Type="http://schemas.openxmlformats.org/officeDocument/2006/relationships/hyperlink" Target="https://scholarblogs.emory.edu/postcolonialstudies/2014/06/21/maps-in-colonialis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www.esri.com/content/dam/esrisites/en-us/media/fliers/geoinquiries/american-lit/12-mlk-jail.pdf" TargetMode="Externa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www.esri.com/en-us/industries/k-12-education/geoinquiries?rsource=https%3A%2F%2Fwww.esri.com%2Fen-us%2Findustries%2Feducation%2Fschools%2Fgeoinquiries-collections"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hyperlink" Target="https://tage.maps.arcgis.com/apps/MapJournal/index.html?appid=c4039e664981444da829a4ffbce5ed43" TargetMode="Externa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hyperlink" Target="https://collections.storymaps.esri.com/humanities/" TargetMode="Externa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hyperlink" Target="https://mass.pbslearningmedia.org/resource/314ffbd6-e405-44da-ae01-c15da678557d/exploring-borderlands-american-passages-timeline/" TargetMode="Externa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hyperlink" Target="https://mass.pbslearningmedia.org/subjects/social-studies/" TargetMode="Externa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cdn.knightlab.com/libs/timeline3/latest/embed/index.html?source=1FoRrZY6Kn6SzKMtNqchmuRm7pFOqaRrrmZGY1hd8iF8&amp;font=Default&amp;lang=en&amp;initial_zoom=2&amp;height=1000" TargetMode="Externa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hyperlink" Target="https://www.chronoflotimeline.com/timeline/shared/3114/USA-Presidents-Timeline/" TargetMode="Externa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reviewsindh.pubpub.org/curriculum-pedagogy" TargetMode="External"/><Relationship Id="rId4" Type="http://schemas.openxmlformats.org/officeDocument/2006/relationships/hyperlink" Target="https://digitalpedagogy.mla.hcommons.org/keywords/" TargetMode="External"/><Relationship Id="rId5" Type="http://schemas.openxmlformats.org/officeDocument/2006/relationships/hyperlink" Target="https://www.dukeupress.edu/a-primer-for-teaching-digital-histor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hyperlink" Target="http://www.wroskills.org/african-imperialism-and-map-analysis.htm" TargetMode="Externa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hyperlink" Target="https://mymaps.google.com" TargetMode="Externa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hyperlink" Target="https://storymaps.arcgis.com" TargetMode="Externa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hyperlink" Target="https://timeline.knightlab.com/" TargetMode="Externa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hyperlink" Target="https://gato-docs.its.txstate.edu/jcr:c9d6f5c0-c089-41f2-952b-aecc94710543/Draft%20THECB_AGO%20Lessons%20201606.pdf" TargetMode="External"/><Relationship Id="rId4" Type="http://schemas.openxmlformats.org/officeDocument/2006/relationships/hyperlink" Target="https://uwm.edu/lib-collections/agsl-digital-map-collection/" TargetMode="External"/><Relationship Id="rId5" Type="http://schemas.openxmlformats.org/officeDocument/2006/relationships/hyperlink" Target="https://uwm.edu/lib-collections/agsl-digital-map-collection/" TargetMode="External"/><Relationship Id="rId6" Type="http://schemas.openxmlformats.org/officeDocument/2006/relationships/hyperlink" Target="https://blog.tcea.org/data-rich-digital-map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hyperlink" Target="https://www.nationalgeographic.org/education/classroom-resources/mapping/" TargetMode="External"/><Relationship Id="rId4" Type="http://schemas.openxmlformats.org/officeDocument/2006/relationships/hyperlink" Target="https://applieddigitalskills.withgoogle.com/c/middle-and-high-school/en/create-a-community-my-map/overview.html" TargetMode="External"/><Relationship Id="rId5" Type="http://schemas.openxmlformats.org/officeDocument/2006/relationships/hyperlink" Target="https://www.freetech4teachers.com/2020/10/5-digital-mapping-activities.html" TargetMode="External"/><Relationship Id="rId6" Type="http://schemas.openxmlformats.org/officeDocument/2006/relationships/hyperlink" Target="https://www.tngeographicalliance.org/uploads/7/7/3/8/7738447/storymapassignment.docx.pdf" TargetMode="External"/><Relationship Id="rId7" Type="http://schemas.openxmlformats.org/officeDocument/2006/relationships/hyperlink" Target="https://storymaps.arcgis.com/collections/a3aa4a87372b4de7a3b3a23c1778f15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hyperlink" Target="https://edtech.domains.trincoll.edu/how-to-make-a-timeline-with-timeline-js/" TargetMode="External"/><Relationship Id="rId4" Type="http://schemas.openxmlformats.org/officeDocument/2006/relationships/hyperlink" Target="https://canvas.northwestern.edu/courses/94647/assignments/566929" TargetMode="External"/><Relationship Id="rId5" Type="http://schemas.openxmlformats.org/officeDocument/2006/relationships/hyperlink" Target="https://jitp.commons.gc.cuny.edu/classroom-timeline-projects/" TargetMode="External"/><Relationship Id="rId6" Type="http://schemas.openxmlformats.org/officeDocument/2006/relationships/hyperlink" Target="http://amanda-regan.com/390summer19/skill3/" TargetMode="External"/><Relationship Id="rId7" Type="http://schemas.openxmlformats.org/officeDocument/2006/relationships/hyperlink" Target="https://ditchthattextbook.com/20-ways-google-mymaps-can-enhance-lessons-in-any-clas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humanitiesforall.org/" TargetMode="External"/><Relationship Id="rId4" Type="http://schemas.openxmlformats.org/officeDocument/2006/relationships/hyperlink" Target="https://www.loc.gov/collections/" TargetMode="External"/><Relationship Id="rId5" Type="http://schemas.openxmlformats.org/officeDocument/2006/relationships/hyperlink" Target="https://sheg.stanford.edu/" TargetMode="External"/><Relationship Id="rId6" Type="http://schemas.openxmlformats.org/officeDocument/2006/relationships/hyperlink" Target="https://archive.org/" TargetMode="External"/><Relationship Id="rId7" Type="http://schemas.openxmlformats.org/officeDocument/2006/relationships/hyperlink" Target="https://edsitement.neh.gov/" TargetMode="External"/><Relationship Id="rId8" Type="http://schemas.openxmlformats.org/officeDocument/2006/relationships/hyperlink" Target="http://www.americanyawp.com/reader.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education.texashistory.unt.edu/" TargetMode="External"/><Relationship Id="rId4" Type="http://schemas.openxmlformats.org/officeDocument/2006/relationships/hyperlink" Target="https://www.thewittliffcollections.txstate.edu/" TargetMode="External"/><Relationship Id="rId11" Type="http://schemas.openxmlformats.org/officeDocument/2006/relationships/hyperlink" Target="https://www.thetexasfreedomcoloniesproject.com/" TargetMode="External"/><Relationship Id="rId10" Type="http://schemas.openxmlformats.org/officeDocument/2006/relationships/hyperlink" Target="https://www.tshaonline.org/handbook" TargetMode="External"/><Relationship Id="rId12" Type="http://schemas.openxmlformats.org/officeDocument/2006/relationships/hyperlink" Target="https://guides.loc.gov/texas-folklife" TargetMode="External"/><Relationship Id="rId9" Type="http://schemas.openxmlformats.org/officeDocument/2006/relationships/hyperlink" Target="http://www.texasslaveryproject.org/" TargetMode="External"/><Relationship Id="rId5" Type="http://schemas.openxmlformats.org/officeDocument/2006/relationships/hyperlink" Target="https://texashistory.unt.edu/" TargetMode="External"/><Relationship Id="rId6" Type="http://schemas.openxmlformats.org/officeDocument/2006/relationships/hyperlink" Target="https://artepublicopress.com/projects/" TargetMode="External"/><Relationship Id="rId7" Type="http://schemas.openxmlformats.org/officeDocument/2006/relationships/hyperlink" Target="https://sharingstories1977.uh.edu/" TargetMode="External"/><Relationship Id="rId8" Type="http://schemas.openxmlformats.org/officeDocument/2006/relationships/hyperlink" Target="http://curriculum.llilasbenson.utexas.ed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sp>
        <p:nvSpPr>
          <p:cNvPr id="46" name="Google Shape;46;p11"/>
          <p:cNvSpPr txBox="1"/>
          <p:nvPr>
            <p:ph type="ctrTitle"/>
          </p:nvPr>
        </p:nvSpPr>
        <p:spPr>
          <a:xfrm>
            <a:off x="2835300" y="1402475"/>
            <a:ext cx="4227000" cy="1431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t/>
            </a:r>
            <a:endParaRPr sz="3200"/>
          </a:p>
          <a:p>
            <a:pPr indent="0" lvl="0" marL="0" rtl="0" algn="ctr">
              <a:spcBef>
                <a:spcPts val="0"/>
              </a:spcBef>
              <a:spcAft>
                <a:spcPts val="0"/>
              </a:spcAft>
              <a:buNone/>
            </a:pPr>
            <a:r>
              <a:rPr lang="en" sz="3200"/>
              <a:t>Using Digital Humanities in the </a:t>
            </a:r>
            <a:br>
              <a:rPr lang="en" sz="3200"/>
            </a:br>
            <a:r>
              <a:rPr lang="en" sz="3200"/>
              <a:t>Classroom</a:t>
            </a:r>
            <a:endParaRPr sz="3200"/>
          </a:p>
          <a:p>
            <a:pPr indent="0" lvl="0" marL="0" rtl="0" algn="ctr">
              <a:spcBef>
                <a:spcPts val="0"/>
              </a:spcBef>
              <a:spcAft>
                <a:spcPts val="0"/>
              </a:spcAft>
              <a:buNone/>
            </a:pPr>
            <a:r>
              <a:t/>
            </a:r>
            <a:endParaRPr sz="1300"/>
          </a:p>
          <a:p>
            <a:pPr indent="0" lvl="0" marL="0" rtl="0" algn="ctr">
              <a:spcBef>
                <a:spcPts val="0"/>
              </a:spcBef>
              <a:spcAft>
                <a:spcPts val="0"/>
              </a:spcAft>
              <a:buNone/>
            </a:pPr>
            <a:r>
              <a:rPr lang="en" sz="3200"/>
              <a:t>Amy Earhart &amp; </a:t>
            </a:r>
            <a:endParaRPr sz="3200"/>
          </a:p>
          <a:p>
            <a:pPr indent="0" lvl="0" marL="0" rtl="0" algn="ctr">
              <a:spcBef>
                <a:spcPts val="0"/>
              </a:spcBef>
              <a:spcAft>
                <a:spcPts val="0"/>
              </a:spcAft>
              <a:buNone/>
            </a:pPr>
            <a:r>
              <a:rPr lang="en" sz="3200"/>
              <a:t>Roopika Risam</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OER Textbooks</a:t>
            </a:r>
            <a:endParaRPr/>
          </a:p>
        </p:txBody>
      </p:sp>
      <p:sp>
        <p:nvSpPr>
          <p:cNvPr id="109" name="Google Shape;109;p20"/>
          <p:cNvSpPr txBox="1"/>
          <p:nvPr>
            <p:ph idx="1" type="body"/>
          </p:nvPr>
        </p:nvSpPr>
        <p:spPr>
          <a:xfrm>
            <a:off x="1348950" y="1215875"/>
            <a:ext cx="6636300" cy="3271200"/>
          </a:xfrm>
          <a:prstGeom prst="rect">
            <a:avLst/>
          </a:prstGeom>
        </p:spPr>
        <p:txBody>
          <a:bodyPr anchorCtr="0" anchor="t" bIns="0" lIns="0" spcFirstLastPara="1" rIns="0" wrap="square" tIns="0">
            <a:noAutofit/>
          </a:bodyPr>
          <a:lstStyle/>
          <a:p>
            <a:pPr indent="-368300" lvl="1" marL="914400" rtl="0" algn="l">
              <a:spcBef>
                <a:spcPts val="480"/>
              </a:spcBef>
              <a:spcAft>
                <a:spcPts val="0"/>
              </a:spcAft>
              <a:buSzPts val="2200"/>
              <a:buChar char="•"/>
            </a:pPr>
            <a:r>
              <a:rPr lang="en" u="sng">
                <a:hlinkClick r:id="rId3"/>
              </a:rPr>
              <a:t>https://libguides.libraries.wsu.edu/affordablelearning/opentextbooks</a:t>
            </a:r>
            <a:endParaRPr/>
          </a:p>
          <a:p>
            <a:pPr indent="-368300" lvl="1" marL="914400" rtl="0" algn="l">
              <a:spcBef>
                <a:spcPts val="0"/>
              </a:spcBef>
              <a:spcAft>
                <a:spcPts val="0"/>
              </a:spcAft>
              <a:buSzPts val="2200"/>
              <a:buChar char="•"/>
            </a:pPr>
            <a:r>
              <a:rPr lang="en" u="sng">
                <a:hlinkClick r:id="rId4"/>
              </a:rPr>
              <a:t>https://www.oercommons.org/hubs/open-textbooks. </a:t>
            </a:r>
            <a:endParaRPr/>
          </a:p>
          <a:p>
            <a:pPr indent="-368300" lvl="1" marL="914400" rtl="0" algn="l">
              <a:spcBef>
                <a:spcPts val="0"/>
              </a:spcBef>
              <a:spcAft>
                <a:spcPts val="0"/>
              </a:spcAft>
              <a:buSzPts val="2200"/>
              <a:buChar char="•"/>
            </a:pPr>
            <a:r>
              <a:rPr lang="en" u="sng">
                <a:hlinkClick r:id="rId5"/>
              </a:rPr>
              <a:t>https://pressbooks.com/our-products/</a:t>
            </a:r>
            <a:endParaRPr/>
          </a:p>
          <a:p>
            <a:pPr indent="-368300" lvl="2" marL="1371600" rtl="0" algn="l">
              <a:spcBef>
                <a:spcPts val="0"/>
              </a:spcBef>
              <a:spcAft>
                <a:spcPts val="0"/>
              </a:spcAft>
              <a:buSzPts val="2200"/>
              <a:buChar char="•"/>
            </a:pPr>
            <a:r>
              <a:rPr lang="en" u="sng">
                <a:hlinkClick r:id="rId6"/>
              </a:rPr>
              <a:t>https://oer.pressbooks.pub/informedarguments/</a:t>
            </a:r>
            <a:endParaRPr/>
          </a:p>
          <a:p>
            <a:pPr indent="-368300" lvl="2" marL="1371600" rtl="0" algn="l">
              <a:spcBef>
                <a:spcPts val="0"/>
              </a:spcBef>
              <a:spcAft>
                <a:spcPts val="0"/>
              </a:spcAft>
              <a:buSzPts val="2200"/>
              <a:buChar char="•"/>
            </a:pPr>
            <a:r>
              <a:rPr lang="en" u="sng">
                <a:hlinkClick r:id="rId7"/>
              </a:rPr>
              <a:t>https://oer.pressbooks.pub/howdyorhello/</a:t>
            </a:r>
            <a:endParaRPr/>
          </a:p>
        </p:txBody>
      </p:sp>
      <p:sp>
        <p:nvSpPr>
          <p:cNvPr id="110" name="Google Shape;110;p20"/>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ctrTitle"/>
          </p:nvPr>
        </p:nvSpPr>
        <p:spPr>
          <a:xfrm>
            <a:off x="1519100" y="1142643"/>
            <a:ext cx="6939000" cy="1877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b="0" i="1" lang="en" sz="4500">
                <a:latin typeface="Caveat"/>
                <a:ea typeface="Caveat"/>
                <a:cs typeface="Caveat"/>
                <a:sym typeface="Caveat"/>
              </a:rPr>
              <a:t>Teaching &amp; Assignment Ideas</a:t>
            </a:r>
            <a:endParaRPr sz="4200"/>
          </a:p>
        </p:txBody>
      </p:sp>
      <p:sp>
        <p:nvSpPr>
          <p:cNvPr id="116" name="Google Shape;116;p21"/>
          <p:cNvSpPr txBox="1"/>
          <p:nvPr>
            <p:ph idx="1" type="subTitle"/>
          </p:nvPr>
        </p:nvSpPr>
        <p:spPr>
          <a:xfrm>
            <a:off x="1614375" y="3781015"/>
            <a:ext cx="6939000" cy="784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sz="3200"/>
              <a:t>Teacher Computer &amp; Projector Only</a:t>
            </a:r>
            <a:endParaRPr b="1" sz="4200">
              <a:latin typeface="Amatic SC"/>
              <a:ea typeface="Amatic SC"/>
              <a:cs typeface="Amatic SC"/>
              <a:sym typeface="Amatic SC"/>
            </a:endParaRPr>
          </a:p>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English</a:t>
            </a:r>
            <a:endParaRPr/>
          </a:p>
        </p:txBody>
      </p:sp>
      <p:sp>
        <p:nvSpPr>
          <p:cNvPr id="122" name="Google Shape;122;p22"/>
          <p:cNvSpPr txBox="1"/>
          <p:nvPr>
            <p:ph idx="1" type="body"/>
          </p:nvPr>
        </p:nvSpPr>
        <p:spPr>
          <a:xfrm>
            <a:off x="1411775" y="1524600"/>
            <a:ext cx="7273800" cy="28257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300"/>
              <a:t>Developing and sustaining foundational language skills: listening, speaking, reading, writing, and thinking--vocabulary. The student uses newly acquired vocabulary expressively. The student is expected to: </a:t>
            </a:r>
            <a:endParaRPr sz="2300"/>
          </a:p>
          <a:p>
            <a:pPr indent="0" lvl="0" marL="457200" rtl="0" algn="l">
              <a:lnSpc>
                <a:spcPct val="115000"/>
              </a:lnSpc>
              <a:spcBef>
                <a:spcPts val="0"/>
              </a:spcBef>
              <a:spcAft>
                <a:spcPts val="0"/>
              </a:spcAft>
              <a:buNone/>
            </a:pPr>
            <a:r>
              <a:rPr lang="en" sz="2300"/>
              <a:t>(A) use print or digital resources to clarify and validate understanding of multiple meanings of advanced vocabulary; </a:t>
            </a:r>
            <a:endParaRPr sz="2300"/>
          </a:p>
          <a:p>
            <a:pPr indent="0" lvl="0" marL="457200" rtl="0" algn="l">
              <a:lnSpc>
                <a:spcPct val="115000"/>
              </a:lnSpc>
              <a:spcBef>
                <a:spcPts val="0"/>
              </a:spcBef>
              <a:spcAft>
                <a:spcPts val="0"/>
              </a:spcAft>
              <a:buNone/>
            </a:pPr>
            <a:r>
              <a:rPr lang="en" sz="2300"/>
              <a:t>(B) analyze context to draw conclusions about nuanced meanings such as in imagery</a:t>
            </a:r>
            <a:endParaRPr sz="23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p:txBody>
      </p:sp>
      <p:sp>
        <p:nvSpPr>
          <p:cNvPr id="123" name="Google Shape;123;p22"/>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How do I USe free resources In My classroom?</a:t>
            </a:r>
            <a:endParaRPr/>
          </a:p>
        </p:txBody>
      </p:sp>
      <p:sp>
        <p:nvSpPr>
          <p:cNvPr id="129" name="Google Shape;129;p23"/>
          <p:cNvSpPr txBox="1"/>
          <p:nvPr>
            <p:ph idx="1" type="body"/>
          </p:nvPr>
        </p:nvSpPr>
        <p:spPr>
          <a:xfrm>
            <a:off x="1411775" y="1287950"/>
            <a:ext cx="28902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Have students examine the physical copy of the first edition of </a:t>
            </a:r>
            <a:r>
              <a:rPr i="1" lang="en"/>
              <a:t>The Leaves of Grass.</a:t>
            </a:r>
            <a:endParaRPr i="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900" u="sng">
                <a:solidFill>
                  <a:schemeClr val="hlink"/>
                </a:solidFill>
                <a:hlinkClick r:id="rId3"/>
              </a:rPr>
              <a:t>https://whitmanarchive.org/</a:t>
            </a:r>
            <a:endParaRPr sz="1900"/>
          </a:p>
        </p:txBody>
      </p:sp>
      <p:sp>
        <p:nvSpPr>
          <p:cNvPr id="130" name="Google Shape;130;p23"/>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31" name="Google Shape;131;p23"/>
          <p:cNvPicPr preferRelativeResize="0"/>
          <p:nvPr/>
        </p:nvPicPr>
        <p:blipFill>
          <a:blip r:embed="rId4">
            <a:alphaModFix/>
          </a:blip>
          <a:stretch>
            <a:fillRect/>
          </a:stretch>
        </p:blipFill>
        <p:spPr>
          <a:xfrm>
            <a:off x="4479325" y="1287950"/>
            <a:ext cx="4041274" cy="3315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History</a:t>
            </a:r>
            <a:endParaRPr/>
          </a:p>
        </p:txBody>
      </p:sp>
      <p:sp>
        <p:nvSpPr>
          <p:cNvPr id="137" name="Google Shape;137;p24"/>
          <p:cNvSpPr txBox="1"/>
          <p:nvPr>
            <p:ph idx="1" type="body"/>
          </p:nvPr>
        </p:nvSpPr>
        <p:spPr>
          <a:xfrm>
            <a:off x="1411775" y="987175"/>
            <a:ext cx="7273800" cy="37047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t>T</a:t>
            </a:r>
            <a:r>
              <a:rPr lang="en" sz="1600"/>
              <a:t>he student understands how historians use historiography to interpret the past and applies critical-thinking skills to organize and use information acquired from a variety of valid sources, including technology. The student is expected to: </a:t>
            </a:r>
            <a:endParaRPr sz="1600"/>
          </a:p>
          <a:p>
            <a:pPr indent="0" lvl="0" marL="457200" rtl="0" algn="l">
              <a:lnSpc>
                <a:spcPct val="115000"/>
              </a:lnSpc>
              <a:spcBef>
                <a:spcPts val="0"/>
              </a:spcBef>
              <a:spcAft>
                <a:spcPts val="0"/>
              </a:spcAft>
              <a:buNone/>
            </a:pPr>
            <a:r>
              <a:rPr lang="en" sz="1600"/>
              <a:t>(A) analyze primary and secondary sources such as maps, graphs, speeches, political cartoons, and artifacts to acquire information to answer historical questions; </a:t>
            </a:r>
            <a:endParaRPr sz="1600"/>
          </a:p>
          <a:p>
            <a:pPr indent="0" lvl="0" marL="457200" rtl="0" algn="l">
              <a:lnSpc>
                <a:spcPct val="115000"/>
              </a:lnSpc>
              <a:spcBef>
                <a:spcPts val="0"/>
              </a:spcBef>
              <a:spcAft>
                <a:spcPts val="0"/>
              </a:spcAft>
              <a:buNone/>
            </a:pPr>
            <a:r>
              <a:rPr lang="en" sz="1600"/>
              <a:t>(B) analyze information by applying absolute and relative chronology through sequencing, categorizing, identifying cause-and-effect relationships, comparing and contrasting, finding the main idea, summarizing, making generalizations, making predictions, drawing inferences, and drawing conclusions; </a:t>
            </a:r>
            <a:endParaRPr sz="1600"/>
          </a:p>
          <a:p>
            <a:pPr indent="0" lvl="0" marL="457200" rtl="0" algn="l">
              <a:lnSpc>
                <a:spcPct val="115000"/>
              </a:lnSpc>
              <a:spcBef>
                <a:spcPts val="0"/>
              </a:spcBef>
              <a:spcAft>
                <a:spcPts val="0"/>
              </a:spcAft>
              <a:buNone/>
            </a:pPr>
            <a:r>
              <a:rPr lang="en" sz="1600"/>
              <a:t>(C) apply the process of historical inquiry to research, interpret, and use multiple types of sources of evidence; </a:t>
            </a:r>
            <a:endParaRPr sz="1600"/>
          </a:p>
          <a:p>
            <a:pPr indent="0" lvl="0" marL="457200" rtl="0" algn="l">
              <a:lnSpc>
                <a:spcPct val="115000"/>
              </a:lnSpc>
              <a:spcBef>
                <a:spcPts val="0"/>
              </a:spcBef>
              <a:spcAft>
                <a:spcPts val="0"/>
              </a:spcAft>
              <a:buNone/>
            </a:pPr>
            <a:r>
              <a:rPr lang="en" sz="1600"/>
              <a:t>(D) evaluate the validity of a source based on corroboration with other sources and information about the author, including points of view, frames of reference, and historical context; and </a:t>
            </a:r>
            <a:endParaRPr sz="1600"/>
          </a:p>
          <a:p>
            <a:pPr indent="0" lvl="0" marL="457200" rtl="0" algn="l">
              <a:lnSpc>
                <a:spcPct val="115000"/>
              </a:lnSpc>
              <a:spcBef>
                <a:spcPts val="0"/>
              </a:spcBef>
              <a:spcAft>
                <a:spcPts val="0"/>
              </a:spcAft>
              <a:buNone/>
            </a:pPr>
            <a:r>
              <a:rPr lang="en" sz="1600"/>
              <a:t>(E) identify bias and support with historical evidence a point of view on a social studies issue or event. </a:t>
            </a:r>
            <a:endParaRPr sz="1600"/>
          </a:p>
          <a:p>
            <a:pPr indent="0" lvl="0" marL="457200" rtl="0" algn="l">
              <a:lnSpc>
                <a:spcPct val="115000"/>
              </a:lnSpc>
              <a:spcBef>
                <a:spcPts val="0"/>
              </a:spcBef>
              <a:spcAft>
                <a:spcPts val="0"/>
              </a:spcAft>
              <a:buNone/>
            </a:pPr>
            <a:r>
              <a:t/>
            </a:r>
            <a:endParaRPr sz="1600"/>
          </a:p>
          <a:p>
            <a:pPr indent="0" lvl="0" marL="457200" rtl="0" algn="l">
              <a:lnSpc>
                <a:spcPct val="115000"/>
              </a:lnSpc>
              <a:spcBef>
                <a:spcPts val="0"/>
              </a:spcBef>
              <a:spcAft>
                <a:spcPts val="0"/>
              </a:spcAft>
              <a:buNone/>
            </a:pPr>
            <a:r>
              <a:t/>
            </a:r>
            <a:endParaRPr sz="1650"/>
          </a:p>
        </p:txBody>
      </p:sp>
      <p:sp>
        <p:nvSpPr>
          <p:cNvPr id="138" name="Google Shape;138;p24"/>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5"/>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How do I USe free resources In My classroom?</a:t>
            </a:r>
            <a:endParaRPr/>
          </a:p>
        </p:txBody>
      </p:sp>
      <p:sp>
        <p:nvSpPr>
          <p:cNvPr id="144" name="Google Shape;144;p25"/>
          <p:cNvSpPr txBox="1"/>
          <p:nvPr>
            <p:ph idx="1" type="body"/>
          </p:nvPr>
        </p:nvSpPr>
        <p:spPr>
          <a:xfrm>
            <a:off x="1411775" y="1287950"/>
            <a:ext cx="4913100" cy="379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Cabeza De Vaca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Examine images of frontpiece and proem from the 1555 edition. See: </a:t>
            </a:r>
            <a:r>
              <a:rPr lang="en" sz="1800" u="sng">
                <a:hlinkClick r:id="rId3"/>
              </a:rPr>
              <a:t>https://exhibits.library.txstate.edu/cabeza/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Questions for students: </a:t>
            </a:r>
            <a:endParaRPr/>
          </a:p>
          <a:p>
            <a:pPr indent="-368300" lvl="0" marL="914400" rtl="0" algn="l">
              <a:spcBef>
                <a:spcPts val="0"/>
              </a:spcBef>
              <a:spcAft>
                <a:spcPts val="0"/>
              </a:spcAft>
              <a:buSzPts val="2200"/>
              <a:buChar char="●"/>
            </a:pPr>
            <a:r>
              <a:rPr lang="en"/>
              <a:t>What does the </a:t>
            </a:r>
            <a:r>
              <a:rPr lang="en"/>
              <a:t>image</a:t>
            </a:r>
            <a:r>
              <a:rPr lang="en"/>
              <a:t> tell us about De Vaca’s text and his position as a writer?</a:t>
            </a:r>
            <a:endParaRPr/>
          </a:p>
          <a:p>
            <a:pPr indent="-368300" lvl="0" marL="914400" rtl="0" algn="l">
              <a:spcBef>
                <a:spcPts val="0"/>
              </a:spcBef>
              <a:spcAft>
                <a:spcPts val="0"/>
              </a:spcAft>
              <a:buSzPts val="2200"/>
              <a:buChar char="●"/>
            </a:pPr>
            <a:r>
              <a:rPr lang="en"/>
              <a:t>What might we understand about how this book was to be used?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p>
          <a:p>
            <a:pPr indent="0" lvl="0" marL="0" rtl="0" algn="l">
              <a:spcBef>
                <a:spcPts val="0"/>
              </a:spcBef>
              <a:spcAft>
                <a:spcPts val="0"/>
              </a:spcAft>
              <a:buNone/>
            </a:pPr>
            <a:r>
              <a:t/>
            </a:r>
            <a:endParaRPr/>
          </a:p>
        </p:txBody>
      </p:sp>
      <p:sp>
        <p:nvSpPr>
          <p:cNvPr id="145" name="Google Shape;145;p25"/>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46" name="Google Shape;146;p25"/>
          <p:cNvPicPr preferRelativeResize="0"/>
          <p:nvPr/>
        </p:nvPicPr>
        <p:blipFill>
          <a:blip r:embed="rId4">
            <a:alphaModFix/>
          </a:blip>
          <a:stretch>
            <a:fillRect/>
          </a:stretch>
        </p:blipFill>
        <p:spPr>
          <a:xfrm>
            <a:off x="6547075" y="1129900"/>
            <a:ext cx="2296375" cy="3429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6"/>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History</a:t>
            </a:r>
            <a:endParaRPr/>
          </a:p>
        </p:txBody>
      </p:sp>
      <p:sp>
        <p:nvSpPr>
          <p:cNvPr id="152" name="Google Shape;152;p26"/>
          <p:cNvSpPr txBox="1"/>
          <p:nvPr>
            <p:ph idx="1" type="body"/>
          </p:nvPr>
        </p:nvSpPr>
        <p:spPr>
          <a:xfrm>
            <a:off x="1411775" y="1276631"/>
            <a:ext cx="7273800" cy="3271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a:t>Social studies skills. The student uses geographic tools to collect, analyze, and interpret data. The student is expected to: </a:t>
            </a:r>
            <a:endParaRPr/>
          </a:p>
          <a:p>
            <a:pPr indent="0" lvl="0" marL="0" rtl="0" algn="l">
              <a:lnSpc>
                <a:spcPct val="115000"/>
              </a:lnSpc>
              <a:spcBef>
                <a:spcPts val="0"/>
              </a:spcBef>
              <a:spcAft>
                <a:spcPts val="0"/>
              </a:spcAft>
              <a:buNone/>
            </a:pPr>
            <a:r>
              <a:rPr lang="en"/>
              <a:t>(A) create a visual representation of historical information such as thematic maps, graphs, and charts; and </a:t>
            </a:r>
            <a:endParaRPr/>
          </a:p>
          <a:p>
            <a:pPr indent="0" lvl="0" marL="0" rtl="0" algn="l">
              <a:lnSpc>
                <a:spcPct val="115000"/>
              </a:lnSpc>
              <a:spcBef>
                <a:spcPts val="0"/>
              </a:spcBef>
              <a:spcAft>
                <a:spcPts val="0"/>
              </a:spcAft>
              <a:buNone/>
            </a:pPr>
            <a:r>
              <a:rPr lang="en"/>
              <a:t>(B) pose and answer questions about geographic distributions and patterns shown on maps, graphs, charts, and available databases. </a:t>
            </a:r>
            <a:endParaRPr/>
          </a:p>
          <a:p>
            <a:pPr indent="0" lvl="0" marL="0" rtl="0" algn="l">
              <a:lnSpc>
                <a:spcPct val="115000"/>
              </a:lnSpc>
              <a:spcBef>
                <a:spcPts val="0"/>
              </a:spcBef>
              <a:spcAft>
                <a:spcPts val="0"/>
              </a:spcAft>
              <a:buNone/>
            </a:pPr>
            <a:r>
              <a:rPr lang="en"/>
              <a:t>(31) Social studies skills. The student uses problem-solving and decision</a:t>
            </a:r>
            <a:endParaRPr/>
          </a:p>
          <a:p>
            <a:pPr indent="0" lvl="0" marL="0" rtl="0" algn="l">
              <a:lnSpc>
                <a:spcPct val="115000"/>
              </a:lnSpc>
              <a:spcBef>
                <a:spcPts val="0"/>
              </a:spcBef>
              <a:spcAft>
                <a:spcPts val="0"/>
              </a:spcAft>
              <a:buNone/>
            </a:pPr>
            <a:r>
              <a:t/>
            </a:r>
            <a:endParaRPr/>
          </a:p>
          <a:p>
            <a:pPr indent="0" lvl="0" marL="457200" rtl="0" algn="l">
              <a:lnSpc>
                <a:spcPct val="115000"/>
              </a:lnSpc>
              <a:spcBef>
                <a:spcPts val="0"/>
              </a:spcBef>
              <a:spcAft>
                <a:spcPts val="0"/>
              </a:spcAft>
              <a:buNone/>
            </a:pPr>
            <a:r>
              <a:t/>
            </a:r>
            <a:endParaRPr sz="1550"/>
          </a:p>
        </p:txBody>
      </p:sp>
      <p:sp>
        <p:nvSpPr>
          <p:cNvPr id="153" name="Google Shape;153;p26"/>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7"/>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How do I USe free resources In My classroom?</a:t>
            </a:r>
            <a:endParaRPr/>
          </a:p>
        </p:txBody>
      </p:sp>
      <p:sp>
        <p:nvSpPr>
          <p:cNvPr id="159" name="Google Shape;159;p27"/>
          <p:cNvSpPr txBox="1"/>
          <p:nvPr>
            <p:ph idx="1" type="body"/>
          </p:nvPr>
        </p:nvSpPr>
        <p:spPr>
          <a:xfrm>
            <a:off x="4552300" y="1287950"/>
            <a:ext cx="4552200" cy="379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Cabeza de Vaca, Routes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you look at the maps of possible routes how do they help us to understand the impact of the geography on de Vaca? </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lang="en" sz="1600" u="sng">
                <a:solidFill>
                  <a:schemeClr val="hlink"/>
                </a:solidFill>
                <a:hlinkClick r:id="rId3"/>
              </a:rPr>
              <a:t>https://exhibits.library.txstate.edu/cabeza/exhibits/show/cabeza-de-vaca/further-study/the-route</a:t>
            </a:r>
            <a:endParaRPr sz="1600"/>
          </a:p>
          <a:p>
            <a:pPr indent="-330200" lvl="0" marL="457200" rtl="0" algn="l">
              <a:spcBef>
                <a:spcPts val="0"/>
              </a:spcBef>
              <a:spcAft>
                <a:spcPts val="0"/>
              </a:spcAft>
              <a:buSzPts val="1600"/>
              <a:buChar char="•"/>
            </a:pPr>
            <a:r>
              <a:rPr lang="en" sz="1600" u="sng">
                <a:solidFill>
                  <a:schemeClr val="hlink"/>
                </a:solidFill>
                <a:hlinkClick r:id="rId4"/>
              </a:rPr>
              <a:t>https://www.texasbeyondhistory.net/cabeza-cooking/encounters.html</a:t>
            </a:r>
            <a:endParaRPr sz="1600"/>
          </a:p>
          <a:p>
            <a:pPr indent="-330200" lvl="0" marL="457200" rtl="0" algn="l">
              <a:spcBef>
                <a:spcPts val="0"/>
              </a:spcBef>
              <a:spcAft>
                <a:spcPts val="0"/>
              </a:spcAft>
              <a:buSzPts val="1600"/>
              <a:buChar char="•"/>
            </a:pPr>
            <a:r>
              <a:rPr lang="en" sz="1600" u="sng">
                <a:solidFill>
                  <a:schemeClr val="hlink"/>
                </a:solidFill>
                <a:hlinkClick r:id="rId5"/>
              </a:rPr>
              <a:t>https://www.humanitiestexas.org/programs/tx-originals/list/alvar-nunez-cabeza-de-vaca</a:t>
            </a:r>
            <a:endParaRPr sz="1600"/>
          </a:p>
          <a:p>
            <a:pPr indent="0" lvl="0" marL="0" rtl="0" algn="l">
              <a:spcBef>
                <a:spcPts val="0"/>
              </a:spcBef>
              <a:spcAft>
                <a:spcPts val="0"/>
              </a:spcAft>
              <a:buNone/>
            </a:pPr>
            <a:r>
              <a:t/>
            </a:r>
            <a:endParaRPr sz="1600"/>
          </a:p>
        </p:txBody>
      </p:sp>
      <p:sp>
        <p:nvSpPr>
          <p:cNvPr id="160" name="Google Shape;160;p27"/>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61" name="Google Shape;161;p27"/>
          <p:cNvPicPr preferRelativeResize="0"/>
          <p:nvPr/>
        </p:nvPicPr>
        <p:blipFill>
          <a:blip r:embed="rId6">
            <a:alphaModFix/>
          </a:blip>
          <a:stretch>
            <a:fillRect/>
          </a:stretch>
        </p:blipFill>
        <p:spPr>
          <a:xfrm>
            <a:off x="214600" y="1414943"/>
            <a:ext cx="4247501" cy="32821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History</a:t>
            </a:r>
            <a:endParaRPr/>
          </a:p>
        </p:txBody>
      </p:sp>
      <p:sp>
        <p:nvSpPr>
          <p:cNvPr id="167" name="Google Shape;167;p28"/>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800"/>
              <a:t>Culture. </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The student understands the relationship between the arts and the times during which they were created. The student is expected to: </a:t>
            </a:r>
            <a:endParaRPr sz="1800"/>
          </a:p>
          <a:p>
            <a:pPr indent="0" lvl="0" marL="457200" rtl="0" algn="l">
              <a:lnSpc>
                <a:spcPct val="115000"/>
              </a:lnSpc>
              <a:spcBef>
                <a:spcPts val="0"/>
              </a:spcBef>
              <a:spcAft>
                <a:spcPts val="0"/>
              </a:spcAft>
              <a:buNone/>
            </a:pPr>
            <a:r>
              <a:rPr lang="en" sz="1800"/>
              <a:t>(A) describe how the characteristics of and issues in U.S. history have been reflected in various genres of art, music, film, and literature; </a:t>
            </a:r>
            <a:endParaRPr sz="1800"/>
          </a:p>
          <a:p>
            <a:pPr indent="0" lvl="0" marL="457200" rtl="0" algn="l">
              <a:lnSpc>
                <a:spcPct val="115000"/>
              </a:lnSpc>
              <a:spcBef>
                <a:spcPts val="0"/>
              </a:spcBef>
              <a:spcAft>
                <a:spcPts val="0"/>
              </a:spcAft>
              <a:buNone/>
            </a:pPr>
            <a:r>
              <a:rPr lang="en" sz="1800"/>
              <a:t>(B) describe the impacts of cultural movements in art, music, and literature such as Tin Pan Alley, the Harlem Renaissance, the Beat Generation, rock and roll, the Chicano Mural Movement, and country and western music on American society; and </a:t>
            </a:r>
            <a:endParaRPr sz="1800"/>
          </a:p>
          <a:p>
            <a:pPr indent="0" lvl="0" marL="457200" rtl="0" algn="l">
              <a:lnSpc>
                <a:spcPct val="115000"/>
              </a:lnSpc>
              <a:spcBef>
                <a:spcPts val="0"/>
              </a:spcBef>
              <a:spcAft>
                <a:spcPts val="0"/>
              </a:spcAft>
              <a:buNone/>
            </a:pPr>
            <a:r>
              <a:rPr lang="en" sz="1800"/>
              <a:t>(C) identify and analyze the global diffusion of American culture through various media. </a:t>
            </a:r>
            <a:endParaRPr sz="1800"/>
          </a:p>
          <a:p>
            <a:pPr indent="0" lvl="0" marL="0" rtl="0" algn="l">
              <a:spcBef>
                <a:spcPts val="0"/>
              </a:spcBef>
              <a:spcAft>
                <a:spcPts val="0"/>
              </a:spcAft>
              <a:buNone/>
            </a:pPr>
            <a:r>
              <a:t/>
            </a:r>
            <a:endParaRPr sz="1800"/>
          </a:p>
        </p:txBody>
      </p:sp>
      <p:sp>
        <p:nvSpPr>
          <p:cNvPr id="168" name="Google Shape;168;p28"/>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9"/>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English</a:t>
            </a:r>
            <a:endParaRPr/>
          </a:p>
        </p:txBody>
      </p:sp>
      <p:sp>
        <p:nvSpPr>
          <p:cNvPr id="174" name="Google Shape;174;p29"/>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850"/>
              <a:t>Multiple genres: listening, speaking, reading, writing, and thinking using multiple texts--genres. The student recognizes and analyzes genre-specific characteristics, structures, and purposes within and across increasingly complex traditional, contemporary, classical, and diverse texts. The student is expected to: </a:t>
            </a:r>
            <a:endParaRPr sz="1850"/>
          </a:p>
          <a:p>
            <a:pPr indent="0" lvl="0" marL="457200" rtl="0" algn="l">
              <a:lnSpc>
                <a:spcPct val="115000"/>
              </a:lnSpc>
              <a:spcBef>
                <a:spcPts val="0"/>
              </a:spcBef>
              <a:spcAft>
                <a:spcPts val="0"/>
              </a:spcAft>
              <a:buNone/>
            </a:pPr>
            <a:r>
              <a:rPr lang="en" sz="1850"/>
              <a:t>(A) read and analyze American literature across literary periods; </a:t>
            </a:r>
            <a:endParaRPr sz="1850"/>
          </a:p>
          <a:p>
            <a:pPr indent="0" lvl="0" marL="457200" rtl="0" algn="l">
              <a:lnSpc>
                <a:spcPct val="115000"/>
              </a:lnSpc>
              <a:spcBef>
                <a:spcPts val="0"/>
              </a:spcBef>
              <a:spcAft>
                <a:spcPts val="0"/>
              </a:spcAft>
              <a:buNone/>
            </a:pPr>
            <a:r>
              <a:rPr lang="en" sz="1850"/>
              <a:t>(B) analyze relationships among characteristics of poetry, including stanzas, line breaks, speaker, and sound devices in poems across a variety of poetic forms; </a:t>
            </a:r>
            <a:endParaRPr sz="1850"/>
          </a:p>
          <a:p>
            <a:pPr indent="0" lvl="0" marL="457200" rtl="0" algn="l">
              <a:lnSpc>
                <a:spcPct val="115000"/>
              </a:lnSpc>
              <a:spcBef>
                <a:spcPts val="0"/>
              </a:spcBef>
              <a:spcAft>
                <a:spcPts val="0"/>
              </a:spcAft>
              <a:buNone/>
            </a:pPr>
            <a:r>
              <a:rPr lang="en" sz="1850"/>
              <a:t>(C) analyze how the relationships among dramatic elements advance the plot; </a:t>
            </a:r>
            <a:endParaRPr sz="1850"/>
          </a:p>
          <a:p>
            <a:pPr indent="0" lvl="0" marL="457200" rtl="0" algn="l">
              <a:lnSpc>
                <a:spcPct val="115000"/>
              </a:lnSpc>
              <a:spcBef>
                <a:spcPts val="0"/>
              </a:spcBef>
              <a:spcAft>
                <a:spcPts val="0"/>
              </a:spcAft>
              <a:buNone/>
            </a:pPr>
            <a:r>
              <a:t/>
            </a:r>
            <a:endParaRPr sz="1800"/>
          </a:p>
          <a:p>
            <a:pPr indent="0" lvl="0" marL="0" rtl="0" algn="l">
              <a:spcBef>
                <a:spcPts val="0"/>
              </a:spcBef>
              <a:spcAft>
                <a:spcPts val="0"/>
              </a:spcAft>
              <a:buNone/>
            </a:pPr>
            <a:r>
              <a:t/>
            </a:r>
            <a:endParaRPr sz="1800"/>
          </a:p>
        </p:txBody>
      </p:sp>
      <p:sp>
        <p:nvSpPr>
          <p:cNvPr id="175" name="Google Shape;175;p29"/>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2"/>
          <p:cNvSpPr txBox="1"/>
          <p:nvPr>
            <p:ph idx="4294967295" type="ctrTitle"/>
          </p:nvPr>
        </p:nvSpPr>
        <p:spPr>
          <a:xfrm>
            <a:off x="2204138" y="1028875"/>
            <a:ext cx="1411500" cy="687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Hello!</a:t>
            </a:r>
            <a:endParaRPr sz="4800"/>
          </a:p>
        </p:txBody>
      </p:sp>
      <p:sp>
        <p:nvSpPr>
          <p:cNvPr id="52" name="Google Shape;52;p12"/>
          <p:cNvSpPr txBox="1"/>
          <p:nvPr>
            <p:ph idx="4294967295" type="subTitle"/>
          </p:nvPr>
        </p:nvSpPr>
        <p:spPr>
          <a:xfrm>
            <a:off x="1925050" y="2401975"/>
            <a:ext cx="3093600" cy="143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3600"/>
              <a:t>Amy Earhart</a:t>
            </a:r>
            <a:endParaRPr b="1" sz="3600"/>
          </a:p>
          <a:p>
            <a:pPr indent="0" lvl="0" marL="0" rtl="0" algn="l">
              <a:spcBef>
                <a:spcPts val="0"/>
              </a:spcBef>
              <a:spcAft>
                <a:spcPts val="0"/>
              </a:spcAft>
              <a:buClr>
                <a:schemeClr val="dk1"/>
              </a:buClr>
              <a:buSzPts val="1100"/>
              <a:buFont typeface="Arial"/>
              <a:buNone/>
            </a:pPr>
            <a:r>
              <a:rPr lang="en"/>
              <a:t>Texas A&amp;M University</a:t>
            </a:r>
            <a:endParaRPr/>
          </a:p>
          <a:p>
            <a:pPr indent="0" lvl="0" marL="0" rtl="0" algn="l">
              <a:spcBef>
                <a:spcPts val="0"/>
              </a:spcBef>
              <a:spcAft>
                <a:spcPts val="0"/>
              </a:spcAft>
              <a:buClr>
                <a:schemeClr val="dk1"/>
              </a:buClr>
              <a:buSzPts val="1100"/>
              <a:buFont typeface="Arial"/>
              <a:buNone/>
            </a:pPr>
            <a:r>
              <a:rPr lang="en"/>
              <a:t>aearhart@tamu.edu</a:t>
            </a:r>
            <a:endParaRPr b="1" sz="3600"/>
          </a:p>
        </p:txBody>
      </p:sp>
      <p:sp>
        <p:nvSpPr>
          <p:cNvPr id="53" name="Google Shape;53;p12"/>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4" name="Google Shape;54;p12"/>
          <p:cNvSpPr/>
          <p:nvPr/>
        </p:nvSpPr>
        <p:spPr>
          <a:xfrm>
            <a:off x="1925059" y="547745"/>
            <a:ext cx="1817263" cy="1674422"/>
          </a:xfrm>
          <a:custGeom>
            <a:rect b="b" l="l" r="r" t="t"/>
            <a:pathLst>
              <a:path extrusionOk="0" h="15403" w="16717">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2"/>
          <p:cNvSpPr txBox="1"/>
          <p:nvPr>
            <p:ph idx="4294967295" type="subTitle"/>
          </p:nvPr>
        </p:nvSpPr>
        <p:spPr>
          <a:xfrm>
            <a:off x="5310775" y="2401975"/>
            <a:ext cx="3093600" cy="143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3600"/>
              <a:t>Roopika Risam</a:t>
            </a:r>
            <a:endParaRPr b="1" sz="3600"/>
          </a:p>
          <a:p>
            <a:pPr indent="0" lvl="0" marL="0" rtl="0" algn="l">
              <a:spcBef>
                <a:spcPts val="0"/>
              </a:spcBef>
              <a:spcAft>
                <a:spcPts val="0"/>
              </a:spcAft>
              <a:buClr>
                <a:schemeClr val="dk1"/>
              </a:buClr>
              <a:buSzPts val="1100"/>
              <a:buFont typeface="Arial"/>
              <a:buNone/>
            </a:pPr>
            <a:r>
              <a:rPr lang="en"/>
              <a:t>Dartmouth College</a:t>
            </a:r>
            <a:endParaRPr/>
          </a:p>
          <a:p>
            <a:pPr indent="0" lvl="0" marL="0" rtl="0" algn="l">
              <a:spcBef>
                <a:spcPts val="0"/>
              </a:spcBef>
              <a:spcAft>
                <a:spcPts val="0"/>
              </a:spcAft>
              <a:buClr>
                <a:schemeClr val="dk1"/>
              </a:buClr>
              <a:buSzPts val="1100"/>
              <a:buFont typeface="Arial"/>
              <a:buNone/>
            </a:pPr>
            <a:r>
              <a:rPr lang="en"/>
              <a:t>roopika.risam@dartmouth.edu</a:t>
            </a:r>
            <a:endParaRPr b="1"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0"/>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How do I use free resources to my classroom?</a:t>
            </a:r>
            <a:endParaRPr/>
          </a:p>
        </p:txBody>
      </p:sp>
      <p:sp>
        <p:nvSpPr>
          <p:cNvPr id="181" name="Google Shape;181;p30"/>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Corridos could be </a:t>
            </a:r>
            <a:r>
              <a:rPr lang="en"/>
              <a:t>useful in helping students understand poetry.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Possible Assignments:</a:t>
            </a:r>
            <a:endParaRPr/>
          </a:p>
          <a:p>
            <a:pPr indent="-368300" lvl="0" marL="914400" rtl="0" algn="l">
              <a:spcBef>
                <a:spcPts val="0"/>
              </a:spcBef>
              <a:spcAft>
                <a:spcPts val="0"/>
              </a:spcAft>
              <a:buSzPts val="2200"/>
              <a:buChar char="●"/>
            </a:pPr>
            <a:r>
              <a:rPr lang="en"/>
              <a:t>What form does a corrido take? Stanzas? Rhyme scheme? </a:t>
            </a:r>
            <a:endParaRPr/>
          </a:p>
          <a:p>
            <a:pPr indent="-368300" lvl="0" marL="914400" rtl="0" algn="l">
              <a:spcBef>
                <a:spcPts val="0"/>
              </a:spcBef>
              <a:spcAft>
                <a:spcPts val="0"/>
              </a:spcAft>
              <a:buSzPts val="2200"/>
              <a:buChar char="●"/>
            </a:pPr>
            <a:r>
              <a:rPr lang="en"/>
              <a:t>Create your own corrido</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349250" lvl="0" marL="457200" rtl="0" algn="l">
              <a:spcBef>
                <a:spcPts val="0"/>
              </a:spcBef>
              <a:spcAft>
                <a:spcPts val="0"/>
              </a:spcAft>
              <a:buSzPts val="1900"/>
              <a:buChar char="•"/>
            </a:pPr>
            <a:r>
              <a:rPr lang="en" sz="1900" u="sng">
                <a:solidFill>
                  <a:schemeClr val="hlink"/>
                </a:solidFill>
                <a:hlinkClick r:id="rId3"/>
              </a:rPr>
              <a:t>https://folkways.si.edu/lesson/corridos/music-as-storytelling-and-historical-record</a:t>
            </a:r>
            <a:endParaRPr sz="1900"/>
          </a:p>
          <a:p>
            <a:pPr indent="-330200" lvl="0" marL="457200" rtl="0" algn="l">
              <a:spcBef>
                <a:spcPts val="0"/>
              </a:spcBef>
              <a:spcAft>
                <a:spcPts val="0"/>
              </a:spcAft>
              <a:buSzPts val="1600"/>
              <a:buChar char="•"/>
            </a:pPr>
            <a:r>
              <a:rPr lang="en" sz="1600" u="sng">
                <a:hlinkClick r:id="rId4"/>
              </a:rPr>
              <a:t>https://blogs.loc.gov/teachers/2018/10/corridos-at-the-library-of-congress-spurring-creativity-while-studying-hispanic-heritage/</a:t>
            </a:r>
            <a:endParaRPr sz="1600"/>
          </a:p>
          <a:p>
            <a:pPr indent="0" lvl="0" marL="457200" rtl="0" algn="l">
              <a:spcBef>
                <a:spcPts val="0"/>
              </a:spcBef>
              <a:spcAft>
                <a:spcPts val="0"/>
              </a:spcAft>
              <a:buNone/>
            </a:pPr>
            <a:r>
              <a:t/>
            </a:r>
            <a:endParaRPr/>
          </a:p>
        </p:txBody>
      </p:sp>
      <p:sp>
        <p:nvSpPr>
          <p:cNvPr id="182" name="Google Shape;182;p30"/>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1"/>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How do I use free resources to my classroom?</a:t>
            </a:r>
            <a:endParaRPr/>
          </a:p>
        </p:txBody>
      </p:sp>
      <p:sp>
        <p:nvSpPr>
          <p:cNvPr id="188" name="Google Shape;188;p31"/>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Some other ideas:</a:t>
            </a:r>
            <a:endParaRPr/>
          </a:p>
          <a:p>
            <a:pPr indent="-368300" lvl="0" marL="457200" rtl="0" algn="l">
              <a:spcBef>
                <a:spcPts val="0"/>
              </a:spcBef>
              <a:spcAft>
                <a:spcPts val="0"/>
              </a:spcAft>
              <a:buSzPts val="2200"/>
              <a:buChar char="•"/>
            </a:pPr>
            <a:r>
              <a:rPr lang="en"/>
              <a:t>A history class might look at El Corrido de Gregorio Cortez to have students discuss how cross border conflict shaped the early 20th century Texas. </a:t>
            </a:r>
            <a:endParaRPr/>
          </a:p>
          <a:p>
            <a:pPr indent="-368300" lvl="0" marL="457200" rtl="0" algn="l">
              <a:spcBef>
                <a:spcPts val="0"/>
              </a:spcBef>
              <a:spcAft>
                <a:spcPts val="0"/>
              </a:spcAft>
              <a:buSzPts val="2200"/>
              <a:buChar char="•"/>
            </a:pPr>
            <a:r>
              <a:rPr lang="en"/>
              <a:t>You might use several corridos to discuss representations of the Texas borderlands.</a:t>
            </a:r>
            <a:endParaRPr/>
          </a:p>
          <a:p>
            <a:pPr indent="-368300" lvl="0" marL="457200" rtl="0" algn="l">
              <a:spcBef>
                <a:spcPts val="0"/>
              </a:spcBef>
              <a:spcAft>
                <a:spcPts val="0"/>
              </a:spcAft>
              <a:buSzPts val="2200"/>
              <a:buChar char="•"/>
            </a:pPr>
            <a:r>
              <a:rPr lang="en"/>
              <a:t>A literature class might look at various versions of a corrido to talk about how a living text shifts over time.</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lang="en" sz="1600" u="sng">
                <a:solidFill>
                  <a:schemeClr val="hlink"/>
                </a:solidFill>
                <a:hlinkClick r:id="rId3"/>
              </a:rPr>
              <a:t>https://www.tshaonline.org/handbook/entries/el-corrido-de-gregorio-cortez</a:t>
            </a:r>
            <a:endParaRPr sz="1600"/>
          </a:p>
          <a:p>
            <a:pPr indent="-330200" lvl="0" marL="457200" rtl="0" algn="l">
              <a:spcBef>
                <a:spcPts val="0"/>
              </a:spcBef>
              <a:spcAft>
                <a:spcPts val="0"/>
              </a:spcAft>
              <a:buSzPts val="1600"/>
              <a:buChar char="•"/>
            </a:pPr>
            <a:r>
              <a:rPr lang="en" sz="1600" u="sng">
                <a:solidFill>
                  <a:schemeClr val="hlink"/>
                </a:solidFill>
                <a:hlinkClick r:id="rId4"/>
              </a:rPr>
              <a:t>https://blogs.loc.gov/folklife/2015/09/corridos-of-the-border/</a:t>
            </a:r>
            <a:endParaRPr sz="1600"/>
          </a:p>
        </p:txBody>
      </p:sp>
      <p:sp>
        <p:nvSpPr>
          <p:cNvPr id="189" name="Google Shape;189;p31"/>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2"/>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How do I use free resources to my classroom?</a:t>
            </a:r>
            <a:endParaRPr/>
          </a:p>
        </p:txBody>
      </p:sp>
      <p:sp>
        <p:nvSpPr>
          <p:cNvPr id="195" name="Google Shape;195;p32"/>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Additional materials for teaching corridos:</a:t>
            </a:r>
            <a:endParaRPr/>
          </a:p>
          <a:p>
            <a:pPr indent="0" lvl="0" marL="0" rtl="0" algn="l">
              <a:spcBef>
                <a:spcPts val="0"/>
              </a:spcBef>
              <a:spcAft>
                <a:spcPts val="0"/>
              </a:spcAft>
              <a:buNone/>
            </a:pPr>
            <a:r>
              <a:t/>
            </a:r>
            <a:endParaRPr/>
          </a:p>
          <a:p>
            <a:pPr indent="-368300" lvl="0" marL="914400" rtl="0" algn="l">
              <a:spcBef>
                <a:spcPts val="0"/>
              </a:spcBef>
              <a:spcAft>
                <a:spcPts val="0"/>
              </a:spcAft>
              <a:buSzPts val="2200"/>
              <a:buChar char="•"/>
            </a:pPr>
            <a:r>
              <a:rPr lang="en" u="sng">
                <a:solidFill>
                  <a:schemeClr val="hlink"/>
                </a:solidFill>
                <a:hlinkClick r:id="rId3"/>
              </a:rPr>
              <a:t>https://www.thestoryoftexas.com/visit/exhibits/life-and-death-on-the-border-1910-1920/musica-tejana</a:t>
            </a:r>
            <a:endParaRPr/>
          </a:p>
          <a:p>
            <a:pPr indent="-368300" lvl="0" marL="914400" rtl="0" algn="l">
              <a:spcBef>
                <a:spcPts val="0"/>
              </a:spcBef>
              <a:spcAft>
                <a:spcPts val="0"/>
              </a:spcAft>
              <a:buSzPts val="2200"/>
              <a:buChar char="•"/>
            </a:pPr>
            <a:r>
              <a:rPr lang="en" u="sng">
                <a:solidFill>
                  <a:schemeClr val="hlink"/>
                </a:solidFill>
                <a:hlinkClick r:id="rId4"/>
              </a:rPr>
              <a:t>https://www.tshaonline.org/handbook/entries/corridos</a:t>
            </a:r>
            <a:endParaRPr/>
          </a:p>
          <a:p>
            <a:pPr indent="0" lvl="0" marL="0" rtl="0" algn="l">
              <a:spcBef>
                <a:spcPts val="0"/>
              </a:spcBef>
              <a:spcAft>
                <a:spcPts val="0"/>
              </a:spcAft>
              <a:buNone/>
            </a:pPr>
            <a:r>
              <a:t/>
            </a:r>
            <a:endParaRPr/>
          </a:p>
        </p:txBody>
      </p:sp>
      <p:sp>
        <p:nvSpPr>
          <p:cNvPr id="196" name="Google Shape;196;p32"/>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3"/>
          <p:cNvSpPr txBox="1"/>
          <p:nvPr>
            <p:ph type="ctrTitle"/>
          </p:nvPr>
        </p:nvSpPr>
        <p:spPr>
          <a:xfrm>
            <a:off x="1519100" y="1142643"/>
            <a:ext cx="6939000" cy="1877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b="0" i="1" lang="en" sz="4500">
                <a:latin typeface="Caveat"/>
                <a:ea typeface="Caveat"/>
                <a:cs typeface="Caveat"/>
                <a:sym typeface="Caveat"/>
              </a:rPr>
              <a:t>Teaching &amp; Assignment Ideas</a:t>
            </a:r>
            <a:endParaRPr sz="4200"/>
          </a:p>
        </p:txBody>
      </p:sp>
      <p:sp>
        <p:nvSpPr>
          <p:cNvPr id="202" name="Google Shape;202;p33"/>
          <p:cNvSpPr txBox="1"/>
          <p:nvPr>
            <p:ph idx="1" type="subTitle"/>
          </p:nvPr>
        </p:nvSpPr>
        <p:spPr>
          <a:xfrm>
            <a:off x="1614375" y="3781015"/>
            <a:ext cx="6939000" cy="784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sz="3200"/>
              <a:t>Teacher Computer &amp; Projector Only</a:t>
            </a:r>
            <a:endParaRPr i="1" sz="3200"/>
          </a:p>
          <a:p>
            <a:pPr indent="0" lvl="0" marL="0" rtl="0" algn="ctr">
              <a:spcBef>
                <a:spcPts val="0"/>
              </a:spcBef>
              <a:spcAft>
                <a:spcPts val="0"/>
              </a:spcAft>
              <a:buNone/>
            </a:pPr>
            <a:r>
              <a:rPr i="1" lang="en" sz="3200"/>
              <a:t>Student Handheld Devices or Laptops</a:t>
            </a:r>
            <a:endParaRPr i="1" sz="3200"/>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4"/>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Voyant </a:t>
            </a:r>
            <a:r>
              <a:rPr lang="en" u="sng">
                <a:solidFill>
                  <a:schemeClr val="hlink"/>
                </a:solidFill>
                <a:hlinkClick r:id="rId3"/>
              </a:rPr>
              <a:t> https://voyant-tools.org/</a:t>
            </a:r>
            <a:endParaRPr/>
          </a:p>
        </p:txBody>
      </p:sp>
      <p:sp>
        <p:nvSpPr>
          <p:cNvPr id="208" name="Google Shape;208;p34"/>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9" name="Google Shape;209;p34"/>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10" name="Google Shape;210;p34"/>
          <p:cNvPicPr preferRelativeResize="0"/>
          <p:nvPr/>
        </p:nvPicPr>
        <p:blipFill>
          <a:blip r:embed="rId4">
            <a:alphaModFix/>
          </a:blip>
          <a:stretch>
            <a:fillRect/>
          </a:stretch>
        </p:blipFill>
        <p:spPr>
          <a:xfrm>
            <a:off x="2244101" y="1095475"/>
            <a:ext cx="5276026" cy="3759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Voyant for analysis </a:t>
            </a:r>
            <a:endParaRPr/>
          </a:p>
        </p:txBody>
      </p:sp>
      <p:sp>
        <p:nvSpPr>
          <p:cNvPr id="216" name="Google Shape;216;p35"/>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U.S. Constitution:</a:t>
            </a:r>
            <a:endParaRPr/>
          </a:p>
          <a:p>
            <a:pPr indent="457200" lvl="0" marL="0" rtl="0" algn="l">
              <a:spcBef>
                <a:spcPts val="0"/>
              </a:spcBef>
              <a:spcAft>
                <a:spcPts val="0"/>
              </a:spcAft>
              <a:buNone/>
            </a:pPr>
            <a:r>
              <a:rPr lang="en"/>
              <a:t>https://www.senate.gov/civics/constitution_item/constitution.htm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Frederick Douglass, “What to the Slave is the fourth of July” :</a:t>
            </a:r>
            <a:endParaRPr/>
          </a:p>
          <a:p>
            <a:pPr indent="457200" lvl="0" marL="0" rtl="0" algn="l">
              <a:spcBef>
                <a:spcPts val="0"/>
              </a:spcBef>
              <a:spcAft>
                <a:spcPts val="0"/>
              </a:spcAft>
              <a:buNone/>
            </a:pPr>
            <a:r>
              <a:rPr lang="en"/>
              <a:t>https://www.americanyawp.com/reader/democracy-in-america/frederick-douglass-what-to-the-slave-is-the-fourth-of-july-1852/</a:t>
            </a:r>
            <a:endParaRPr/>
          </a:p>
        </p:txBody>
      </p:sp>
      <p:sp>
        <p:nvSpPr>
          <p:cNvPr id="217" name="Google Shape;217;p35"/>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1542150" y="4208243"/>
            <a:ext cx="7273800" cy="857400"/>
          </a:xfrm>
          <a:prstGeom prst="rect">
            <a:avLst/>
          </a:prstGeom>
        </p:spPr>
        <p:txBody>
          <a:bodyPr anchorCtr="0" anchor="b" bIns="0" lIns="0" spcFirstLastPara="1" rIns="0" wrap="square" tIns="0">
            <a:noAutofit/>
          </a:bodyPr>
          <a:lstStyle/>
          <a:p>
            <a:pPr indent="457200" lvl="0" marL="0" rtl="0" algn="l">
              <a:spcBef>
                <a:spcPts val="0"/>
              </a:spcBef>
              <a:spcAft>
                <a:spcPts val="0"/>
              </a:spcAft>
              <a:buNone/>
            </a:pPr>
            <a:r>
              <a:rPr b="0" lang="en" sz="2200">
                <a:latin typeface="Caveat"/>
                <a:ea typeface="Caveat"/>
                <a:cs typeface="Caveat"/>
                <a:sym typeface="Caveat"/>
              </a:rPr>
              <a:t>https://www.senate.gov/civics/constitution_item/constitution.htm</a:t>
            </a:r>
            <a:endParaRPr b="0" sz="2200">
              <a:latin typeface="Caveat"/>
              <a:ea typeface="Caveat"/>
              <a:cs typeface="Caveat"/>
              <a:sym typeface="Caveat"/>
            </a:endParaRPr>
          </a:p>
          <a:p>
            <a:pPr indent="0" lvl="0" marL="0" rtl="0" algn="l">
              <a:spcBef>
                <a:spcPts val="0"/>
              </a:spcBef>
              <a:spcAft>
                <a:spcPts val="0"/>
              </a:spcAft>
              <a:buNone/>
            </a:pPr>
            <a:r>
              <a:t/>
            </a:r>
            <a:endParaRPr sz="1500"/>
          </a:p>
        </p:txBody>
      </p:sp>
      <p:sp>
        <p:nvSpPr>
          <p:cNvPr id="223" name="Google Shape;223;p36"/>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24" name="Google Shape;224;p36"/>
          <p:cNvPicPr preferRelativeResize="0"/>
          <p:nvPr/>
        </p:nvPicPr>
        <p:blipFill>
          <a:blip r:embed="rId3">
            <a:alphaModFix/>
          </a:blip>
          <a:stretch>
            <a:fillRect/>
          </a:stretch>
        </p:blipFill>
        <p:spPr>
          <a:xfrm>
            <a:off x="1223250" y="87225"/>
            <a:ext cx="7231575" cy="4307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7"/>
          <p:cNvSpPr txBox="1"/>
          <p:nvPr>
            <p:ph type="title"/>
          </p:nvPr>
        </p:nvSpPr>
        <p:spPr>
          <a:xfrm>
            <a:off x="1542150" y="4208243"/>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500"/>
              <a:t>https://www.americanyawp.com/reader/democracy-in-america/frederick-douglass-what-to-the-slave-is-the-fourth-of-july-1852/</a:t>
            </a:r>
            <a:endParaRPr sz="1500"/>
          </a:p>
        </p:txBody>
      </p:sp>
      <p:sp>
        <p:nvSpPr>
          <p:cNvPr id="230" name="Google Shape;230;p37"/>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31" name="Google Shape;231;p37"/>
          <p:cNvPicPr preferRelativeResize="0"/>
          <p:nvPr/>
        </p:nvPicPr>
        <p:blipFill>
          <a:blip r:embed="rId3">
            <a:alphaModFix/>
          </a:blip>
          <a:stretch>
            <a:fillRect/>
          </a:stretch>
        </p:blipFill>
        <p:spPr>
          <a:xfrm>
            <a:off x="1130075" y="102425"/>
            <a:ext cx="7235077" cy="4320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Voyant for revision </a:t>
            </a:r>
            <a:endParaRPr/>
          </a:p>
        </p:txBody>
      </p:sp>
      <p:sp>
        <p:nvSpPr>
          <p:cNvPr id="237" name="Google Shape;237;p38"/>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8" name="Google Shape;238;p38"/>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39" name="Google Shape;239;p38"/>
          <p:cNvPicPr preferRelativeResize="0"/>
          <p:nvPr/>
        </p:nvPicPr>
        <p:blipFill>
          <a:blip r:embed="rId3">
            <a:alphaModFix/>
          </a:blip>
          <a:stretch>
            <a:fillRect/>
          </a:stretch>
        </p:blipFill>
        <p:spPr>
          <a:xfrm>
            <a:off x="1630162" y="1070650"/>
            <a:ext cx="6837023" cy="40728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9"/>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Activity (Groups of 4-6)</a:t>
            </a:r>
            <a:endParaRPr/>
          </a:p>
        </p:txBody>
      </p:sp>
      <p:sp>
        <p:nvSpPr>
          <p:cNvPr id="245" name="Google Shape;245;p39"/>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AutoNum type="arabicPeriod"/>
            </a:pPr>
            <a:r>
              <a:rPr lang="en"/>
              <a:t>Choose one of the suggested activities. Work together to come up with a lesson plan that you could implement in your classroom. Discuss what technology would be needed to pull off the class. </a:t>
            </a:r>
            <a:endParaRPr/>
          </a:p>
          <a:p>
            <a:pPr indent="-368300" lvl="0" marL="457200" rtl="0" algn="l">
              <a:spcBef>
                <a:spcPts val="0"/>
              </a:spcBef>
              <a:spcAft>
                <a:spcPts val="0"/>
              </a:spcAft>
              <a:buSzPts val="2200"/>
              <a:buAutoNum type="arabicPeriod"/>
            </a:pPr>
            <a:r>
              <a:rPr lang="en"/>
              <a:t>Select someone to add notes to the shared Google drive page. </a:t>
            </a:r>
            <a:endParaRPr/>
          </a:p>
          <a:p>
            <a:pPr indent="-368300" lvl="0" marL="457200" rtl="0" algn="l">
              <a:spcBef>
                <a:spcPts val="0"/>
              </a:spcBef>
              <a:spcAft>
                <a:spcPts val="0"/>
              </a:spcAft>
              <a:buSzPts val="2200"/>
              <a:buAutoNum type="arabicPeriod"/>
            </a:pPr>
            <a:r>
              <a:rPr lang="en"/>
              <a:t>Select a spokesperson to report back to the group.</a:t>
            </a:r>
            <a:endParaRPr/>
          </a:p>
        </p:txBody>
      </p:sp>
      <p:sp>
        <p:nvSpPr>
          <p:cNvPr id="246" name="Google Shape;246;p39"/>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txBox="1"/>
          <p:nvPr>
            <p:ph type="ctrTitle"/>
          </p:nvPr>
        </p:nvSpPr>
        <p:spPr>
          <a:xfrm>
            <a:off x="1519100" y="1142662"/>
            <a:ext cx="69390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1.What is Digital Humanities?</a:t>
            </a:r>
            <a:endParaRPr/>
          </a:p>
        </p:txBody>
      </p:sp>
      <p:sp>
        <p:nvSpPr>
          <p:cNvPr id="61" name="Google Shape;61;p13"/>
          <p:cNvSpPr txBox="1"/>
          <p:nvPr>
            <p:ph idx="1" type="subTitle"/>
          </p:nvPr>
        </p:nvSpPr>
        <p:spPr>
          <a:xfrm>
            <a:off x="1519100" y="2279990"/>
            <a:ext cx="6939000" cy="7848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en"/>
              <a:t>Broad field of scholarly inquiry</a:t>
            </a:r>
            <a:endParaRPr/>
          </a:p>
          <a:p>
            <a:pPr indent="-368300" lvl="0" marL="457200" rtl="0" algn="l">
              <a:spcBef>
                <a:spcPts val="0"/>
              </a:spcBef>
              <a:spcAft>
                <a:spcPts val="0"/>
              </a:spcAft>
              <a:buSzPts val="2200"/>
              <a:buChar char="●"/>
            </a:pPr>
            <a:r>
              <a:rPr lang="en"/>
              <a:t>Creation, use and analysis of technologies</a:t>
            </a:r>
            <a:endParaRPr/>
          </a:p>
          <a:p>
            <a:pPr indent="-368300" lvl="0" marL="457200" rtl="0" algn="l">
              <a:spcBef>
                <a:spcPts val="0"/>
              </a:spcBef>
              <a:spcAft>
                <a:spcPts val="0"/>
              </a:spcAft>
              <a:buSzPts val="2200"/>
              <a:buChar char="●"/>
            </a:pPr>
            <a:r>
              <a:rPr lang="en"/>
              <a:t>Develop open access scholarly materials </a:t>
            </a:r>
            <a:endParaRPr/>
          </a:p>
          <a:p>
            <a:pPr indent="-368300" lvl="0" marL="457200" rtl="0" algn="l">
              <a:spcBef>
                <a:spcPts val="0"/>
              </a:spcBef>
              <a:spcAft>
                <a:spcPts val="0"/>
              </a:spcAft>
              <a:buSzPts val="2200"/>
              <a:buChar char="●"/>
            </a:pPr>
            <a:r>
              <a:rPr lang="en"/>
              <a:t>Develop open access tools for inquiry</a:t>
            </a:r>
            <a:endParaRPr/>
          </a:p>
          <a:p>
            <a:pPr indent="-368300" lvl="0" marL="457200" rtl="0" algn="l">
              <a:spcBef>
                <a:spcPts val="0"/>
              </a:spcBef>
              <a:spcAft>
                <a:spcPts val="0"/>
              </a:spcAft>
              <a:buSzPts val="2200"/>
              <a:buChar char="●"/>
            </a:pPr>
            <a:r>
              <a:rPr lang="en" u="sng">
                <a:solidFill>
                  <a:schemeClr val="hlink"/>
                </a:solidFill>
                <a:hlinkClick r:id="rId3"/>
              </a:rPr>
              <a:t>https://en.wikipedia.org/wiki/Digital_humanities</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0"/>
          <p:cNvSpPr txBox="1"/>
          <p:nvPr>
            <p:ph idx="4294967295" type="ctrTitle"/>
          </p:nvPr>
        </p:nvSpPr>
        <p:spPr>
          <a:xfrm>
            <a:off x="1806950" y="600100"/>
            <a:ext cx="5353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t>Maps and Timelines!</a:t>
            </a:r>
            <a:endParaRPr sz="7200"/>
          </a:p>
        </p:txBody>
      </p:sp>
      <p:sp>
        <p:nvSpPr>
          <p:cNvPr id="252" name="Google Shape;252;p40"/>
          <p:cNvSpPr txBox="1"/>
          <p:nvPr>
            <p:ph idx="4294967295" type="subTitle"/>
          </p:nvPr>
        </p:nvSpPr>
        <p:spPr>
          <a:xfrm>
            <a:off x="1806950" y="1955825"/>
            <a:ext cx="4874100" cy="78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There are many free resources for incorporating spatio-temporal literacy into your teaching.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can be added with only a teacher computer and a projector — low cost, technical expertise not required — or used for assignments if students have access to devices.</a:t>
            </a:r>
            <a:endParaRPr/>
          </a:p>
        </p:txBody>
      </p:sp>
      <p:sp>
        <p:nvSpPr>
          <p:cNvPr id="253" name="Google Shape;253;p40"/>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54" name="Google Shape;254;p40"/>
          <p:cNvPicPr preferRelativeResize="0"/>
          <p:nvPr/>
        </p:nvPicPr>
        <p:blipFill>
          <a:blip r:embed="rId3">
            <a:alphaModFix/>
          </a:blip>
          <a:stretch>
            <a:fillRect/>
          </a:stretch>
        </p:blipFill>
        <p:spPr>
          <a:xfrm rot="120001">
            <a:off x="7907850" y="517612"/>
            <a:ext cx="1083075" cy="1083075"/>
          </a:xfrm>
          <a:prstGeom prst="rect">
            <a:avLst/>
          </a:prstGeom>
          <a:noFill/>
          <a:ln>
            <a:noFill/>
          </a:ln>
        </p:spPr>
      </p:pic>
      <p:pic>
        <p:nvPicPr>
          <p:cNvPr id="255" name="Google Shape;255;p40"/>
          <p:cNvPicPr preferRelativeResize="0"/>
          <p:nvPr/>
        </p:nvPicPr>
        <p:blipFill>
          <a:blip r:embed="rId4">
            <a:alphaModFix/>
          </a:blip>
          <a:stretch>
            <a:fillRect/>
          </a:stretch>
        </p:blipFill>
        <p:spPr>
          <a:xfrm>
            <a:off x="6681050" y="1619250"/>
            <a:ext cx="1905000" cy="1905000"/>
          </a:xfrm>
          <a:prstGeom prst="rect">
            <a:avLst/>
          </a:prstGeom>
          <a:noFill/>
          <a:ln>
            <a:noFill/>
          </a:ln>
        </p:spPr>
      </p:pic>
      <p:pic>
        <p:nvPicPr>
          <p:cNvPr id="256" name="Google Shape;256;p40"/>
          <p:cNvPicPr preferRelativeResize="0"/>
          <p:nvPr/>
        </p:nvPicPr>
        <p:blipFill>
          <a:blip r:embed="rId5">
            <a:alphaModFix/>
          </a:blip>
          <a:stretch>
            <a:fillRect/>
          </a:stretch>
        </p:blipFill>
        <p:spPr>
          <a:xfrm>
            <a:off x="6611450" y="3524250"/>
            <a:ext cx="1792924" cy="17929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1"/>
          <p:cNvSpPr txBox="1"/>
          <p:nvPr>
            <p:ph type="ctrTitle"/>
          </p:nvPr>
        </p:nvSpPr>
        <p:spPr>
          <a:xfrm>
            <a:off x="1519100" y="1142662"/>
            <a:ext cx="69390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1</a:t>
            </a:r>
            <a:r>
              <a:rPr lang="en"/>
              <a:t>. </a:t>
            </a:r>
            <a:r>
              <a:rPr lang="en"/>
              <a:t>Why Maps and Timelines?</a:t>
            </a:r>
            <a:endParaRPr/>
          </a:p>
        </p:txBody>
      </p:sp>
      <p:sp>
        <p:nvSpPr>
          <p:cNvPr id="262" name="Google Shape;262;p41"/>
          <p:cNvSpPr txBox="1"/>
          <p:nvPr>
            <p:ph idx="1" type="subTitle"/>
          </p:nvPr>
        </p:nvSpPr>
        <p:spPr>
          <a:xfrm>
            <a:off x="1519100" y="2280005"/>
            <a:ext cx="6939000" cy="11598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en"/>
              <a:t>Everyone (students too!) loves maps and timelines. </a:t>
            </a:r>
            <a:endParaRPr/>
          </a:p>
          <a:p>
            <a:pPr indent="-368300" lvl="0" marL="457200" rtl="0" algn="l">
              <a:spcBef>
                <a:spcPts val="0"/>
              </a:spcBef>
              <a:spcAft>
                <a:spcPts val="0"/>
              </a:spcAft>
              <a:buSzPts val="2200"/>
              <a:buChar char="●"/>
            </a:pPr>
            <a:r>
              <a:rPr lang="en"/>
              <a:t>Spatio-temporal literacy and geography are critical skills to help our students develop alongside their digital literacy skills. </a:t>
            </a:r>
            <a:endParaRPr/>
          </a:p>
          <a:p>
            <a:pPr indent="-368300" lvl="0" marL="457200" rtl="0" algn="l">
              <a:spcBef>
                <a:spcPts val="0"/>
              </a:spcBef>
              <a:spcAft>
                <a:spcPts val="0"/>
              </a:spcAft>
              <a:buSzPts val="2200"/>
              <a:buChar char="●"/>
            </a:pPr>
            <a:r>
              <a:rPr lang="en"/>
              <a:t>Maps and timelines can help students understand the relationship between geography, time, and history, literature, art, music, and other forms of culture, while informing their analysis. </a:t>
            </a:r>
            <a:endParaRPr/>
          </a:p>
          <a:p>
            <a:pPr indent="-368300" lvl="0" marL="457200" rtl="0" algn="l">
              <a:spcBef>
                <a:spcPts val="0"/>
              </a:spcBef>
              <a:spcAft>
                <a:spcPts val="0"/>
              </a:spcAft>
              <a:buSzPts val="2200"/>
              <a:buChar char="●"/>
            </a:pPr>
            <a:r>
              <a:rPr lang="en"/>
              <a:t>There are tons of freely-available maps and timelines to explore — and tools that allow students to make their own.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2"/>
          <p:cNvSpPr txBox="1"/>
          <p:nvPr>
            <p:ph type="ctrTitle"/>
          </p:nvPr>
        </p:nvSpPr>
        <p:spPr>
          <a:xfrm>
            <a:off x="1519100" y="1142643"/>
            <a:ext cx="6939000" cy="1877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b="0" i="1" lang="en" sz="4500">
                <a:latin typeface="Caveat"/>
                <a:ea typeface="Caveat"/>
                <a:cs typeface="Caveat"/>
                <a:sym typeface="Caveat"/>
              </a:rPr>
              <a:t>Teaching &amp; Assignment Ideas</a:t>
            </a:r>
            <a:endParaRPr sz="4200"/>
          </a:p>
        </p:txBody>
      </p:sp>
      <p:sp>
        <p:nvSpPr>
          <p:cNvPr id="268" name="Google Shape;268;p42"/>
          <p:cNvSpPr txBox="1"/>
          <p:nvPr>
            <p:ph idx="1" type="subTitle"/>
          </p:nvPr>
        </p:nvSpPr>
        <p:spPr>
          <a:xfrm>
            <a:off x="1614375" y="3781015"/>
            <a:ext cx="6939000" cy="784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sz="3200"/>
              <a:t>Teacher Computer &amp; Projector Only</a:t>
            </a:r>
            <a:endParaRPr b="1" sz="4200">
              <a:latin typeface="Amatic SC"/>
              <a:ea typeface="Amatic SC"/>
              <a:cs typeface="Amatic SC"/>
              <a:sym typeface="Amatic SC"/>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3"/>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 English Language Arts (Interpretation/Analysis)</a:t>
            </a:r>
            <a:endParaRPr/>
          </a:p>
        </p:txBody>
      </p:sp>
      <p:sp>
        <p:nvSpPr>
          <p:cNvPr id="274" name="Google Shape;274;p43"/>
          <p:cNvSpPr txBox="1"/>
          <p:nvPr>
            <p:ph idx="1" type="body"/>
          </p:nvPr>
        </p:nvSpPr>
        <p:spPr>
          <a:xfrm>
            <a:off x="1411775" y="1178250"/>
            <a:ext cx="7273800" cy="371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50"/>
              <a:t>(8) Author's purpose and craft: listening, speaking, reading, writing, and thinking using multiple texts. The student uses critical inquiry to analyze the authors' choices and how they influence and communicate meaning within a variety of texts. The student analyzes and applies author's craft purposefully in order to develop his or her own products and performances. The student is expected to:</a:t>
            </a:r>
            <a:endParaRPr sz="2250"/>
          </a:p>
          <a:p>
            <a:pPr indent="0" lvl="0" marL="0" rtl="0" algn="l">
              <a:spcBef>
                <a:spcPts val="0"/>
              </a:spcBef>
              <a:spcAft>
                <a:spcPts val="0"/>
              </a:spcAft>
              <a:buNone/>
            </a:pPr>
            <a:r>
              <a:rPr lang="en" sz="2250"/>
              <a:t>    (A) analyze the author's purpose, audience, and message within a text;</a:t>
            </a:r>
            <a:endParaRPr sz="2250"/>
          </a:p>
          <a:p>
            <a:pPr indent="0" lvl="0" marL="0" rtl="0" algn="l">
              <a:spcBef>
                <a:spcPts val="0"/>
              </a:spcBef>
              <a:spcAft>
                <a:spcPts val="0"/>
              </a:spcAft>
              <a:buNone/>
            </a:pPr>
            <a:r>
              <a:rPr lang="en" sz="2250"/>
              <a:t>    (B) analyze use of text structure to achieve the author's purpose;</a:t>
            </a:r>
            <a:endParaRPr sz="2250"/>
          </a:p>
          <a:p>
            <a:pPr indent="0" lvl="0" marL="0" rtl="0" algn="l">
              <a:spcBef>
                <a:spcPts val="0"/>
              </a:spcBef>
              <a:spcAft>
                <a:spcPts val="0"/>
              </a:spcAft>
              <a:buNone/>
            </a:pPr>
            <a:r>
              <a:rPr lang="en" sz="2250"/>
              <a:t>    (C) evaluate the author's use of print and graphic features to achieve specific purposes;</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p:txBody>
      </p:sp>
      <p:sp>
        <p:nvSpPr>
          <p:cNvPr id="275" name="Google Shape;275;p43"/>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4"/>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 Social Studies</a:t>
            </a:r>
            <a:endParaRPr/>
          </a:p>
        </p:txBody>
      </p:sp>
      <p:sp>
        <p:nvSpPr>
          <p:cNvPr id="281" name="Google Shape;281;p44"/>
          <p:cNvSpPr txBox="1"/>
          <p:nvPr>
            <p:ph idx="1" type="body"/>
          </p:nvPr>
        </p:nvSpPr>
        <p:spPr>
          <a:xfrm>
            <a:off x="1411775" y="1253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50"/>
              <a:t>(3) To support the teaching of the essential knowledge and skills, the use of a variety of rich primary and secondary source material such as state papers, legal documents, charters, constitutions, biographies, autobiographies, speeches, letters, literature, music, art, and architecture is encouraged. Motivating resources are available from museums, art galleries, and historical sites.</a:t>
            </a:r>
            <a:endParaRPr sz="225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p:txBody>
      </p:sp>
      <p:sp>
        <p:nvSpPr>
          <p:cNvPr id="282" name="Google Shape;282;p44"/>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5"/>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 Social Studies</a:t>
            </a:r>
            <a:endParaRPr/>
          </a:p>
        </p:txBody>
      </p:sp>
      <p:sp>
        <p:nvSpPr>
          <p:cNvPr id="288" name="Google Shape;288;p45"/>
          <p:cNvSpPr txBox="1"/>
          <p:nvPr>
            <p:ph idx="1" type="body"/>
          </p:nvPr>
        </p:nvSpPr>
        <p:spPr>
          <a:xfrm>
            <a:off x="1411775" y="1219981"/>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50"/>
              <a:t>(2) Social studies skills. The student applies critical-thinking skills to organize and use information acquired from a variety of valid sources, including electronic technology. [...]</a:t>
            </a:r>
            <a:endParaRPr sz="2250"/>
          </a:p>
          <a:p>
            <a:pPr indent="0" lvl="0" marL="0" rtl="0" algn="l">
              <a:spcBef>
                <a:spcPts val="0"/>
              </a:spcBef>
              <a:spcAft>
                <a:spcPts val="0"/>
              </a:spcAft>
              <a:buNone/>
            </a:pPr>
            <a:r>
              <a:rPr lang="en" sz="2250"/>
              <a:t>    (E) collect visual images (photographs, paintings, political cartoons, and other media) to enhance understanding and appreciation of multiple perspectives in a social studies topic;</a:t>
            </a:r>
            <a:endParaRPr sz="2250"/>
          </a:p>
          <a:p>
            <a:pPr indent="0" lvl="0" marL="0" rtl="0" algn="l">
              <a:spcBef>
                <a:spcPts val="0"/>
              </a:spcBef>
              <a:spcAft>
                <a:spcPts val="0"/>
              </a:spcAft>
              <a:buNone/>
            </a:pPr>
            <a:r>
              <a:rPr lang="en" sz="2250"/>
              <a:t>    (F) identify bias in written, oral, and visual material; [...]</a:t>
            </a:r>
            <a:endParaRPr sz="2250"/>
          </a:p>
          <a:p>
            <a:pPr indent="0" lvl="0" marL="0" rtl="0" algn="l">
              <a:spcBef>
                <a:spcPts val="0"/>
              </a:spcBef>
              <a:spcAft>
                <a:spcPts val="0"/>
              </a:spcAft>
              <a:buNone/>
            </a:pPr>
            <a:r>
              <a:rPr lang="en" sz="2250"/>
              <a:t>    (H) use appropriate mathematical skills to interpret social studies information such as maps and graphs.</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p:txBody>
      </p:sp>
      <p:sp>
        <p:nvSpPr>
          <p:cNvPr id="289" name="Google Shape;289;p45"/>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6"/>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 Social Studies - Content Example</a:t>
            </a:r>
            <a:endParaRPr/>
          </a:p>
        </p:txBody>
      </p:sp>
      <p:sp>
        <p:nvSpPr>
          <p:cNvPr id="295" name="Google Shape;295;p46"/>
          <p:cNvSpPr txBox="1"/>
          <p:nvPr>
            <p:ph idx="1" type="body"/>
          </p:nvPr>
        </p:nvSpPr>
        <p:spPr>
          <a:xfrm>
            <a:off x="1411775" y="1245850"/>
            <a:ext cx="7273800" cy="331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50"/>
              <a:t>(c)(E) identify major causes and describe the major effects of the following important turning points in world history from 1750 to 1914: the Scientific Revolution, the Industrial Revolution and its impact on the development of modern economic systems, European imperialism, and the Enlightenment's impact on political revolutions;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p:txBody>
      </p:sp>
      <p:sp>
        <p:nvSpPr>
          <p:cNvPr id="296" name="Google Shape;296;p46"/>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7"/>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How to Blow Students’ Minds with Maps</a:t>
            </a:r>
            <a:endParaRPr/>
          </a:p>
        </p:txBody>
      </p:sp>
      <p:sp>
        <p:nvSpPr>
          <p:cNvPr id="302" name="Google Shape;302;p47"/>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AutoNum type="arabicPeriod"/>
            </a:pPr>
            <a:r>
              <a:rPr lang="en"/>
              <a:t>Explain that while they think of maps as neutral — or even scientific — depictions of space, they are actually representations. </a:t>
            </a:r>
            <a:endParaRPr/>
          </a:p>
          <a:p>
            <a:pPr indent="-368300" lvl="0" marL="457200" rtl="0" algn="l">
              <a:spcBef>
                <a:spcPts val="0"/>
              </a:spcBef>
              <a:spcAft>
                <a:spcPts val="0"/>
              </a:spcAft>
              <a:buSzPts val="2200"/>
              <a:buAutoNum type="arabicPeriod"/>
            </a:pPr>
            <a:r>
              <a:rPr lang="en"/>
              <a:t>Show them the “Gail-Peters” Project clip from </a:t>
            </a:r>
            <a:r>
              <a:rPr i="1" lang="en"/>
              <a:t>The West Wing  </a:t>
            </a:r>
            <a:r>
              <a:rPr lang="en"/>
              <a:t>(0:00-2:18) </a:t>
            </a:r>
            <a:r>
              <a:rPr i="1" lang="en" u="sng">
                <a:solidFill>
                  <a:schemeClr val="hlink"/>
                </a:solidFill>
                <a:hlinkClick r:id="rId3"/>
              </a:rPr>
              <a:t>https://www.youtube.com/watch?v=vVX-PrBRtTY</a:t>
            </a:r>
            <a:r>
              <a:rPr i="1" lang="en"/>
              <a:t> </a:t>
            </a:r>
            <a:endParaRPr i="1"/>
          </a:p>
          <a:p>
            <a:pPr indent="-368300" lvl="0" marL="457200" rtl="0" algn="l">
              <a:spcBef>
                <a:spcPts val="0"/>
              </a:spcBef>
              <a:spcAft>
                <a:spcPts val="0"/>
              </a:spcAft>
              <a:buSzPts val="2200"/>
              <a:buAutoNum type="arabicPeriod"/>
            </a:pPr>
            <a:r>
              <a:rPr i="1" lang="en"/>
              <a:t>Prompt them to analyze how maps reflect socio-political forces:</a:t>
            </a:r>
            <a:endParaRPr i="1"/>
          </a:p>
          <a:p>
            <a:pPr indent="-368300" lvl="1" marL="914400" rtl="0" algn="l">
              <a:spcBef>
                <a:spcPts val="0"/>
              </a:spcBef>
              <a:spcAft>
                <a:spcPts val="0"/>
              </a:spcAft>
              <a:buSzPts val="2200"/>
              <a:buChar char="•"/>
            </a:pPr>
            <a:r>
              <a:rPr i="1" lang="en"/>
              <a:t>Octopus maps: </a:t>
            </a:r>
            <a:r>
              <a:rPr i="1" lang="en" u="sng">
                <a:solidFill>
                  <a:schemeClr val="hlink"/>
                </a:solidFill>
                <a:hlinkClick r:id="rId4"/>
              </a:rPr>
              <a:t>https://www.popsci.com/article/technology/brief-history-octopi-taking-over-world/</a:t>
            </a:r>
            <a:endParaRPr i="1"/>
          </a:p>
          <a:p>
            <a:pPr indent="-368300" lvl="1" marL="914400" rtl="0" algn="l">
              <a:spcBef>
                <a:spcPts val="0"/>
              </a:spcBef>
              <a:spcAft>
                <a:spcPts val="0"/>
              </a:spcAft>
              <a:buSzPts val="2200"/>
              <a:buChar char="•"/>
            </a:pPr>
            <a:r>
              <a:rPr i="1" lang="en"/>
              <a:t>Colonial Maps: </a:t>
            </a:r>
            <a:r>
              <a:rPr i="1" lang="en" u="sng">
                <a:solidFill>
                  <a:schemeClr val="hlink"/>
                </a:solidFill>
                <a:hlinkClick r:id="rId5"/>
              </a:rPr>
              <a:t>https://scholarblogs.emory.edu/postcolonialstudies/2014/06/21/maps-in-colonialism/</a:t>
            </a:r>
            <a:r>
              <a:rPr i="1" lang="en"/>
              <a:t> </a:t>
            </a:r>
            <a:endParaRPr i="1"/>
          </a:p>
          <a:p>
            <a:pPr indent="0" lvl="0" marL="0" rtl="0" algn="l">
              <a:spcBef>
                <a:spcPts val="0"/>
              </a:spcBef>
              <a:spcAft>
                <a:spcPts val="0"/>
              </a:spcAft>
              <a:buNone/>
            </a:pPr>
            <a:r>
              <a:t/>
            </a:r>
            <a:endParaRPr i="1"/>
          </a:p>
        </p:txBody>
      </p:sp>
      <p:sp>
        <p:nvSpPr>
          <p:cNvPr id="303" name="Google Shape;303;p47"/>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8"/>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Dr. King’s Road to a Birmingham Jail</a:t>
            </a:r>
            <a:endParaRPr/>
          </a:p>
        </p:txBody>
      </p:sp>
      <p:sp>
        <p:nvSpPr>
          <p:cNvPr id="309" name="Google Shape;309;p48"/>
          <p:cNvSpPr txBox="1"/>
          <p:nvPr>
            <p:ph idx="1" type="body"/>
          </p:nvPr>
        </p:nvSpPr>
        <p:spPr>
          <a:xfrm>
            <a:off x="1411775" y="1287950"/>
            <a:ext cx="24402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 standards-based lesson for Martin Luther King’s “A Letter from Birmingham Jail” by ESRI GeoInquiries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https://www.esri.com/content/dam/esrisites/en-us/media/fliers/geoinquiries/american-lit/12-mlk-jail.pdf</a:t>
            </a:r>
            <a:r>
              <a:rPr lang="en"/>
              <a:t> </a:t>
            </a:r>
            <a:endParaRPr/>
          </a:p>
          <a:p>
            <a:pPr indent="0" lvl="0" marL="0" rtl="0" algn="l">
              <a:spcBef>
                <a:spcPts val="0"/>
              </a:spcBef>
              <a:spcAft>
                <a:spcPts val="0"/>
              </a:spcAft>
              <a:buNone/>
            </a:pPr>
            <a:r>
              <a:t/>
            </a:r>
            <a:endParaRPr/>
          </a:p>
        </p:txBody>
      </p:sp>
      <p:sp>
        <p:nvSpPr>
          <p:cNvPr id="310" name="Google Shape;310;p48"/>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11" name="Google Shape;311;p48"/>
          <p:cNvPicPr preferRelativeResize="0"/>
          <p:nvPr/>
        </p:nvPicPr>
        <p:blipFill>
          <a:blip r:embed="rId4">
            <a:alphaModFix/>
          </a:blip>
          <a:stretch>
            <a:fillRect/>
          </a:stretch>
        </p:blipFill>
        <p:spPr>
          <a:xfrm>
            <a:off x="3945600" y="1234900"/>
            <a:ext cx="5080003" cy="2904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9"/>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ESRI Geoinquiries</a:t>
            </a:r>
            <a:endParaRPr/>
          </a:p>
        </p:txBody>
      </p:sp>
      <p:sp>
        <p:nvSpPr>
          <p:cNvPr id="317" name="Google Shape;317;p49"/>
          <p:cNvSpPr txBox="1"/>
          <p:nvPr>
            <p:ph idx="1" type="body"/>
          </p:nvPr>
        </p:nvSpPr>
        <p:spPr>
          <a:xfrm>
            <a:off x="1360713" y="3814400"/>
            <a:ext cx="6992700" cy="138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ESRI GeoInquiries Collection covers lots of topics and disciplines! </a:t>
            </a:r>
            <a:endParaRPr/>
          </a:p>
          <a:p>
            <a:pPr indent="0" lvl="0" marL="0" rtl="0" algn="l">
              <a:spcBef>
                <a:spcPts val="0"/>
              </a:spcBef>
              <a:spcAft>
                <a:spcPts val="0"/>
              </a:spcAft>
              <a:buNone/>
            </a:pPr>
            <a:r>
              <a:rPr lang="en" u="sng">
                <a:solidFill>
                  <a:schemeClr val="hlink"/>
                </a:solidFill>
                <a:hlinkClick r:id="rId3"/>
              </a:rPr>
              <a:t>https://www.esri.com/en-us/industries/k-12-education/geoinquiries?rsource=https%3A%2F%2Fwww.esri.com%2Fen-us%2Findustries%2Feducation%2Fschools%2Fgeoinquiries-collections</a:t>
            </a:r>
            <a:r>
              <a:rPr lang="en"/>
              <a:t> </a:t>
            </a:r>
            <a:endParaRPr/>
          </a:p>
        </p:txBody>
      </p:sp>
      <p:sp>
        <p:nvSpPr>
          <p:cNvPr id="318" name="Google Shape;318;p49"/>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19" name="Google Shape;319;p49"/>
          <p:cNvPicPr preferRelativeResize="0"/>
          <p:nvPr/>
        </p:nvPicPr>
        <p:blipFill>
          <a:blip r:embed="rId4">
            <a:alphaModFix/>
          </a:blip>
          <a:stretch>
            <a:fillRect/>
          </a:stretch>
        </p:blipFill>
        <p:spPr>
          <a:xfrm>
            <a:off x="2356500" y="1217425"/>
            <a:ext cx="4966600" cy="25439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ctrTitle"/>
          </p:nvPr>
        </p:nvSpPr>
        <p:spPr>
          <a:xfrm>
            <a:off x="1519100" y="1142662"/>
            <a:ext cx="69390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2. </a:t>
            </a:r>
            <a:r>
              <a:rPr lang="en"/>
              <a:t>Why Use Digital Humanities in the classroom?</a:t>
            </a:r>
            <a:endParaRPr/>
          </a:p>
        </p:txBody>
      </p:sp>
      <p:sp>
        <p:nvSpPr>
          <p:cNvPr id="67" name="Google Shape;67;p14"/>
          <p:cNvSpPr txBox="1"/>
          <p:nvPr>
            <p:ph idx="1" type="subTitle"/>
          </p:nvPr>
        </p:nvSpPr>
        <p:spPr>
          <a:xfrm>
            <a:off x="1519100" y="2280005"/>
            <a:ext cx="6939000" cy="11598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en"/>
              <a:t>FREE</a:t>
            </a:r>
            <a:endParaRPr/>
          </a:p>
          <a:p>
            <a:pPr indent="-368300" lvl="0" marL="457200" rtl="0" algn="l">
              <a:spcBef>
                <a:spcPts val="0"/>
              </a:spcBef>
              <a:spcAft>
                <a:spcPts val="0"/>
              </a:spcAft>
              <a:buSzPts val="2200"/>
              <a:buChar char="●"/>
            </a:pPr>
            <a:r>
              <a:rPr lang="en"/>
              <a:t>Cutting edge materials for your students</a:t>
            </a:r>
            <a:endParaRPr/>
          </a:p>
          <a:p>
            <a:pPr indent="-368300" lvl="0" marL="457200" rtl="0" algn="l">
              <a:spcBef>
                <a:spcPts val="0"/>
              </a:spcBef>
              <a:spcAft>
                <a:spcPts val="0"/>
              </a:spcAft>
              <a:buSzPts val="2200"/>
              <a:buChar char="●"/>
            </a:pPr>
            <a:r>
              <a:rPr lang="en"/>
              <a:t>Ready made lesson plans</a:t>
            </a:r>
            <a:endParaRPr/>
          </a:p>
          <a:p>
            <a:pPr indent="-368300" lvl="0" marL="457200" rtl="0" algn="l">
              <a:spcBef>
                <a:spcPts val="0"/>
              </a:spcBef>
              <a:spcAft>
                <a:spcPts val="0"/>
              </a:spcAft>
              <a:buSzPts val="2200"/>
              <a:buChar char="●"/>
            </a:pPr>
            <a:r>
              <a:rPr lang="en"/>
              <a:t>Digital approaches engage students</a:t>
            </a:r>
            <a:endParaRPr/>
          </a:p>
          <a:p>
            <a:pPr indent="-368300" lvl="0" marL="457200" rtl="0" algn="l">
              <a:spcBef>
                <a:spcPts val="0"/>
              </a:spcBef>
              <a:spcAft>
                <a:spcPts val="0"/>
              </a:spcAft>
              <a:buSzPts val="2200"/>
              <a:buChar char="●"/>
            </a:pPr>
            <a:r>
              <a:rPr lang="en"/>
              <a:t>Stairstep by cost and expertise</a:t>
            </a:r>
            <a:endParaRPr/>
          </a:p>
          <a:p>
            <a:pPr indent="-368300" lvl="0" marL="457200" rtl="0" algn="l">
              <a:spcBef>
                <a:spcPts val="0"/>
              </a:spcBef>
              <a:spcAft>
                <a:spcPts val="0"/>
              </a:spcAft>
              <a:buSzPts val="2200"/>
              <a:buChar char="●"/>
            </a:pPr>
            <a:r>
              <a:rPr lang="en"/>
              <a:t>Add small pieces or large projects</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0"/>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Exploring Texas Cattle Trails</a:t>
            </a:r>
            <a:endParaRPr/>
          </a:p>
        </p:txBody>
      </p:sp>
      <p:sp>
        <p:nvSpPr>
          <p:cNvPr id="325" name="Google Shape;325;p50"/>
          <p:cNvSpPr txBox="1"/>
          <p:nvPr>
            <p:ph idx="1" type="body"/>
          </p:nvPr>
        </p:nvSpPr>
        <p:spPr>
          <a:xfrm>
            <a:off x="1411775" y="1287950"/>
            <a:ext cx="24402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 ready-made lesson </a:t>
            </a:r>
            <a:r>
              <a:rPr lang="en"/>
              <a:t>in</a:t>
            </a:r>
            <a:r>
              <a:rPr lang="en"/>
              <a:t> StoryMaps and an exemplar of how teachers can use StoryMaps as a teaching tool in class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https://tage.maps.arcgis.com/apps/MapJournal/index.html?appid=c4039e664981444da829a4ffbce5ed43</a:t>
            </a:r>
            <a:r>
              <a:rPr lang="en"/>
              <a:t> </a:t>
            </a:r>
            <a:endParaRPr/>
          </a:p>
        </p:txBody>
      </p:sp>
      <p:sp>
        <p:nvSpPr>
          <p:cNvPr id="326" name="Google Shape;326;p50"/>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27" name="Google Shape;327;p50"/>
          <p:cNvPicPr preferRelativeResize="0"/>
          <p:nvPr/>
        </p:nvPicPr>
        <p:blipFill>
          <a:blip r:embed="rId4">
            <a:alphaModFix/>
          </a:blip>
          <a:stretch>
            <a:fillRect/>
          </a:stretch>
        </p:blipFill>
        <p:spPr>
          <a:xfrm>
            <a:off x="4156775" y="1228468"/>
            <a:ext cx="4987225" cy="352610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1"/>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StoryMaps and Digital Humanites Gallery</a:t>
            </a:r>
            <a:endParaRPr/>
          </a:p>
        </p:txBody>
      </p:sp>
      <p:sp>
        <p:nvSpPr>
          <p:cNvPr id="333" name="Google Shape;333;p51"/>
          <p:cNvSpPr txBox="1"/>
          <p:nvPr>
            <p:ph idx="1" type="body"/>
          </p:nvPr>
        </p:nvSpPr>
        <p:spPr>
          <a:xfrm>
            <a:off x="1355125" y="3882375"/>
            <a:ext cx="6992700" cy="138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StoryMaps Digital Humanities Gallery has tons of additional maps that may be useful! </a:t>
            </a:r>
            <a:endParaRPr/>
          </a:p>
          <a:p>
            <a:pPr indent="0" lvl="0" marL="0" rtl="0" algn="l">
              <a:spcBef>
                <a:spcPts val="0"/>
              </a:spcBef>
              <a:spcAft>
                <a:spcPts val="0"/>
              </a:spcAft>
              <a:buNone/>
            </a:pPr>
            <a:r>
              <a:rPr lang="en" u="sng">
                <a:solidFill>
                  <a:schemeClr val="hlink"/>
                </a:solidFill>
                <a:hlinkClick r:id="rId3"/>
              </a:rPr>
              <a:t>https://collections.storymaps.esri.com/humanities/</a:t>
            </a:r>
            <a:r>
              <a:rPr lang="en"/>
              <a:t> </a:t>
            </a:r>
            <a:endParaRPr/>
          </a:p>
        </p:txBody>
      </p:sp>
      <p:sp>
        <p:nvSpPr>
          <p:cNvPr id="334" name="Google Shape;334;p51"/>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35" name="Google Shape;335;p51"/>
          <p:cNvPicPr preferRelativeResize="0"/>
          <p:nvPr/>
        </p:nvPicPr>
        <p:blipFill>
          <a:blip r:embed="rId4">
            <a:alphaModFix/>
          </a:blip>
          <a:stretch>
            <a:fillRect/>
          </a:stretch>
        </p:blipFill>
        <p:spPr>
          <a:xfrm>
            <a:off x="2554875" y="1276543"/>
            <a:ext cx="4593208" cy="259040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2"/>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Exploring Borderlands</a:t>
            </a:r>
            <a:endParaRPr/>
          </a:p>
        </p:txBody>
      </p:sp>
      <p:sp>
        <p:nvSpPr>
          <p:cNvPr id="341" name="Google Shape;341;p52"/>
          <p:cNvSpPr txBox="1"/>
          <p:nvPr>
            <p:ph idx="1" type="body"/>
          </p:nvPr>
        </p:nvSpPr>
        <p:spPr>
          <a:xfrm>
            <a:off x="1411775" y="1287950"/>
            <a:ext cx="24402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An standards-based interactive with timeline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https://mass.pbslearningmedia.org/resource/314ffbd6-e405-44da-ae01-c15da678557d/exploring-borderlands-american-passages-timeline/</a:t>
            </a:r>
            <a:r>
              <a:rPr lang="en"/>
              <a:t> </a:t>
            </a:r>
            <a:endParaRPr/>
          </a:p>
        </p:txBody>
      </p:sp>
      <p:sp>
        <p:nvSpPr>
          <p:cNvPr id="342" name="Google Shape;342;p52"/>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43" name="Google Shape;343;p52"/>
          <p:cNvPicPr preferRelativeResize="0"/>
          <p:nvPr/>
        </p:nvPicPr>
        <p:blipFill>
          <a:blip r:embed="rId4">
            <a:alphaModFix/>
          </a:blip>
          <a:stretch>
            <a:fillRect/>
          </a:stretch>
        </p:blipFill>
        <p:spPr>
          <a:xfrm>
            <a:off x="3965850" y="1230218"/>
            <a:ext cx="4987225" cy="281672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3"/>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PBS Learning Media</a:t>
            </a:r>
            <a:endParaRPr/>
          </a:p>
        </p:txBody>
      </p:sp>
      <p:sp>
        <p:nvSpPr>
          <p:cNvPr id="349" name="Google Shape;349;p53"/>
          <p:cNvSpPr txBox="1"/>
          <p:nvPr>
            <p:ph idx="1" type="body"/>
          </p:nvPr>
        </p:nvSpPr>
        <p:spPr>
          <a:xfrm>
            <a:off x="1355125" y="3882375"/>
            <a:ext cx="6992700" cy="138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PBS Learning Media has lots of lessons, interactives, and galleries with teaching tips</a:t>
            </a:r>
            <a:endParaRPr/>
          </a:p>
          <a:p>
            <a:pPr indent="0" lvl="0" marL="0" rtl="0" algn="l">
              <a:spcBef>
                <a:spcPts val="0"/>
              </a:spcBef>
              <a:spcAft>
                <a:spcPts val="0"/>
              </a:spcAft>
              <a:buNone/>
            </a:pPr>
            <a:r>
              <a:rPr lang="en" u="sng">
                <a:solidFill>
                  <a:schemeClr val="hlink"/>
                </a:solidFill>
                <a:hlinkClick r:id="rId3"/>
              </a:rPr>
              <a:t>https://mass.pbslearningmedia.org/subjects/social-studies/</a:t>
            </a:r>
            <a:r>
              <a:rPr lang="en"/>
              <a:t> </a:t>
            </a:r>
            <a:endParaRPr/>
          </a:p>
        </p:txBody>
      </p:sp>
      <p:sp>
        <p:nvSpPr>
          <p:cNvPr id="350" name="Google Shape;350;p53"/>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51" name="Google Shape;351;p53"/>
          <p:cNvPicPr preferRelativeResize="0"/>
          <p:nvPr/>
        </p:nvPicPr>
        <p:blipFill>
          <a:blip r:embed="rId4">
            <a:alphaModFix/>
          </a:blip>
          <a:stretch>
            <a:fillRect/>
          </a:stretch>
        </p:blipFill>
        <p:spPr>
          <a:xfrm>
            <a:off x="2401800" y="1190225"/>
            <a:ext cx="4746276" cy="26767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4"/>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Timeline of Empire</a:t>
            </a:r>
            <a:endParaRPr/>
          </a:p>
        </p:txBody>
      </p:sp>
      <p:sp>
        <p:nvSpPr>
          <p:cNvPr id="357" name="Google Shape;357;p54"/>
          <p:cNvSpPr txBox="1"/>
          <p:nvPr>
            <p:ph idx="1" type="body"/>
          </p:nvPr>
        </p:nvSpPr>
        <p:spPr>
          <a:xfrm>
            <a:off x="1411775" y="1287950"/>
            <a:ext cx="26040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Student-created timeline of U.S. imperialism using Timeline.Js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https://cdn.knightlab.com/libs/timeline3/latest/embed/index.html?source=1FoRrZY6Kn6SzKMtNqchmuRm7pFOqaRrrmZGY1hd8iF8&amp;font=Default&amp;lang=en&amp;initial_zoom=2&amp;height=1000</a:t>
            </a:r>
            <a:r>
              <a:rPr lang="en"/>
              <a:t>  </a:t>
            </a:r>
            <a:endParaRPr/>
          </a:p>
        </p:txBody>
      </p:sp>
      <p:sp>
        <p:nvSpPr>
          <p:cNvPr id="358" name="Google Shape;358;p54"/>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59" name="Google Shape;359;p54"/>
          <p:cNvPicPr preferRelativeResize="0"/>
          <p:nvPr/>
        </p:nvPicPr>
        <p:blipFill>
          <a:blip r:embed="rId4">
            <a:alphaModFix/>
          </a:blip>
          <a:stretch>
            <a:fillRect/>
          </a:stretch>
        </p:blipFill>
        <p:spPr>
          <a:xfrm>
            <a:off x="4156775" y="1208618"/>
            <a:ext cx="4987228" cy="223792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5"/>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USA presidents </a:t>
            </a:r>
            <a:endParaRPr/>
          </a:p>
        </p:txBody>
      </p:sp>
      <p:sp>
        <p:nvSpPr>
          <p:cNvPr id="365" name="Google Shape;365;p55"/>
          <p:cNvSpPr txBox="1"/>
          <p:nvPr>
            <p:ph idx="1" type="body"/>
          </p:nvPr>
        </p:nvSpPr>
        <p:spPr>
          <a:xfrm>
            <a:off x="1411775" y="1287950"/>
            <a:ext cx="24402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Timeline of US presidents created in Tiki-Toki</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https://www.chronoflotimeline.com/timeline/shared/3114/USA-Presidents-Timeline/</a:t>
            </a:r>
            <a:r>
              <a:rPr lang="en"/>
              <a:t> </a:t>
            </a:r>
            <a:endParaRPr/>
          </a:p>
        </p:txBody>
      </p:sp>
      <p:sp>
        <p:nvSpPr>
          <p:cNvPr id="366" name="Google Shape;366;p55"/>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67" name="Google Shape;367;p55"/>
          <p:cNvPicPr preferRelativeResize="0"/>
          <p:nvPr/>
        </p:nvPicPr>
        <p:blipFill>
          <a:blip r:embed="rId4">
            <a:alphaModFix/>
          </a:blip>
          <a:stretch>
            <a:fillRect/>
          </a:stretch>
        </p:blipFill>
        <p:spPr>
          <a:xfrm>
            <a:off x="3965850" y="1224818"/>
            <a:ext cx="4987228" cy="260319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6"/>
          <p:cNvSpPr txBox="1"/>
          <p:nvPr>
            <p:ph type="ctrTitle"/>
          </p:nvPr>
        </p:nvSpPr>
        <p:spPr>
          <a:xfrm>
            <a:off x="1519100" y="1142643"/>
            <a:ext cx="6939000" cy="1877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b="0" i="1" lang="en" sz="4500">
                <a:latin typeface="Caveat"/>
                <a:ea typeface="Caveat"/>
                <a:cs typeface="Caveat"/>
                <a:sym typeface="Caveat"/>
              </a:rPr>
              <a:t>Teaching &amp; Assignment Ideas</a:t>
            </a:r>
            <a:endParaRPr sz="4200"/>
          </a:p>
        </p:txBody>
      </p:sp>
      <p:sp>
        <p:nvSpPr>
          <p:cNvPr id="373" name="Google Shape;373;p56"/>
          <p:cNvSpPr txBox="1"/>
          <p:nvPr>
            <p:ph idx="1" type="subTitle"/>
          </p:nvPr>
        </p:nvSpPr>
        <p:spPr>
          <a:xfrm>
            <a:off x="1614375" y="3781015"/>
            <a:ext cx="6939000" cy="784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sz="3200"/>
              <a:t>Student Devices</a:t>
            </a:r>
            <a:endParaRPr b="1" sz="4200">
              <a:latin typeface="Amatic SC"/>
              <a:ea typeface="Amatic SC"/>
              <a:cs typeface="Amatic SC"/>
              <a:sym typeface="Amatic SC"/>
            </a:endParaRPr>
          </a:p>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7"/>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 English Language Arts (Composition)</a:t>
            </a:r>
            <a:endParaRPr/>
          </a:p>
        </p:txBody>
      </p:sp>
      <p:sp>
        <p:nvSpPr>
          <p:cNvPr id="379" name="Google Shape;379;p57"/>
          <p:cNvSpPr txBox="1"/>
          <p:nvPr>
            <p:ph idx="1" type="body"/>
          </p:nvPr>
        </p:nvSpPr>
        <p:spPr>
          <a:xfrm>
            <a:off x="1411775" y="11774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50"/>
              <a:t> (10) Composition: listening, speaking, reading, writing, and thinking using multiple texts--genres. The student uses genre characteristics and craft to compose multiple texts that are meaningful. The student is expected to: [...]</a:t>
            </a:r>
            <a:endParaRPr sz="2250"/>
          </a:p>
          <a:p>
            <a:pPr indent="0" lvl="0" marL="0" rtl="0" algn="l">
              <a:spcBef>
                <a:spcPts val="0"/>
              </a:spcBef>
              <a:spcAft>
                <a:spcPts val="0"/>
              </a:spcAft>
              <a:buNone/>
            </a:pPr>
            <a:r>
              <a:rPr lang="en" sz="2250"/>
              <a:t>	(B) compose informational texts such as explanatory essays, reports, resumes, and personal essays using genre characteristics and craft;</a:t>
            </a:r>
            <a:endParaRPr sz="2250"/>
          </a:p>
          <a:p>
            <a:pPr indent="0" lvl="0" marL="0" rtl="0" algn="l">
              <a:spcBef>
                <a:spcPts val="0"/>
              </a:spcBef>
              <a:spcAft>
                <a:spcPts val="0"/>
              </a:spcAft>
              <a:buNone/>
            </a:pPr>
            <a:r>
              <a:rPr lang="en" sz="2250"/>
              <a:t>	(C) compose argumentative texts using genre characteristics and craft;</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p:txBody>
      </p:sp>
      <p:sp>
        <p:nvSpPr>
          <p:cNvPr id="380" name="Google Shape;380;p57"/>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81" name="Google Shape;381;p57"/>
          <p:cNvSpPr txBox="1"/>
          <p:nvPr/>
        </p:nvSpPr>
        <p:spPr>
          <a:xfrm>
            <a:off x="3319500" y="4392000"/>
            <a:ext cx="6525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980000"/>
                </a:solidFill>
                <a:latin typeface="Caveat"/>
                <a:ea typeface="Caveat"/>
                <a:cs typeface="Caveat"/>
                <a:sym typeface="Caveat"/>
              </a:rPr>
              <a:t>Great opportunity for ELA collaboration with a history class! </a:t>
            </a:r>
            <a:endParaRPr sz="2100">
              <a:solidFill>
                <a:srgbClr val="980000"/>
              </a:solidFill>
              <a:latin typeface="Caveat"/>
              <a:ea typeface="Caveat"/>
              <a:cs typeface="Caveat"/>
              <a:sym typeface="Caveat"/>
            </a:endParaRPr>
          </a:p>
        </p:txBody>
      </p:sp>
      <p:sp>
        <p:nvSpPr>
          <p:cNvPr id="382" name="Google Shape;382;p57"/>
          <p:cNvSpPr/>
          <p:nvPr/>
        </p:nvSpPr>
        <p:spPr>
          <a:xfrm>
            <a:off x="1935050" y="4042500"/>
            <a:ext cx="1305000" cy="8574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8"/>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 English Language Arts (Composition)</a:t>
            </a:r>
            <a:endParaRPr/>
          </a:p>
        </p:txBody>
      </p:sp>
      <p:sp>
        <p:nvSpPr>
          <p:cNvPr id="388" name="Google Shape;388;p58"/>
          <p:cNvSpPr txBox="1"/>
          <p:nvPr>
            <p:ph idx="1" type="body"/>
          </p:nvPr>
        </p:nvSpPr>
        <p:spPr>
          <a:xfrm>
            <a:off x="1411775" y="118600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50"/>
              <a:t>(11) Inquiry and research: listening, speaking, reading, writing, and thinking using multiple texts. The student engages in both short-term and sustained recursive inquiry processes for a variety of purposes. The student is expected to:</a:t>
            </a:r>
            <a:endParaRPr sz="2250"/>
          </a:p>
          <a:p>
            <a:pPr indent="0" lvl="0" marL="0" rtl="0" algn="l">
              <a:spcBef>
                <a:spcPts val="0"/>
              </a:spcBef>
              <a:spcAft>
                <a:spcPts val="0"/>
              </a:spcAft>
              <a:buNone/>
            </a:pPr>
            <a:r>
              <a:rPr lang="en" sz="2250"/>
              <a:t>    (A) develop questions for formal and informal inquiry; </a:t>
            </a:r>
            <a:endParaRPr sz="2250"/>
          </a:p>
          <a:p>
            <a:pPr indent="0" lvl="0" marL="0" rtl="0" algn="l">
              <a:spcBef>
                <a:spcPts val="0"/>
              </a:spcBef>
              <a:spcAft>
                <a:spcPts val="0"/>
              </a:spcAft>
              <a:buNone/>
            </a:pPr>
            <a:r>
              <a:rPr lang="en" sz="2250"/>
              <a:t>    (B) critique the research process at each step to implement changes as needs occur and are identified;</a:t>
            </a:r>
            <a:endParaRPr sz="2250"/>
          </a:p>
          <a:p>
            <a:pPr indent="0" lvl="0" marL="0" rtl="0" algn="l">
              <a:spcBef>
                <a:spcPts val="0"/>
              </a:spcBef>
              <a:spcAft>
                <a:spcPts val="0"/>
              </a:spcAft>
              <a:buNone/>
            </a:pPr>
            <a:r>
              <a:rPr lang="en" sz="2250"/>
              <a:t>    (C) develop and revise a plan;</a:t>
            </a:r>
            <a:endParaRPr sz="2250"/>
          </a:p>
          <a:p>
            <a:pPr indent="0" lvl="0" marL="0" rtl="0" algn="l">
              <a:spcBef>
                <a:spcPts val="0"/>
              </a:spcBef>
              <a:spcAft>
                <a:spcPts val="0"/>
              </a:spcAft>
              <a:buNone/>
            </a:pPr>
            <a:r>
              <a:rPr lang="en" sz="2250"/>
              <a:t>    (D) modify the major research question as necessary to refocus the research plan;</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rPr lang="en" sz="2250"/>
              <a:t>  </a:t>
            </a:r>
            <a:endParaRPr sz="2250"/>
          </a:p>
        </p:txBody>
      </p:sp>
      <p:sp>
        <p:nvSpPr>
          <p:cNvPr id="389" name="Google Shape;389;p58"/>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9"/>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 - English Language Arts (Composition)</a:t>
            </a:r>
            <a:endParaRPr/>
          </a:p>
        </p:txBody>
      </p:sp>
      <p:sp>
        <p:nvSpPr>
          <p:cNvPr id="395" name="Google Shape;395;p59"/>
          <p:cNvSpPr txBox="1"/>
          <p:nvPr>
            <p:ph idx="1" type="body"/>
          </p:nvPr>
        </p:nvSpPr>
        <p:spPr>
          <a:xfrm>
            <a:off x="1411775" y="1166925"/>
            <a:ext cx="7273800" cy="339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50"/>
              <a:t>  (E) locate relevant sources;</a:t>
            </a:r>
            <a:endParaRPr sz="2250"/>
          </a:p>
          <a:p>
            <a:pPr indent="0" lvl="0" marL="0" rtl="0" algn="l">
              <a:spcBef>
                <a:spcPts val="0"/>
              </a:spcBef>
              <a:spcAft>
                <a:spcPts val="0"/>
              </a:spcAft>
              <a:buNone/>
            </a:pPr>
            <a:r>
              <a:rPr lang="en" sz="2250"/>
              <a:t>    (F) synthesize information from a variety of sources;</a:t>
            </a:r>
            <a:endParaRPr sz="2250"/>
          </a:p>
          <a:p>
            <a:pPr indent="0" lvl="0" marL="0" rtl="0" algn="l">
              <a:spcBef>
                <a:spcPts val="0"/>
              </a:spcBef>
              <a:spcAft>
                <a:spcPts val="0"/>
              </a:spcAft>
              <a:buNone/>
            </a:pPr>
            <a:r>
              <a:rPr lang="en" sz="2250"/>
              <a:t>    (G) examine sources for:</a:t>
            </a:r>
            <a:endParaRPr sz="2250"/>
          </a:p>
          <a:p>
            <a:pPr indent="0" lvl="0" marL="0" rtl="0" algn="l">
              <a:spcBef>
                <a:spcPts val="0"/>
              </a:spcBef>
              <a:spcAft>
                <a:spcPts val="0"/>
              </a:spcAft>
              <a:buNone/>
            </a:pPr>
            <a:r>
              <a:rPr lang="en" sz="2250"/>
              <a:t>      (i) credibility, bias, and accuracy; and</a:t>
            </a:r>
            <a:endParaRPr sz="2250"/>
          </a:p>
          <a:p>
            <a:pPr indent="0" lvl="0" marL="0" rtl="0" algn="l">
              <a:spcBef>
                <a:spcPts val="0"/>
              </a:spcBef>
              <a:spcAft>
                <a:spcPts val="0"/>
              </a:spcAft>
              <a:buNone/>
            </a:pPr>
            <a:r>
              <a:rPr lang="en" sz="2250"/>
              <a:t>      (ii) faulty reasoning such as straw man, false dilemma, faulty analogies, and non-sequitur;</a:t>
            </a:r>
            <a:endParaRPr sz="2250"/>
          </a:p>
          <a:p>
            <a:pPr indent="0" lvl="0" marL="0" rtl="0" algn="l">
              <a:spcBef>
                <a:spcPts val="0"/>
              </a:spcBef>
              <a:spcAft>
                <a:spcPts val="0"/>
              </a:spcAft>
              <a:buNone/>
            </a:pPr>
            <a:r>
              <a:rPr lang="en" sz="2250"/>
              <a:t>    (H) display academic citations, including for paraphrased and quoted text, and use source materials ethically to avoid plagiarism; and</a:t>
            </a:r>
            <a:endParaRPr sz="2250"/>
          </a:p>
          <a:p>
            <a:pPr indent="0" lvl="0" marL="0" rtl="0" algn="l">
              <a:spcBef>
                <a:spcPts val="0"/>
              </a:spcBef>
              <a:spcAft>
                <a:spcPts val="0"/>
              </a:spcAft>
              <a:buNone/>
            </a:pPr>
            <a:r>
              <a:rPr lang="en" sz="2250"/>
              <a:t>    (I) use an appropriate mode of delivery, whether written, oral, or multimodal, to present results.</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a:p>
            <a:pPr indent="0" lvl="0" marL="0" rtl="0" algn="l">
              <a:spcBef>
                <a:spcPts val="0"/>
              </a:spcBef>
              <a:spcAft>
                <a:spcPts val="0"/>
              </a:spcAft>
              <a:buNone/>
            </a:pPr>
            <a:r>
              <a:t/>
            </a:r>
            <a:endParaRPr sz="2250"/>
          </a:p>
        </p:txBody>
      </p:sp>
      <p:sp>
        <p:nvSpPr>
          <p:cNvPr id="396" name="Google Shape;396;p59"/>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Useful sources</a:t>
            </a:r>
            <a:endParaRPr/>
          </a:p>
        </p:txBody>
      </p:sp>
      <p:sp>
        <p:nvSpPr>
          <p:cNvPr id="73" name="Google Shape;73;p15"/>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en"/>
              <a:t>Reviews in Digital Humanities, Curriculum and Pedagogy: </a:t>
            </a:r>
            <a:r>
              <a:rPr lang="en" u="sng">
                <a:solidFill>
                  <a:schemeClr val="hlink"/>
                </a:solidFill>
                <a:hlinkClick r:id="rId3"/>
              </a:rPr>
              <a:t>https://reviewsindh.pubpub.org/curriculum-pedagogy</a:t>
            </a:r>
            <a:endParaRPr/>
          </a:p>
          <a:p>
            <a:pPr indent="-368300" lvl="0" marL="457200" rtl="0" algn="l">
              <a:spcBef>
                <a:spcPts val="0"/>
              </a:spcBef>
              <a:spcAft>
                <a:spcPts val="0"/>
              </a:spcAft>
              <a:buSzPts val="2200"/>
              <a:buChar char="•"/>
            </a:pPr>
            <a:r>
              <a:rPr lang="en"/>
              <a:t>Digital Pedagogy in the Humanities: </a:t>
            </a:r>
            <a:r>
              <a:rPr lang="en" u="sng">
                <a:solidFill>
                  <a:schemeClr val="hlink"/>
                </a:solidFill>
                <a:hlinkClick r:id="rId4"/>
              </a:rPr>
              <a:t>https://digitalpedagogy.mla.hcommons.org/keywords/</a:t>
            </a:r>
            <a:endParaRPr/>
          </a:p>
          <a:p>
            <a:pPr indent="-368300" lvl="0" marL="457200" rtl="0" algn="l">
              <a:spcBef>
                <a:spcPts val="0"/>
              </a:spcBef>
              <a:spcAft>
                <a:spcPts val="0"/>
              </a:spcAft>
              <a:buSzPts val="2200"/>
              <a:buChar char="•"/>
            </a:pPr>
            <a:r>
              <a:rPr lang="en"/>
              <a:t>A Primer for Teaching Digital History: Ten Design Principles, Jennifer Guiliano: </a:t>
            </a:r>
            <a:r>
              <a:rPr lang="en" u="sng">
                <a:solidFill>
                  <a:schemeClr val="hlink"/>
                </a:solidFill>
                <a:hlinkClick r:id="rId5"/>
              </a:rPr>
              <a:t>https://www.dukeupress.edu/a-primer-for-teaching-digital-history</a:t>
            </a:r>
            <a:endParaRPr/>
          </a:p>
          <a:p>
            <a:pPr indent="0" lvl="0" marL="0" rtl="0" algn="l">
              <a:spcBef>
                <a:spcPts val="0"/>
              </a:spcBef>
              <a:spcAft>
                <a:spcPts val="0"/>
              </a:spcAft>
              <a:buNone/>
            </a:pPr>
            <a:r>
              <a:rPr lang="en"/>
              <a:t>.</a:t>
            </a:r>
            <a:endParaRPr/>
          </a:p>
        </p:txBody>
      </p:sp>
      <p:sp>
        <p:nvSpPr>
          <p:cNvPr id="74" name="Google Shape;74;p15"/>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0"/>
          <p:cNvSpPr txBox="1"/>
          <p:nvPr>
            <p:ph type="title"/>
          </p:nvPr>
        </p:nvSpPr>
        <p:spPr>
          <a:xfrm>
            <a:off x="1411775" y="770148"/>
            <a:ext cx="7273800" cy="517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i="1" lang="en"/>
              <a:t>T</a:t>
            </a:r>
            <a:endParaRPr i="1"/>
          </a:p>
          <a:p>
            <a:pPr indent="0" lvl="0" marL="0" rtl="0" algn="l">
              <a:spcBef>
                <a:spcPts val="0"/>
              </a:spcBef>
              <a:spcAft>
                <a:spcPts val="0"/>
              </a:spcAft>
              <a:buNone/>
            </a:pPr>
            <a:r>
              <a:t/>
            </a:r>
            <a:endParaRPr i="1"/>
          </a:p>
          <a:p>
            <a:pPr indent="0" lvl="0" marL="0" rtl="0" algn="l">
              <a:spcBef>
                <a:spcPts val="0"/>
              </a:spcBef>
              <a:spcAft>
                <a:spcPts val="0"/>
              </a:spcAft>
              <a:buNone/>
            </a:pPr>
            <a:r>
              <a:rPr lang="en"/>
              <a:t>African Imperialism and Map Analysis</a:t>
            </a:r>
            <a:endParaRPr/>
          </a:p>
          <a:p>
            <a:pPr indent="0" lvl="0" marL="0" rtl="0" algn="l">
              <a:spcBef>
                <a:spcPts val="0"/>
              </a:spcBef>
              <a:spcAft>
                <a:spcPts val="0"/>
              </a:spcAft>
              <a:buNone/>
            </a:pPr>
            <a:r>
              <a:t/>
            </a:r>
            <a:endParaRPr b="0" i="1" sz="2200">
              <a:latin typeface="Caveat"/>
              <a:ea typeface="Caveat"/>
              <a:cs typeface="Caveat"/>
              <a:sym typeface="Caveat"/>
            </a:endParaRPr>
          </a:p>
        </p:txBody>
      </p:sp>
      <p:sp>
        <p:nvSpPr>
          <p:cNvPr id="402" name="Google Shape;402;p60"/>
          <p:cNvSpPr txBox="1"/>
          <p:nvPr>
            <p:ph idx="1" type="body"/>
          </p:nvPr>
        </p:nvSpPr>
        <p:spPr>
          <a:xfrm>
            <a:off x="1411775" y="1287950"/>
            <a:ext cx="25194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Map-based </a:t>
            </a:r>
            <a:r>
              <a:rPr lang="en"/>
              <a:t>inquiry</a:t>
            </a:r>
            <a:r>
              <a:rPr lang="en"/>
              <a:t> assignment that can be done in groups to explore the history of imperialism in Africa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http://www.wroskills.org/african-imperialism-and-map-analysis.htm</a:t>
            </a:r>
            <a:r>
              <a:rPr lang="en"/>
              <a:t> </a:t>
            </a:r>
            <a:endParaRPr/>
          </a:p>
        </p:txBody>
      </p:sp>
      <p:sp>
        <p:nvSpPr>
          <p:cNvPr id="403" name="Google Shape;403;p60"/>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404" name="Google Shape;404;p60"/>
          <p:cNvPicPr preferRelativeResize="0"/>
          <p:nvPr/>
        </p:nvPicPr>
        <p:blipFill>
          <a:blip r:embed="rId4">
            <a:alphaModFix/>
          </a:blip>
          <a:stretch>
            <a:fillRect/>
          </a:stretch>
        </p:blipFill>
        <p:spPr>
          <a:xfrm>
            <a:off x="4021800" y="1224167"/>
            <a:ext cx="5021900" cy="27858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1"/>
          <p:cNvSpPr txBox="1"/>
          <p:nvPr>
            <p:ph type="title"/>
          </p:nvPr>
        </p:nvSpPr>
        <p:spPr>
          <a:xfrm>
            <a:off x="1411775" y="770148"/>
            <a:ext cx="7273800" cy="517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i="1"/>
          </a:p>
          <a:p>
            <a:pPr indent="0" lvl="0" marL="0" rtl="0" algn="l">
              <a:spcBef>
                <a:spcPts val="0"/>
              </a:spcBef>
              <a:spcAft>
                <a:spcPts val="0"/>
              </a:spcAft>
              <a:buNone/>
            </a:pPr>
            <a:r>
              <a:t/>
            </a:r>
            <a:endParaRPr i="1"/>
          </a:p>
          <a:p>
            <a:pPr indent="0" lvl="0" marL="0" rtl="0" algn="l">
              <a:spcBef>
                <a:spcPts val="0"/>
              </a:spcBef>
              <a:spcAft>
                <a:spcPts val="0"/>
              </a:spcAft>
              <a:buNone/>
            </a:pPr>
            <a:r>
              <a:rPr lang="en"/>
              <a:t>Google My Maps</a:t>
            </a:r>
            <a:endParaRPr/>
          </a:p>
          <a:p>
            <a:pPr indent="0" lvl="0" marL="0" rtl="0" algn="l">
              <a:spcBef>
                <a:spcPts val="0"/>
              </a:spcBef>
              <a:spcAft>
                <a:spcPts val="0"/>
              </a:spcAft>
              <a:buNone/>
            </a:pPr>
            <a:r>
              <a:t/>
            </a:r>
            <a:endParaRPr b="0" i="1" sz="2200">
              <a:latin typeface="Caveat"/>
              <a:ea typeface="Caveat"/>
              <a:cs typeface="Caveat"/>
              <a:sym typeface="Caveat"/>
            </a:endParaRPr>
          </a:p>
        </p:txBody>
      </p:sp>
      <p:sp>
        <p:nvSpPr>
          <p:cNvPr id="410" name="Google Shape;410;p61"/>
          <p:cNvSpPr txBox="1"/>
          <p:nvPr>
            <p:ph idx="1" type="body"/>
          </p:nvPr>
        </p:nvSpPr>
        <p:spPr>
          <a:xfrm>
            <a:off x="1411775" y="1287950"/>
            <a:ext cx="25194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Using Google My Maps, students can drop pins in locations and add text, image, and video for context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https://mymaps.google.com</a:t>
            </a:r>
            <a:r>
              <a:rPr lang="en"/>
              <a:t> </a:t>
            </a:r>
            <a:endParaRPr/>
          </a:p>
        </p:txBody>
      </p:sp>
      <p:sp>
        <p:nvSpPr>
          <p:cNvPr id="411" name="Google Shape;411;p61"/>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412" name="Google Shape;412;p61"/>
          <p:cNvPicPr preferRelativeResize="0"/>
          <p:nvPr/>
        </p:nvPicPr>
        <p:blipFill>
          <a:blip r:embed="rId4">
            <a:alphaModFix/>
          </a:blip>
          <a:stretch>
            <a:fillRect/>
          </a:stretch>
        </p:blipFill>
        <p:spPr>
          <a:xfrm>
            <a:off x="4582600" y="917325"/>
            <a:ext cx="4179525" cy="35617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2"/>
          <p:cNvSpPr txBox="1"/>
          <p:nvPr>
            <p:ph type="title"/>
          </p:nvPr>
        </p:nvSpPr>
        <p:spPr>
          <a:xfrm>
            <a:off x="1411775" y="770148"/>
            <a:ext cx="7273800" cy="517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i="1"/>
          </a:p>
          <a:p>
            <a:pPr indent="0" lvl="0" marL="0" rtl="0" algn="l">
              <a:spcBef>
                <a:spcPts val="0"/>
              </a:spcBef>
              <a:spcAft>
                <a:spcPts val="0"/>
              </a:spcAft>
              <a:buNone/>
            </a:pPr>
            <a:r>
              <a:t/>
            </a:r>
            <a:endParaRPr i="1"/>
          </a:p>
          <a:p>
            <a:pPr indent="0" lvl="0" marL="0" rtl="0" algn="l">
              <a:spcBef>
                <a:spcPts val="0"/>
              </a:spcBef>
              <a:spcAft>
                <a:spcPts val="0"/>
              </a:spcAft>
              <a:buNone/>
            </a:pPr>
            <a:r>
              <a:rPr lang="en"/>
              <a:t>StoryMaps</a:t>
            </a:r>
            <a:endParaRPr/>
          </a:p>
          <a:p>
            <a:pPr indent="0" lvl="0" marL="0" rtl="0" algn="l">
              <a:spcBef>
                <a:spcPts val="0"/>
              </a:spcBef>
              <a:spcAft>
                <a:spcPts val="0"/>
              </a:spcAft>
              <a:buNone/>
            </a:pPr>
            <a:r>
              <a:t/>
            </a:r>
            <a:endParaRPr b="0" i="1" sz="2200">
              <a:latin typeface="Caveat"/>
              <a:ea typeface="Caveat"/>
              <a:cs typeface="Caveat"/>
              <a:sym typeface="Caveat"/>
            </a:endParaRPr>
          </a:p>
        </p:txBody>
      </p:sp>
      <p:sp>
        <p:nvSpPr>
          <p:cNvPr id="418" name="Google Shape;418;p62"/>
          <p:cNvSpPr txBox="1"/>
          <p:nvPr>
            <p:ph idx="1" type="body"/>
          </p:nvPr>
        </p:nvSpPr>
        <p:spPr>
          <a:xfrm>
            <a:off x="1411775" y="1287950"/>
            <a:ext cx="25194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Using StoryMaps, students can assemble image, text, video, and location into a linear narrative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https://storymaps.arcgis.com</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9" name="Google Shape;419;p62"/>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420" name="Google Shape;420;p62"/>
          <p:cNvPicPr preferRelativeResize="0"/>
          <p:nvPr/>
        </p:nvPicPr>
        <p:blipFill>
          <a:blip r:embed="rId4">
            <a:alphaModFix/>
          </a:blip>
          <a:stretch>
            <a:fillRect/>
          </a:stretch>
        </p:blipFill>
        <p:spPr>
          <a:xfrm>
            <a:off x="4022875" y="1233200"/>
            <a:ext cx="5020826" cy="24368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3"/>
          <p:cNvSpPr txBox="1"/>
          <p:nvPr>
            <p:ph type="title"/>
          </p:nvPr>
        </p:nvSpPr>
        <p:spPr>
          <a:xfrm>
            <a:off x="1411775" y="770148"/>
            <a:ext cx="7273800" cy="517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i="1"/>
          </a:p>
          <a:p>
            <a:pPr indent="0" lvl="0" marL="0" rtl="0" algn="l">
              <a:spcBef>
                <a:spcPts val="0"/>
              </a:spcBef>
              <a:spcAft>
                <a:spcPts val="0"/>
              </a:spcAft>
              <a:buNone/>
            </a:pPr>
            <a:r>
              <a:t/>
            </a:r>
            <a:endParaRPr i="1"/>
          </a:p>
          <a:p>
            <a:pPr indent="0" lvl="0" marL="0" rtl="0" algn="l">
              <a:spcBef>
                <a:spcPts val="0"/>
              </a:spcBef>
              <a:spcAft>
                <a:spcPts val="0"/>
              </a:spcAft>
              <a:buNone/>
            </a:pPr>
            <a:r>
              <a:rPr lang="en"/>
              <a:t>Timeline.JS</a:t>
            </a:r>
            <a:endParaRPr/>
          </a:p>
          <a:p>
            <a:pPr indent="0" lvl="0" marL="0" rtl="0" algn="l">
              <a:spcBef>
                <a:spcPts val="0"/>
              </a:spcBef>
              <a:spcAft>
                <a:spcPts val="0"/>
              </a:spcAft>
              <a:buNone/>
            </a:pPr>
            <a:r>
              <a:t/>
            </a:r>
            <a:endParaRPr b="0" i="1" sz="2200">
              <a:latin typeface="Caveat"/>
              <a:ea typeface="Caveat"/>
              <a:cs typeface="Caveat"/>
              <a:sym typeface="Caveat"/>
            </a:endParaRPr>
          </a:p>
        </p:txBody>
      </p:sp>
      <p:sp>
        <p:nvSpPr>
          <p:cNvPr id="426" name="Google Shape;426;p63"/>
          <p:cNvSpPr txBox="1"/>
          <p:nvPr>
            <p:ph idx="1" type="body"/>
          </p:nvPr>
        </p:nvSpPr>
        <p:spPr>
          <a:xfrm>
            <a:off x="1411775" y="1287950"/>
            <a:ext cx="25194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Using Timeline.Js, students enter timeline events and images into a Google Sheet, which then becomes a timeline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https://timeline.knightlab.com/</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7" name="Google Shape;427;p63"/>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428" name="Google Shape;428;p63"/>
          <p:cNvPicPr preferRelativeResize="0"/>
          <p:nvPr/>
        </p:nvPicPr>
        <p:blipFill>
          <a:blip r:embed="rId4">
            <a:alphaModFix/>
          </a:blip>
          <a:stretch>
            <a:fillRect/>
          </a:stretch>
        </p:blipFill>
        <p:spPr>
          <a:xfrm>
            <a:off x="4222250" y="885198"/>
            <a:ext cx="4640189" cy="35507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4"/>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Freely available Resources - Teacher Computer &amp; Projector</a:t>
            </a:r>
            <a:endParaRPr/>
          </a:p>
        </p:txBody>
      </p:sp>
      <p:sp>
        <p:nvSpPr>
          <p:cNvPr id="434" name="Google Shape;434;p64"/>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i="1" lang="en"/>
              <a:t>Te</a:t>
            </a:r>
            <a:r>
              <a:rPr i="1" lang="en"/>
              <a:t>aching Social Studies with Digital Maps </a:t>
            </a:r>
            <a:r>
              <a:rPr i="1" lang="en" u="sng">
                <a:hlinkClick r:id="rId3"/>
              </a:rPr>
              <a:t>https://gato-docs.its.txstate.edu/jcr:c9d6f5c0-c089-41f2-952b-aecc94710543/Draft%20THECB_AGO%20Lessons%20201606.pdf</a:t>
            </a:r>
            <a:r>
              <a:rPr i="1" lang="en"/>
              <a:t>  </a:t>
            </a:r>
            <a:endParaRPr i="1"/>
          </a:p>
          <a:p>
            <a:pPr indent="-368300" lvl="0" marL="457200" rtl="0" algn="l">
              <a:spcBef>
                <a:spcPts val="0"/>
              </a:spcBef>
              <a:spcAft>
                <a:spcPts val="0"/>
              </a:spcAft>
              <a:buSzPts val="2200"/>
              <a:buChar char="•"/>
            </a:pPr>
            <a:r>
              <a:rPr i="1" lang="en"/>
              <a:t>American Geographical Society Library Digital Map Collection </a:t>
            </a:r>
            <a:r>
              <a:rPr i="1" lang="en" u="sng">
                <a:solidFill>
                  <a:schemeClr val="hlink"/>
                </a:solidFill>
                <a:hlinkClick r:id="rId4"/>
              </a:rPr>
              <a:t>https://uwm.edu/lib-collections/agsl-digital-map-collection/</a:t>
            </a:r>
            <a:r>
              <a:rPr i="1" lang="en"/>
              <a:t> </a:t>
            </a:r>
            <a:endParaRPr i="1"/>
          </a:p>
          <a:p>
            <a:pPr indent="-368300" lvl="0" marL="457200" rtl="0" algn="l">
              <a:spcBef>
                <a:spcPts val="0"/>
              </a:spcBef>
              <a:spcAft>
                <a:spcPts val="0"/>
              </a:spcAft>
              <a:buSzPts val="2200"/>
              <a:buChar char="•"/>
            </a:pPr>
            <a:r>
              <a:rPr i="1" lang="en"/>
              <a:t>Old Maps of Texas </a:t>
            </a:r>
            <a:r>
              <a:rPr i="1" lang="en" u="sng">
                <a:solidFill>
                  <a:schemeClr val="hlink"/>
                </a:solidFill>
                <a:hlinkClick r:id="rId5"/>
              </a:rPr>
              <a:t>https://uwm.edu/lib-collections/agsl-digital-map-collection/</a:t>
            </a:r>
            <a:r>
              <a:rPr i="1" lang="en"/>
              <a:t>  </a:t>
            </a:r>
            <a:endParaRPr i="1"/>
          </a:p>
          <a:p>
            <a:pPr indent="-368300" lvl="0" marL="457200" rtl="0" algn="l">
              <a:spcBef>
                <a:spcPts val="0"/>
              </a:spcBef>
              <a:spcAft>
                <a:spcPts val="0"/>
              </a:spcAft>
              <a:buSzPts val="2200"/>
              <a:buChar char="•"/>
            </a:pPr>
            <a:r>
              <a:rPr i="1" lang="en"/>
              <a:t>Teaching at Every Level with Data Rich Maps </a:t>
            </a:r>
            <a:r>
              <a:rPr i="1" lang="en" u="sng">
                <a:solidFill>
                  <a:schemeClr val="hlink"/>
                </a:solidFill>
                <a:hlinkClick r:id="rId6"/>
              </a:rPr>
              <a:t>https://blog.tcea.org/data-rich-digital-maps/</a:t>
            </a:r>
            <a:r>
              <a:rPr i="1" lang="en"/>
              <a:t> </a:t>
            </a:r>
            <a:endParaRPr i="1"/>
          </a:p>
          <a:p>
            <a:pPr indent="0" lvl="0" marL="457200" rtl="0" algn="l">
              <a:spcBef>
                <a:spcPts val="0"/>
              </a:spcBef>
              <a:spcAft>
                <a:spcPts val="0"/>
              </a:spcAft>
              <a:buNone/>
            </a:pPr>
            <a:r>
              <a:t/>
            </a:r>
            <a:endParaRPr i="1"/>
          </a:p>
          <a:p>
            <a:pPr indent="0" lvl="0" marL="0" rtl="0" algn="l">
              <a:spcBef>
                <a:spcPts val="0"/>
              </a:spcBef>
              <a:spcAft>
                <a:spcPts val="0"/>
              </a:spcAft>
              <a:buNone/>
            </a:pPr>
            <a:r>
              <a:t/>
            </a:r>
            <a:endParaRPr i="1"/>
          </a:p>
        </p:txBody>
      </p:sp>
      <p:sp>
        <p:nvSpPr>
          <p:cNvPr id="435" name="Google Shape;435;p64"/>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5"/>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Freely available MapPing Resources - Student Devices</a:t>
            </a:r>
            <a:endParaRPr/>
          </a:p>
        </p:txBody>
      </p:sp>
      <p:sp>
        <p:nvSpPr>
          <p:cNvPr id="441" name="Google Shape;441;p65"/>
          <p:cNvSpPr txBox="1"/>
          <p:nvPr>
            <p:ph idx="1" type="body"/>
          </p:nvPr>
        </p:nvSpPr>
        <p:spPr>
          <a:xfrm>
            <a:off x="1411775" y="1268900"/>
            <a:ext cx="7273800" cy="38067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i="1" lang="en" sz="2000"/>
              <a:t>National Geographic Classroom Resources - Mapping </a:t>
            </a:r>
            <a:r>
              <a:rPr i="1" lang="en" sz="2000" u="sng">
                <a:solidFill>
                  <a:schemeClr val="hlink"/>
                </a:solidFill>
                <a:hlinkClick r:id="rId3"/>
              </a:rPr>
              <a:t>https://www.nationalgeographic.org/education/classroom-resources/mapping</a:t>
            </a:r>
            <a:endParaRPr i="1" sz="2000"/>
          </a:p>
          <a:p>
            <a:pPr indent="-355600" lvl="0" marL="457200" rtl="0" algn="l">
              <a:spcBef>
                <a:spcPts val="0"/>
              </a:spcBef>
              <a:spcAft>
                <a:spcPts val="0"/>
              </a:spcAft>
              <a:buSzPts val="2000"/>
              <a:buChar char="•"/>
            </a:pPr>
            <a:r>
              <a:rPr i="1" lang="en" sz="2000"/>
              <a:t>Google for Education - Create a Community Map </a:t>
            </a:r>
            <a:r>
              <a:rPr i="1" lang="en" sz="2000" u="sng">
                <a:solidFill>
                  <a:schemeClr val="hlink"/>
                </a:solidFill>
                <a:hlinkClick r:id="rId4"/>
              </a:rPr>
              <a:t>https://applieddigitalskills.withgoogle.com/c/middle-and-high-school/en/create-a-community-my-map/overview.html</a:t>
            </a:r>
            <a:r>
              <a:rPr i="1" lang="en" sz="2000"/>
              <a:t>   </a:t>
            </a:r>
            <a:endParaRPr i="1" sz="2000"/>
          </a:p>
          <a:p>
            <a:pPr indent="-355600" lvl="0" marL="457200" rtl="0" algn="l">
              <a:spcBef>
                <a:spcPts val="0"/>
              </a:spcBef>
              <a:spcAft>
                <a:spcPts val="0"/>
              </a:spcAft>
              <a:buSzPts val="2000"/>
              <a:buChar char="•"/>
            </a:pPr>
            <a:r>
              <a:rPr lang="en" sz="2000"/>
              <a:t>5 Digital Mapping Activities </a:t>
            </a:r>
            <a:r>
              <a:rPr lang="en" sz="2000" u="sng">
                <a:hlinkClick r:id="rId5"/>
              </a:rPr>
              <a:t>https://www.freetech4teachers.com/2020/10/5-digital-mapping-activities.html</a:t>
            </a:r>
            <a:r>
              <a:rPr lang="en" sz="2000"/>
              <a:t> </a:t>
            </a:r>
            <a:endParaRPr sz="2000"/>
          </a:p>
          <a:p>
            <a:pPr indent="-355600" lvl="0" marL="457200" rtl="0" algn="l">
              <a:spcBef>
                <a:spcPts val="0"/>
              </a:spcBef>
              <a:spcAft>
                <a:spcPts val="0"/>
              </a:spcAft>
              <a:buSzPts val="2000"/>
              <a:buChar char="•"/>
            </a:pPr>
            <a:r>
              <a:rPr lang="en" sz="2000"/>
              <a:t>StoryMap Assignment </a:t>
            </a:r>
            <a:r>
              <a:rPr lang="en" sz="2000" u="sng">
                <a:solidFill>
                  <a:schemeClr val="hlink"/>
                </a:solidFill>
                <a:hlinkClick r:id="rId6"/>
              </a:rPr>
              <a:t>https://www.tngeographicalliance.org/uploads/7/7/3/8/7738447/storymapassignment.docx.pdf</a:t>
            </a:r>
            <a:r>
              <a:rPr lang="en" sz="2000"/>
              <a:t> </a:t>
            </a:r>
            <a:endParaRPr sz="2000"/>
          </a:p>
          <a:p>
            <a:pPr indent="-355600" lvl="0" marL="457200" rtl="0" algn="l">
              <a:spcBef>
                <a:spcPts val="0"/>
              </a:spcBef>
              <a:spcAft>
                <a:spcPts val="0"/>
              </a:spcAft>
              <a:buSzPts val="2000"/>
              <a:buChar char="•"/>
            </a:pPr>
            <a:r>
              <a:rPr lang="en" sz="2000"/>
              <a:t>StoryMap Resources for the Classroom </a:t>
            </a:r>
            <a:r>
              <a:rPr lang="en" sz="2000" u="sng">
                <a:solidFill>
                  <a:schemeClr val="hlink"/>
                </a:solidFill>
                <a:hlinkClick r:id="rId7"/>
              </a:rPr>
              <a:t>https://storymaps.arcgis.com/collections/a3aa4a87372b4de7a3b3a23c1778f</a:t>
            </a:r>
            <a:endParaRPr sz="2000"/>
          </a:p>
          <a:p>
            <a:pPr indent="0" lvl="0" marL="0" rtl="0" algn="l">
              <a:spcBef>
                <a:spcPts val="0"/>
              </a:spcBef>
              <a:spcAft>
                <a:spcPts val="0"/>
              </a:spcAft>
              <a:buNone/>
            </a:pPr>
            <a:r>
              <a:t/>
            </a:r>
            <a:endParaRPr i="1" sz="2000"/>
          </a:p>
        </p:txBody>
      </p:sp>
      <p:sp>
        <p:nvSpPr>
          <p:cNvPr id="442" name="Google Shape;442;p65"/>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6"/>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Freely available MapPing Resources - Student Devices</a:t>
            </a:r>
            <a:endParaRPr/>
          </a:p>
        </p:txBody>
      </p:sp>
      <p:sp>
        <p:nvSpPr>
          <p:cNvPr id="448" name="Google Shape;448;p66"/>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58775" lvl="0" marL="457200" rtl="0" algn="l">
              <a:spcBef>
                <a:spcPts val="0"/>
              </a:spcBef>
              <a:spcAft>
                <a:spcPts val="0"/>
              </a:spcAft>
              <a:buSzPts val="2050"/>
              <a:buChar char="•"/>
            </a:pPr>
            <a:r>
              <a:rPr i="1" lang="en" sz="2050"/>
              <a:t>How to Make a Timeline with Timeline.JS </a:t>
            </a:r>
            <a:r>
              <a:rPr i="1" lang="en" sz="2050" u="sng">
                <a:solidFill>
                  <a:schemeClr val="hlink"/>
                </a:solidFill>
                <a:hlinkClick r:id="rId3"/>
              </a:rPr>
              <a:t>https://edtech.domains.trincoll.edu/how-to-make-a-timeline-with-timeline-js/</a:t>
            </a:r>
            <a:r>
              <a:rPr i="1" lang="en" sz="2050"/>
              <a:t> </a:t>
            </a:r>
            <a:endParaRPr i="1" sz="2050"/>
          </a:p>
          <a:p>
            <a:pPr indent="-358775" lvl="0" marL="457200" rtl="0" algn="l">
              <a:spcBef>
                <a:spcPts val="0"/>
              </a:spcBef>
              <a:spcAft>
                <a:spcPts val="0"/>
              </a:spcAft>
              <a:buSzPts val="2050"/>
              <a:buChar char="•"/>
            </a:pPr>
            <a:r>
              <a:rPr i="1" lang="en" sz="2050"/>
              <a:t>Timeline and Mapping Experiment </a:t>
            </a:r>
            <a:r>
              <a:rPr i="1" lang="en" sz="2050" u="sng">
                <a:solidFill>
                  <a:schemeClr val="hlink"/>
                </a:solidFill>
                <a:hlinkClick r:id="rId4"/>
              </a:rPr>
              <a:t>https://canvas.northwestern.edu/courses/94647/assignments/566929</a:t>
            </a:r>
            <a:r>
              <a:rPr i="1" lang="en" sz="2050"/>
              <a:t> </a:t>
            </a:r>
            <a:endParaRPr i="1" sz="2050"/>
          </a:p>
          <a:p>
            <a:pPr indent="-358775" lvl="0" marL="457200" rtl="0" algn="l">
              <a:spcBef>
                <a:spcPts val="0"/>
              </a:spcBef>
              <a:spcAft>
                <a:spcPts val="0"/>
              </a:spcAft>
              <a:buSzPts val="2050"/>
              <a:buChar char="•"/>
            </a:pPr>
            <a:r>
              <a:rPr i="1" lang="en" sz="2050"/>
              <a:t>Collaborative Digital Projects in the Undergraduate Humanities Classroom: Case Studies with TimelineJS </a:t>
            </a:r>
            <a:r>
              <a:rPr i="1" lang="en" sz="2050" u="sng">
                <a:solidFill>
                  <a:schemeClr val="hlink"/>
                </a:solidFill>
                <a:hlinkClick r:id="rId5"/>
              </a:rPr>
              <a:t>https://jitp.commons.gc.cuny.edu/classroom-timeline-projects/</a:t>
            </a:r>
            <a:r>
              <a:rPr i="1" lang="en" sz="2050"/>
              <a:t> </a:t>
            </a:r>
            <a:endParaRPr i="1" sz="2050"/>
          </a:p>
          <a:p>
            <a:pPr indent="-358775" lvl="0" marL="457200" rtl="0" algn="l">
              <a:spcBef>
                <a:spcPts val="0"/>
              </a:spcBef>
              <a:spcAft>
                <a:spcPts val="0"/>
              </a:spcAft>
              <a:buSzPts val="2050"/>
              <a:buChar char="•"/>
            </a:pPr>
            <a:r>
              <a:rPr i="1" lang="en" sz="2050"/>
              <a:t>Skill Assignment #3: Timeline </a:t>
            </a:r>
            <a:r>
              <a:rPr i="1" lang="en" sz="2050" u="sng">
                <a:solidFill>
                  <a:schemeClr val="hlink"/>
                </a:solidFill>
                <a:hlinkClick r:id="rId6"/>
              </a:rPr>
              <a:t>http://amanda-regan.com/390summer19/skill3/</a:t>
            </a:r>
            <a:r>
              <a:rPr i="1" lang="en" sz="2050"/>
              <a:t> </a:t>
            </a:r>
            <a:endParaRPr i="1" sz="2050"/>
          </a:p>
          <a:p>
            <a:pPr indent="-358775" lvl="0" marL="457200" rtl="0" algn="l">
              <a:spcBef>
                <a:spcPts val="0"/>
              </a:spcBef>
              <a:spcAft>
                <a:spcPts val="0"/>
              </a:spcAft>
              <a:buSzPts val="2050"/>
              <a:buChar char="•"/>
            </a:pPr>
            <a:r>
              <a:rPr i="1" lang="en" sz="2050"/>
              <a:t>20 Ways Google My Maps Can Enhance Lessons in Any Class </a:t>
            </a:r>
            <a:r>
              <a:rPr i="1" lang="en" sz="2050" u="sng">
                <a:solidFill>
                  <a:schemeClr val="hlink"/>
                </a:solidFill>
                <a:hlinkClick r:id="rId7"/>
              </a:rPr>
              <a:t>https://ditchthattextbook.com/20-ways-google-mymaps-can-enhance-lessons-in-any-class/</a:t>
            </a:r>
            <a:r>
              <a:rPr i="1" lang="en" sz="2050"/>
              <a:t> </a:t>
            </a:r>
            <a:endParaRPr i="1" sz="2050"/>
          </a:p>
        </p:txBody>
      </p:sp>
      <p:sp>
        <p:nvSpPr>
          <p:cNvPr id="449" name="Google Shape;449;p66"/>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7"/>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i="1" lang="en"/>
              <a:t>Activity </a:t>
            </a:r>
            <a:r>
              <a:rPr lang="en"/>
              <a:t>(Groups of 3-4)</a:t>
            </a:r>
            <a:endParaRPr/>
          </a:p>
        </p:txBody>
      </p:sp>
      <p:sp>
        <p:nvSpPr>
          <p:cNvPr id="455" name="Google Shape;455;p67"/>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AutoNum type="arabicPeriod"/>
            </a:pPr>
            <a:r>
              <a:rPr i="1" lang="en"/>
              <a:t>Pick</a:t>
            </a:r>
            <a:r>
              <a:rPr i="1" lang="en"/>
              <a:t> a StoryMap or Timeline.Js and di</a:t>
            </a:r>
            <a:r>
              <a:rPr i="1" lang="en"/>
              <a:t>scuss how you would use it in a class with just a teacher computer/projector.</a:t>
            </a:r>
            <a:endParaRPr i="1"/>
          </a:p>
          <a:p>
            <a:pPr indent="-368300" lvl="0" marL="457200" rtl="0" algn="l">
              <a:spcBef>
                <a:spcPts val="0"/>
              </a:spcBef>
              <a:spcAft>
                <a:spcPts val="0"/>
              </a:spcAft>
              <a:buSzPts val="2200"/>
              <a:buAutoNum type="arabicPeriod"/>
            </a:pPr>
            <a:r>
              <a:rPr i="1" lang="en"/>
              <a:t>Design an assignment in which students would create a StoryMap or Timleine.JS. This could be based on reverse engineering one you like or picking a topic of your own: 	</a:t>
            </a:r>
            <a:endParaRPr i="1"/>
          </a:p>
          <a:p>
            <a:pPr indent="-368300" lvl="0" marL="914400" rtl="0" algn="l">
              <a:spcBef>
                <a:spcPts val="0"/>
              </a:spcBef>
              <a:spcAft>
                <a:spcPts val="0"/>
              </a:spcAft>
              <a:buSzPts val="2200"/>
              <a:buChar char="•"/>
            </a:pPr>
            <a:r>
              <a:rPr i="1" lang="en"/>
              <a:t>What kind of research or writing would students need to do? </a:t>
            </a:r>
            <a:endParaRPr i="1"/>
          </a:p>
          <a:p>
            <a:pPr indent="-368300" lvl="0" marL="914400" rtl="0" algn="l">
              <a:spcBef>
                <a:spcPts val="0"/>
              </a:spcBef>
              <a:spcAft>
                <a:spcPts val="0"/>
              </a:spcAft>
              <a:buSzPts val="2200"/>
              <a:buChar char="•"/>
            </a:pPr>
            <a:r>
              <a:rPr i="1" lang="en"/>
              <a:t>How many locations or events will they select?  How many images will they need? What kinds of sources should they use? </a:t>
            </a:r>
            <a:endParaRPr i="1"/>
          </a:p>
          <a:p>
            <a:pPr indent="-368300" lvl="0" marL="914400" rtl="0" algn="l">
              <a:spcBef>
                <a:spcPts val="0"/>
              </a:spcBef>
              <a:spcAft>
                <a:spcPts val="0"/>
              </a:spcAft>
              <a:buSzPts val="2200"/>
              <a:buChar char="•"/>
            </a:pPr>
            <a:r>
              <a:rPr i="1" lang="en"/>
              <a:t>How would you chunk or scaffold the assignment? </a:t>
            </a:r>
            <a:endParaRPr i="1"/>
          </a:p>
          <a:p>
            <a:pPr indent="-368300" lvl="0" marL="457200" rtl="0" algn="l">
              <a:spcBef>
                <a:spcPts val="0"/>
              </a:spcBef>
              <a:spcAft>
                <a:spcPts val="0"/>
              </a:spcAft>
              <a:buSzPts val="2200"/>
              <a:buAutoNum type="arabicPeriod"/>
            </a:pPr>
            <a:r>
              <a:rPr i="1" lang="en"/>
              <a:t>Time permitting: start playing around with StoryMaps or Timeline.JS</a:t>
            </a:r>
            <a:endParaRPr i="1"/>
          </a:p>
          <a:p>
            <a:pPr indent="-368300" lvl="0" marL="457200" rtl="0" algn="l">
              <a:spcBef>
                <a:spcPts val="0"/>
              </a:spcBef>
              <a:spcAft>
                <a:spcPts val="0"/>
              </a:spcAft>
              <a:buSzPts val="2200"/>
              <a:buAutoNum type="arabicPeriod"/>
            </a:pPr>
            <a:r>
              <a:rPr i="1" lang="en"/>
              <a:t>Share out: what is 1 insight or 1 question that emerged in your group? </a:t>
            </a:r>
            <a:endParaRPr i="1"/>
          </a:p>
          <a:p>
            <a:pPr indent="0" lvl="0" marL="914400" rtl="0" algn="l">
              <a:spcBef>
                <a:spcPts val="0"/>
              </a:spcBef>
              <a:spcAft>
                <a:spcPts val="0"/>
              </a:spcAft>
              <a:buNone/>
            </a:pPr>
            <a:r>
              <a:t/>
            </a:r>
            <a:endParaRPr i="1"/>
          </a:p>
          <a:p>
            <a:pPr indent="0" lvl="0" marL="914400" rtl="0" algn="l">
              <a:spcBef>
                <a:spcPts val="0"/>
              </a:spcBef>
              <a:spcAft>
                <a:spcPts val="0"/>
              </a:spcAft>
              <a:buNone/>
            </a:pPr>
            <a:r>
              <a:t/>
            </a:r>
            <a:endParaRPr i="1"/>
          </a:p>
        </p:txBody>
      </p:sp>
      <p:sp>
        <p:nvSpPr>
          <p:cNvPr id="456" name="Google Shape;456;p67"/>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idx="4294967295" type="ctrTitle"/>
          </p:nvPr>
        </p:nvSpPr>
        <p:spPr>
          <a:xfrm>
            <a:off x="1806950" y="600098"/>
            <a:ext cx="48741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t>Free resources!</a:t>
            </a:r>
            <a:endParaRPr sz="7200"/>
          </a:p>
        </p:txBody>
      </p:sp>
      <p:sp>
        <p:nvSpPr>
          <p:cNvPr id="80" name="Google Shape;80;p16"/>
          <p:cNvSpPr txBox="1"/>
          <p:nvPr>
            <p:ph idx="4294967295" type="subTitle"/>
          </p:nvPr>
        </p:nvSpPr>
        <p:spPr>
          <a:xfrm>
            <a:off x="1806950" y="1955825"/>
            <a:ext cx="3487500" cy="78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There are many free resources to add digital content and tools to your classroom.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can be added with only a teacher computer/projector so low cost and expertise.</a:t>
            </a:r>
            <a:endParaRPr/>
          </a:p>
        </p:txBody>
      </p:sp>
      <p:sp>
        <p:nvSpPr>
          <p:cNvPr id="81" name="Google Shape;81;p16"/>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2" name="Google Shape;82;p16"/>
          <p:cNvPicPr preferRelativeResize="0"/>
          <p:nvPr/>
        </p:nvPicPr>
        <p:blipFill>
          <a:blip r:embed="rId3">
            <a:alphaModFix/>
          </a:blip>
          <a:stretch>
            <a:fillRect/>
          </a:stretch>
        </p:blipFill>
        <p:spPr>
          <a:xfrm>
            <a:off x="5518175" y="1955825"/>
            <a:ext cx="3155000" cy="2098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88" name="Google Shape;88;p17"/>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TEKS</a:t>
            </a:r>
            <a:endParaRPr/>
          </a:p>
        </p:txBody>
      </p:sp>
      <p:sp>
        <p:nvSpPr>
          <p:cNvPr id="89" name="Google Shape;89;p17"/>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History: </a:t>
            </a:r>
            <a:endParaRPr/>
          </a:p>
          <a:p>
            <a:pPr indent="0" lvl="0" marL="0" rtl="0" algn="l">
              <a:spcBef>
                <a:spcPts val="0"/>
              </a:spcBef>
              <a:spcAft>
                <a:spcPts val="0"/>
              </a:spcAft>
              <a:buNone/>
            </a:pPr>
            <a:r>
              <a:rPr lang="en"/>
              <a:t> To support the teaching of the essential knowledge and skills, the use of a variety of rich primary and secondary source material such as biographies, autobiographies, landmark cases of the U.S. Supreme Court, novels, speeches, letters, diaries, poetry, songs, and artworks is encouraged. Motivating resources are available from museums, historical sites, presidential libraries, and local and state preservation societies. </a:t>
            </a:r>
            <a:endParaRPr/>
          </a:p>
          <a:p>
            <a:pPr indent="0" lvl="0" marL="0" rtl="0" algn="l">
              <a:lnSpc>
                <a:spcPct val="115000"/>
              </a:lnSpc>
              <a:spcBef>
                <a:spcPts val="0"/>
              </a:spcBef>
              <a:spcAft>
                <a:spcPts val="0"/>
              </a:spcAft>
              <a:buNone/>
            </a:pPr>
            <a:r>
              <a:t/>
            </a:r>
            <a:endParaRPr sz="145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General Primary Sources</a:t>
            </a:r>
            <a:endParaRPr/>
          </a:p>
        </p:txBody>
      </p:sp>
      <p:sp>
        <p:nvSpPr>
          <p:cNvPr id="95" name="Google Shape;95;p18"/>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en"/>
              <a:t>Humanities for All: </a:t>
            </a:r>
            <a:r>
              <a:rPr lang="en" u="sng">
                <a:solidFill>
                  <a:schemeClr val="hlink"/>
                </a:solidFill>
                <a:hlinkClick r:id="rId3"/>
              </a:rPr>
              <a:t>https://humanitiesforall.org/</a:t>
            </a:r>
            <a:endParaRPr/>
          </a:p>
          <a:p>
            <a:pPr indent="-368300" lvl="0" marL="457200" rtl="0" algn="l">
              <a:spcBef>
                <a:spcPts val="0"/>
              </a:spcBef>
              <a:spcAft>
                <a:spcPts val="0"/>
              </a:spcAft>
              <a:buSzPts val="2200"/>
              <a:buChar char="•"/>
            </a:pPr>
            <a:r>
              <a:rPr lang="en"/>
              <a:t>The Library of Congress: </a:t>
            </a:r>
            <a:r>
              <a:rPr lang="en" u="sng">
                <a:solidFill>
                  <a:schemeClr val="hlink"/>
                </a:solidFill>
                <a:hlinkClick r:id="rId4"/>
              </a:rPr>
              <a:t>https://www.loc.gov/collections/</a:t>
            </a:r>
            <a:endParaRPr/>
          </a:p>
          <a:p>
            <a:pPr indent="-368300" lvl="0" marL="457200" rtl="0" algn="l">
              <a:spcBef>
                <a:spcPts val="0"/>
              </a:spcBef>
              <a:spcAft>
                <a:spcPts val="0"/>
              </a:spcAft>
              <a:buSzPts val="2200"/>
              <a:buChar char="•"/>
            </a:pPr>
            <a:r>
              <a:rPr lang="en"/>
              <a:t>Stanford History Education Group: </a:t>
            </a:r>
            <a:r>
              <a:rPr lang="en" u="sng">
                <a:solidFill>
                  <a:schemeClr val="hlink"/>
                </a:solidFill>
                <a:hlinkClick r:id="rId5"/>
              </a:rPr>
              <a:t>https://sheg.stanford.edu/</a:t>
            </a:r>
            <a:endParaRPr/>
          </a:p>
          <a:p>
            <a:pPr indent="-368300" lvl="0" marL="457200" rtl="0" algn="l">
              <a:spcBef>
                <a:spcPts val="0"/>
              </a:spcBef>
              <a:spcAft>
                <a:spcPts val="0"/>
              </a:spcAft>
              <a:buSzPts val="2200"/>
              <a:buChar char="•"/>
            </a:pPr>
            <a:r>
              <a:rPr lang="en"/>
              <a:t>The Internet Archive: </a:t>
            </a:r>
            <a:r>
              <a:rPr lang="en" u="sng">
                <a:solidFill>
                  <a:schemeClr val="hlink"/>
                </a:solidFill>
                <a:hlinkClick r:id="rId6"/>
              </a:rPr>
              <a:t>https://archive.org/</a:t>
            </a:r>
            <a:endParaRPr/>
          </a:p>
          <a:p>
            <a:pPr indent="-368300" lvl="0" marL="457200" rtl="0" algn="l">
              <a:spcBef>
                <a:spcPts val="0"/>
              </a:spcBef>
              <a:spcAft>
                <a:spcPts val="0"/>
              </a:spcAft>
              <a:buSzPts val="2200"/>
              <a:buChar char="•"/>
            </a:pPr>
            <a:r>
              <a:rPr lang="en"/>
              <a:t>EdSite: </a:t>
            </a:r>
            <a:r>
              <a:rPr lang="en" u="sng">
                <a:solidFill>
                  <a:schemeClr val="hlink"/>
                </a:solidFill>
                <a:hlinkClick r:id="rId7"/>
              </a:rPr>
              <a:t>https://edsitement.neh.gov/</a:t>
            </a:r>
            <a:endParaRPr/>
          </a:p>
          <a:p>
            <a:pPr indent="-368300" lvl="0" marL="457200" rtl="0" algn="l">
              <a:spcBef>
                <a:spcPts val="0"/>
              </a:spcBef>
              <a:spcAft>
                <a:spcPts val="0"/>
              </a:spcAft>
              <a:buSzPts val="2200"/>
              <a:buChar char="•"/>
            </a:pPr>
            <a:r>
              <a:rPr lang="en"/>
              <a:t>American Yawp: </a:t>
            </a:r>
            <a:r>
              <a:rPr lang="en" u="sng">
                <a:solidFill>
                  <a:schemeClr val="hlink"/>
                </a:solidFill>
                <a:hlinkClick r:id="rId8"/>
              </a:rPr>
              <a:t>http://www.americanyawp.com/reader.html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6" name="Google Shape;96;p18"/>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Texas focused digital materials</a:t>
            </a:r>
            <a:endParaRPr/>
          </a:p>
        </p:txBody>
      </p:sp>
      <p:sp>
        <p:nvSpPr>
          <p:cNvPr id="102" name="Google Shape;102;p19"/>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en"/>
              <a:t>Texas History for Teachers: </a:t>
            </a:r>
            <a:r>
              <a:rPr lang="en" u="sng">
                <a:hlinkClick r:id="rId3"/>
              </a:rPr>
              <a:t>https://education.texashistory.unt.edu/</a:t>
            </a:r>
            <a:endParaRPr/>
          </a:p>
          <a:p>
            <a:pPr indent="-368300" lvl="0" marL="457200" rtl="0" algn="l">
              <a:spcBef>
                <a:spcPts val="0"/>
              </a:spcBef>
              <a:spcAft>
                <a:spcPts val="0"/>
              </a:spcAft>
              <a:buSzPts val="2200"/>
              <a:buChar char="•"/>
            </a:pPr>
            <a:r>
              <a:rPr lang="en"/>
              <a:t>The Wittliff Collections: </a:t>
            </a:r>
            <a:r>
              <a:rPr lang="en" u="sng">
                <a:solidFill>
                  <a:schemeClr val="hlink"/>
                </a:solidFill>
                <a:hlinkClick r:id="rId4"/>
              </a:rPr>
              <a:t>https://www.thewittliffcollections.txstate.edu/</a:t>
            </a:r>
            <a:endParaRPr/>
          </a:p>
          <a:p>
            <a:pPr indent="-368300" lvl="0" marL="457200" rtl="0" algn="l">
              <a:spcBef>
                <a:spcPts val="0"/>
              </a:spcBef>
              <a:spcAft>
                <a:spcPts val="0"/>
              </a:spcAft>
              <a:buSzPts val="2200"/>
              <a:buChar char="•"/>
            </a:pPr>
            <a:r>
              <a:rPr lang="en"/>
              <a:t>Portal to Texas History: </a:t>
            </a:r>
            <a:r>
              <a:rPr lang="en" u="sng">
                <a:hlinkClick r:id="rId5"/>
              </a:rPr>
              <a:t>https://texashistory.unt.edu/</a:t>
            </a:r>
            <a:endParaRPr/>
          </a:p>
          <a:p>
            <a:pPr indent="-368300" lvl="0" marL="457200" rtl="0" algn="l">
              <a:spcBef>
                <a:spcPts val="0"/>
              </a:spcBef>
              <a:spcAft>
                <a:spcPts val="0"/>
              </a:spcAft>
              <a:buSzPts val="2200"/>
              <a:buChar char="•"/>
            </a:pPr>
            <a:r>
              <a:rPr lang="en"/>
              <a:t>Arte Publico Press: </a:t>
            </a:r>
            <a:r>
              <a:rPr lang="en" u="sng">
                <a:solidFill>
                  <a:schemeClr val="hlink"/>
                </a:solidFill>
                <a:hlinkClick r:id="rId6"/>
              </a:rPr>
              <a:t>https://artepublicopress.com/projects/</a:t>
            </a:r>
            <a:endParaRPr/>
          </a:p>
          <a:p>
            <a:pPr indent="-368300" lvl="0" marL="457200" rtl="0" algn="l">
              <a:spcBef>
                <a:spcPts val="0"/>
              </a:spcBef>
              <a:spcAft>
                <a:spcPts val="0"/>
              </a:spcAft>
              <a:buSzPts val="2200"/>
              <a:buChar char="•"/>
            </a:pPr>
            <a:r>
              <a:rPr lang="en"/>
              <a:t>Sharing Stories 1977: </a:t>
            </a:r>
            <a:r>
              <a:rPr lang="en" u="sng">
                <a:solidFill>
                  <a:schemeClr val="hlink"/>
                </a:solidFill>
                <a:hlinkClick r:id="rId7"/>
              </a:rPr>
              <a:t>https://sharingstories1977.uh.edu/</a:t>
            </a:r>
            <a:endParaRPr/>
          </a:p>
          <a:p>
            <a:pPr indent="-368300" lvl="0" marL="457200" rtl="0" algn="l">
              <a:spcBef>
                <a:spcPts val="0"/>
              </a:spcBef>
              <a:spcAft>
                <a:spcPts val="0"/>
              </a:spcAft>
              <a:buSzPts val="2200"/>
              <a:buChar char="•"/>
            </a:pPr>
            <a:r>
              <a:rPr lang="en"/>
              <a:t>Llilas Benson Collection: </a:t>
            </a:r>
            <a:r>
              <a:rPr lang="en" u="sng">
                <a:solidFill>
                  <a:schemeClr val="hlink"/>
                </a:solidFill>
                <a:hlinkClick r:id="rId8"/>
              </a:rPr>
              <a:t>http://curriculum.llilasbenson.utexas.edu/</a:t>
            </a:r>
            <a:endParaRPr/>
          </a:p>
          <a:p>
            <a:pPr indent="-368300" lvl="0" marL="457200" rtl="0" algn="l">
              <a:spcBef>
                <a:spcPts val="0"/>
              </a:spcBef>
              <a:spcAft>
                <a:spcPts val="0"/>
              </a:spcAft>
              <a:buSzPts val="2200"/>
              <a:buChar char="•"/>
            </a:pPr>
            <a:r>
              <a:rPr lang="en"/>
              <a:t>Texas Slavery Project: </a:t>
            </a:r>
            <a:r>
              <a:rPr lang="en" u="sng">
                <a:solidFill>
                  <a:schemeClr val="hlink"/>
                </a:solidFill>
                <a:hlinkClick r:id="rId9"/>
              </a:rPr>
              <a:t>http://www.texasslaveryproject.org/</a:t>
            </a:r>
            <a:endParaRPr/>
          </a:p>
          <a:p>
            <a:pPr indent="-368300" lvl="0" marL="457200" rtl="0" algn="l">
              <a:spcBef>
                <a:spcPts val="0"/>
              </a:spcBef>
              <a:spcAft>
                <a:spcPts val="0"/>
              </a:spcAft>
              <a:buSzPts val="2200"/>
              <a:buChar char="•"/>
            </a:pPr>
            <a:r>
              <a:rPr lang="en"/>
              <a:t>Handbook of Texas: </a:t>
            </a:r>
            <a:r>
              <a:rPr lang="en" u="sng">
                <a:solidFill>
                  <a:schemeClr val="hlink"/>
                </a:solidFill>
                <a:hlinkClick r:id="rId10"/>
              </a:rPr>
              <a:t>https://www.tshaonline.org/handbook</a:t>
            </a:r>
            <a:endParaRPr/>
          </a:p>
          <a:p>
            <a:pPr indent="-368300" lvl="0" marL="457200" rtl="0" algn="l">
              <a:spcBef>
                <a:spcPts val="0"/>
              </a:spcBef>
              <a:spcAft>
                <a:spcPts val="0"/>
              </a:spcAft>
              <a:buSzPts val="2200"/>
              <a:buChar char="•"/>
            </a:pPr>
            <a:r>
              <a:rPr lang="en"/>
              <a:t>The Texas Freedom Colony project: </a:t>
            </a:r>
            <a:r>
              <a:rPr lang="en" u="sng">
                <a:solidFill>
                  <a:schemeClr val="hlink"/>
                </a:solidFill>
                <a:hlinkClick r:id="rId11"/>
              </a:rPr>
              <a:t>https://www.thetexasfreedomcoloniesproject.com/</a:t>
            </a:r>
            <a:endParaRPr/>
          </a:p>
          <a:p>
            <a:pPr indent="-368300" lvl="0" marL="457200" rtl="0" algn="l">
              <a:spcBef>
                <a:spcPts val="0"/>
              </a:spcBef>
              <a:spcAft>
                <a:spcPts val="0"/>
              </a:spcAft>
              <a:buSzPts val="2200"/>
              <a:buChar char="•"/>
            </a:pPr>
            <a:r>
              <a:rPr lang="en"/>
              <a:t>Texas Folklife: </a:t>
            </a:r>
            <a:r>
              <a:rPr lang="en" u="sng">
                <a:solidFill>
                  <a:schemeClr val="hlink"/>
                </a:solidFill>
                <a:hlinkClick r:id="rId12"/>
              </a:rPr>
              <a:t>https://guides.loc.gov/texas-folklife</a:t>
            </a:r>
            <a:endParaRPr/>
          </a:p>
          <a:p>
            <a:pPr indent="0" lvl="0" marL="0" rtl="0" algn="l">
              <a:spcBef>
                <a:spcPts val="0"/>
              </a:spcBef>
              <a:spcAft>
                <a:spcPts val="0"/>
              </a:spcAft>
              <a:buNone/>
            </a:pPr>
            <a:r>
              <a:t/>
            </a:r>
            <a:endParaRPr/>
          </a:p>
        </p:txBody>
      </p:sp>
      <p:sp>
        <p:nvSpPr>
          <p:cNvPr id="103" name="Google Shape;103;p19"/>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