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2" r:id="rId3"/>
    <p:sldId id="264" r:id="rId4"/>
    <p:sldId id="281" r:id="rId5"/>
    <p:sldId id="272" r:id="rId6"/>
    <p:sldId id="284" r:id="rId7"/>
    <p:sldId id="285" r:id="rId8"/>
    <p:sldId id="288" r:id="rId9"/>
    <p:sldId id="267" r:id="rId10"/>
    <p:sldId id="274" r:id="rId11"/>
    <p:sldId id="277" r:id="rId12"/>
    <p:sldId id="275" r:id="rId13"/>
    <p:sldId id="276" r:id="rId14"/>
    <p:sldId id="258" r:id="rId15"/>
    <p:sldId id="266" r:id="rId16"/>
    <p:sldId id="278" r:id="rId17"/>
    <p:sldId id="257" r:id="rId18"/>
    <p:sldId id="289" r:id="rId19"/>
    <p:sldId id="259" r:id="rId20"/>
    <p:sldId id="290" r:id="rId21"/>
    <p:sldId id="286" r:id="rId22"/>
    <p:sldId id="287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1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61700-5F71-9141-BD3C-F877D7FBA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997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35EFB-C574-BB4A-994E-4B4F2E1D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8670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5EFB-C574-BB4A-994E-4B4F2E1D1D66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7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735EFB-C574-BB4A-994E-4B4F2E1D1D66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5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DD154-B0B2-634C-AF7B-F0743B6E4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oieahc.wm.edu/wmp/Jan11/Bar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irkland pictograp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320" y="2081235"/>
            <a:ext cx="3656779" cy="460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pache mother &amp; chi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400" y="166670"/>
            <a:ext cx="3292666" cy="4708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841" y="667490"/>
            <a:ext cx="413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/>
                <a:cs typeface="Arial Black"/>
              </a:rPr>
              <a:t>Texas Indians &amp; the Power of Maps 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6563" y="5377006"/>
            <a:ext cx="2751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Juliana Barr</a:t>
            </a:r>
          </a:p>
          <a:p>
            <a:r>
              <a:rPr lang="en-US" dirty="0" smtClean="0">
                <a:latin typeface="Arial Black"/>
                <a:cs typeface="Arial Black"/>
              </a:rPr>
              <a:t>University of Florida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eran-schematic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69925" y="6192838"/>
            <a:ext cx="37097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 Black"/>
                <a:cs typeface="Arial Black"/>
              </a:rPr>
              <a:t>Translation of </a:t>
            </a:r>
            <a:r>
              <a:rPr lang="en-US" sz="2000" dirty="0" err="1">
                <a:latin typeface="Arial Black"/>
                <a:cs typeface="Arial Black"/>
              </a:rPr>
              <a:t>Ter</a:t>
            </a:r>
            <a:r>
              <a:rPr lang="en-US" sz="2000" dirty="0" err="1">
                <a:latin typeface="Arial Black"/>
                <a:ea typeface="Arial" charset="0"/>
                <a:cs typeface="Arial Black"/>
              </a:rPr>
              <a:t>án</a:t>
            </a:r>
            <a:r>
              <a:rPr lang="en-US" sz="2000" dirty="0">
                <a:latin typeface="Arial Black"/>
                <a:ea typeface="Arial" charset="0"/>
                <a:cs typeface="Arial Black"/>
              </a:rPr>
              <a:t> map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loseup of Teran map depiction of house of the Caddi, or chief, at the Upper Nasoni village, circa 1691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5257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1000" y="4267200"/>
            <a:ext cx="3597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 Black"/>
                <a:cs typeface="Arial Black"/>
              </a:rPr>
              <a:t>Compound of </a:t>
            </a:r>
            <a:r>
              <a:rPr lang="en-US" sz="2000" dirty="0" err="1">
                <a:latin typeface="Arial Black"/>
                <a:cs typeface="Arial Black"/>
              </a:rPr>
              <a:t>cadd</a:t>
            </a:r>
            <a:r>
              <a:rPr lang="en-US" sz="2000" dirty="0" err="1">
                <a:latin typeface="Arial Black"/>
                <a:ea typeface="Arial" charset="0"/>
                <a:cs typeface="Arial Black"/>
              </a:rPr>
              <a:t>í</a:t>
            </a:r>
            <a:endParaRPr lang="en-US" sz="2000" dirty="0">
              <a:latin typeface="Arial Black"/>
              <a:ea typeface="Arial" charset="0"/>
              <a:cs typeface="Arial Black"/>
            </a:endParaRPr>
          </a:p>
        </p:txBody>
      </p:sp>
      <p:pic>
        <p:nvPicPr>
          <p:cNvPr id="34820" name="Picture 4" descr="Temple mound, as shown in the Teran expedition map of Upper Nasoni village.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124200"/>
            <a:ext cx="44196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716200" y="5543878"/>
            <a:ext cx="155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 Black"/>
                <a:cs typeface="Arial Black"/>
              </a:rPr>
              <a:t>Temple mound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Kadohadacho village a la Madeli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Kadohadacho village 2 a la Madeli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4022" y="233979"/>
            <a:ext cx="5486400" cy="639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3001" y="1863411"/>
            <a:ext cx="26605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/>
                <a:cs typeface="Arial Black"/>
              </a:rPr>
              <a:t>The expansive rings of the Caddo domain fanning out from its core,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</a:p>
          <a:p>
            <a:r>
              <a:rPr lang="en-US" sz="2000" dirty="0" smtClean="0">
                <a:latin typeface="Arial Black"/>
                <a:cs typeface="Arial Black"/>
              </a:rPr>
              <a:t>ca</a:t>
            </a:r>
            <a:r>
              <a:rPr lang="en-US" sz="2000" dirty="0">
                <a:latin typeface="Arial Black"/>
                <a:cs typeface="Arial Black"/>
              </a:rPr>
              <a:t>.1700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dex-Barreiro-17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8077200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219200" y="6116638"/>
            <a:ext cx="7086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 Black" charset="0"/>
              </a:rPr>
              <a:t>Detail from 1728 Francisco Álvarez Barreiro map of the kingdom of the Tejas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Urrutia-1769-2nd-par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381" y="117476"/>
            <a:ext cx="8068644" cy="584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95870" y="6109391"/>
            <a:ext cx="701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/>
                <a:cs typeface="Arial Black"/>
              </a:rPr>
              <a:t>Los </a:t>
            </a:r>
            <a:r>
              <a:rPr lang="en-US" dirty="0" err="1" smtClean="0">
                <a:latin typeface="Arial Black"/>
                <a:cs typeface="Arial Black"/>
              </a:rPr>
              <a:t>Adaes</a:t>
            </a:r>
            <a:r>
              <a:rPr lang="en-US" dirty="0" smtClean="0">
                <a:latin typeface="Arial Black"/>
                <a:cs typeface="Arial Black"/>
              </a:rPr>
              <a:t> presidio and town in midst of the Caddo (</a:t>
            </a:r>
            <a:r>
              <a:rPr lang="en-US" dirty="0" err="1" smtClean="0">
                <a:latin typeface="Arial Black"/>
                <a:cs typeface="Arial Black"/>
              </a:rPr>
              <a:t>Hasinai</a:t>
            </a:r>
            <a:r>
              <a:rPr lang="en-US" dirty="0" smtClean="0">
                <a:latin typeface="Arial Black"/>
                <a:cs typeface="Arial Black"/>
              </a:rPr>
              <a:t>) province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725975" y="-1425687"/>
            <a:ext cx="5623477" cy="874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2055" y="5879630"/>
            <a:ext cx="8106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B</a:t>
            </a:r>
            <a:r>
              <a:rPr lang="en-US" dirty="0" smtClean="0">
                <a:latin typeface="Arial Black"/>
                <a:cs typeface="Arial Black"/>
              </a:rPr>
              <a:t>ordered </a:t>
            </a:r>
            <a:r>
              <a:rPr lang="en-US" dirty="0">
                <a:latin typeface="Arial Black"/>
                <a:cs typeface="Arial Black"/>
              </a:rPr>
              <a:t>territories within which different Indian communities shared subsistence</a:t>
            </a:r>
            <a:r>
              <a:rPr lang="en-US" dirty="0" smtClean="0">
                <a:latin typeface="Arial Black"/>
                <a:cs typeface="Arial Black"/>
              </a:rPr>
              <a:t> </a:t>
            </a:r>
            <a:r>
              <a:rPr lang="en-US" dirty="0">
                <a:latin typeface="Arial Black"/>
                <a:cs typeface="Arial Black"/>
              </a:rPr>
              <a:t>&amp;</a:t>
            </a:r>
            <a:r>
              <a:rPr lang="en-US" dirty="0" smtClean="0">
                <a:latin typeface="Arial Black"/>
                <a:cs typeface="Arial Black"/>
              </a:rPr>
              <a:t> </a:t>
            </a:r>
            <a:r>
              <a:rPr lang="en-US" dirty="0">
                <a:latin typeface="Arial Black"/>
                <a:cs typeface="Arial Black"/>
              </a:rPr>
              <a:t>settlement sites in southern</a:t>
            </a:r>
            <a:r>
              <a:rPr lang="en-US" dirty="0" smtClean="0">
                <a:latin typeface="Arial Black"/>
                <a:cs typeface="Arial Black"/>
              </a:rPr>
              <a:t> </a:t>
            </a:r>
            <a:r>
              <a:rPr lang="en-US" dirty="0">
                <a:latin typeface="Arial Black"/>
                <a:cs typeface="Arial Black"/>
              </a:rPr>
              <a:t>&amp;</a:t>
            </a:r>
            <a:r>
              <a:rPr lang="en-US" dirty="0" smtClean="0">
                <a:latin typeface="Arial Black"/>
                <a:cs typeface="Arial Black"/>
              </a:rPr>
              <a:t> </a:t>
            </a:r>
            <a:r>
              <a:rPr lang="en-US" dirty="0">
                <a:latin typeface="Arial Black"/>
                <a:cs typeface="Arial Black"/>
              </a:rPr>
              <a:t>coastal Texas, ca. 1720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rossings-menchaca"/>
          <p:cNvPicPr>
            <a:picLocks noChangeAspect="1" noChangeArrowheads="1"/>
          </p:cNvPicPr>
          <p:nvPr/>
        </p:nvPicPr>
        <p:blipFill>
          <a:blip r:embed="rId2"/>
          <a:srcRect l="14400" t="17867" r="28799" b="53598"/>
          <a:stretch>
            <a:fillRect/>
          </a:stretch>
        </p:blipFill>
        <p:spPr bwMode="auto">
          <a:xfrm>
            <a:off x="0" y="1143000"/>
            <a:ext cx="91440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822325" y="5202238"/>
            <a:ext cx="68005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Five missions located at joint settlement sites along</a:t>
            </a:r>
          </a:p>
          <a:p>
            <a:r>
              <a:rPr lang="en-US" dirty="0">
                <a:latin typeface="Arial Black"/>
                <a:cs typeface="Arial Black"/>
              </a:rPr>
              <a:t>San Antonio River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658" y="212834"/>
            <a:ext cx="5486400" cy="643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29647" y="2210741"/>
            <a:ext cx="245339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The borders of </a:t>
            </a:r>
            <a:r>
              <a:rPr lang="en-US" dirty="0" err="1">
                <a:latin typeface="Arial Black"/>
                <a:cs typeface="Arial Black"/>
              </a:rPr>
              <a:t>Apachería</a:t>
            </a:r>
            <a:r>
              <a:rPr lang="en-US" dirty="0">
                <a:latin typeface="Arial Black"/>
                <a:cs typeface="Arial Black"/>
              </a:rPr>
              <a:t> and </a:t>
            </a:r>
            <a:r>
              <a:rPr lang="en-US" dirty="0" err="1">
                <a:latin typeface="Arial Black"/>
                <a:cs typeface="Arial Black"/>
              </a:rPr>
              <a:t>Comanchería</a:t>
            </a:r>
            <a:r>
              <a:rPr lang="en-US" dirty="0">
                <a:latin typeface="Arial Black"/>
                <a:cs typeface="Arial Black"/>
              </a:rPr>
              <a:t> in the </a:t>
            </a:r>
            <a:r>
              <a:rPr lang="en-US" dirty="0" smtClean="0">
                <a:latin typeface="Arial Black"/>
                <a:cs typeface="Arial Black"/>
              </a:rPr>
              <a:t>1770’s </a:t>
            </a:r>
            <a:r>
              <a:rPr lang="en-US" dirty="0">
                <a:latin typeface="Arial Black"/>
                <a:cs typeface="Arial Black"/>
              </a:rPr>
              <a:t>and </a:t>
            </a:r>
            <a:r>
              <a:rPr lang="en-US" dirty="0" smtClean="0">
                <a:latin typeface="Arial Black"/>
                <a:cs typeface="Arial Black"/>
              </a:rPr>
              <a:t>1780’s</a:t>
            </a:r>
            <a:r>
              <a:rPr lang="en-US" dirty="0">
                <a:latin typeface="Arial Black"/>
                <a:cs typeface="Arial Black"/>
              </a:rPr>
              <a:t>, as they shifted menacingly southward into New Spain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73" y="390610"/>
            <a:ext cx="8802542" cy="552222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381000" y="5867400"/>
            <a:ext cx="807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 Black" charset="0"/>
              </a:rPr>
              <a:t>18</a:t>
            </a:r>
            <a:r>
              <a:rPr lang="en-US" sz="2400" baseline="30000">
                <a:latin typeface="Arial Black" charset="0"/>
              </a:rPr>
              <a:t>th</a:t>
            </a:r>
            <a:r>
              <a:rPr lang="en-US" sz="2400">
                <a:latin typeface="Arial Black" charset="0"/>
              </a:rPr>
              <a:t>-century Mexico City, capitol of New Spain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768-map-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628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172200" y="4572000"/>
            <a:ext cx="2819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 Black" charset="0"/>
              </a:rPr>
              <a:t>The limits </a:t>
            </a:r>
            <a:r>
              <a:rPr lang="en-US" sz="2400" dirty="0" smtClean="0">
                <a:latin typeface="Arial Black" charset="0"/>
              </a:rPr>
              <a:t>of Spanish expansion </a:t>
            </a:r>
            <a:r>
              <a:rPr lang="en-US" sz="2400" dirty="0">
                <a:latin typeface="Arial Black" charset="0"/>
              </a:rPr>
              <a:t>in 1768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p rivalries - sp tex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7620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22325" y="6269038"/>
            <a:ext cx="7331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 Black" charset="0"/>
              </a:rPr>
              <a:t>Limits of northern Spanish boundary claims in 1786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139" y="2697774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http://oieahc.wm.edu/wmq/Jan11/Barr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imp rivalries - europ claims 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696200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822325" y="6269038"/>
            <a:ext cx="665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 Black" charset="0"/>
              </a:rPr>
              <a:t>The limits and claims of European exploration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30" y="0"/>
            <a:ext cx="8080137" cy="666906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arreiro map 17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14400" y="6019800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Spanish map of Indian settlements hemming in Spanish towns throughout northern provinces, 1728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106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685800" y="5943600"/>
            <a:ext cx="77501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 Black"/>
                <a:cs typeface="Arial Black"/>
              </a:rPr>
              <a:t>Miguel </a:t>
            </a:r>
            <a:r>
              <a:rPr lang="en-US" sz="2000" dirty="0" err="1">
                <a:latin typeface="Arial Black"/>
                <a:cs typeface="Arial Black"/>
              </a:rPr>
              <a:t>Durán</a:t>
            </a:r>
            <a:r>
              <a:rPr lang="en-US" sz="2000" dirty="0">
                <a:latin typeface="Arial Black"/>
                <a:cs typeface="Arial Black"/>
              </a:rPr>
              <a:t>, </a:t>
            </a:r>
            <a:r>
              <a:rPr lang="en-US" sz="2000" i="1" dirty="0" err="1">
                <a:latin typeface="Arial Black"/>
                <a:cs typeface="Arial Black"/>
              </a:rPr>
              <a:t>Descripción</a:t>
            </a:r>
            <a:r>
              <a:rPr lang="en-US" sz="2000" i="1" dirty="0">
                <a:latin typeface="Arial Black"/>
                <a:cs typeface="Arial Black"/>
              </a:rPr>
              <a:t> </a:t>
            </a:r>
            <a:r>
              <a:rPr lang="en-US" sz="2000" i="1" dirty="0" err="1">
                <a:latin typeface="Arial Black"/>
                <a:cs typeface="Arial Black"/>
              </a:rPr>
              <a:t>y</a:t>
            </a:r>
            <a:r>
              <a:rPr lang="en-US" sz="2000" i="1" dirty="0">
                <a:latin typeface="Arial Black"/>
                <a:cs typeface="Arial Black"/>
              </a:rPr>
              <a:t> </a:t>
            </a:r>
            <a:r>
              <a:rPr lang="en-US" sz="2000" i="1" dirty="0" err="1">
                <a:latin typeface="Arial Black"/>
                <a:cs typeface="Arial Black"/>
              </a:rPr>
              <a:t>mapa</a:t>
            </a:r>
            <a:r>
              <a:rPr lang="en-US" sz="2000" i="1" dirty="0">
                <a:latin typeface="Arial Black"/>
                <a:cs typeface="Arial Black"/>
              </a:rPr>
              <a:t> de la </a:t>
            </a:r>
            <a:r>
              <a:rPr lang="en-US" sz="2000" i="1" dirty="0" err="1">
                <a:latin typeface="Arial Black"/>
                <a:cs typeface="Arial Black"/>
              </a:rPr>
              <a:t>nueva</a:t>
            </a:r>
            <a:r>
              <a:rPr lang="en-US" sz="2000" i="1" dirty="0">
                <a:latin typeface="Arial Black"/>
                <a:cs typeface="Arial Black"/>
              </a:rPr>
              <a:t> </a:t>
            </a:r>
            <a:r>
              <a:rPr lang="en-US" sz="2000" i="1" dirty="0" err="1">
                <a:latin typeface="Arial Black"/>
                <a:cs typeface="Arial Black"/>
              </a:rPr>
              <a:t>provincia</a:t>
            </a:r>
            <a:r>
              <a:rPr lang="en-US" sz="2000" i="1" dirty="0">
                <a:latin typeface="Arial Black"/>
                <a:cs typeface="Arial Black"/>
              </a:rPr>
              <a:t> </a:t>
            </a:r>
            <a:r>
              <a:rPr lang="en-US" sz="2000" i="1" dirty="0" err="1">
                <a:latin typeface="Arial Black"/>
                <a:cs typeface="Arial Black"/>
              </a:rPr>
              <a:t>poblada</a:t>
            </a:r>
            <a:r>
              <a:rPr lang="en-US" sz="2000" i="1" dirty="0">
                <a:latin typeface="Arial Black"/>
                <a:cs typeface="Arial Black"/>
              </a:rPr>
              <a:t> de </a:t>
            </a:r>
            <a:r>
              <a:rPr lang="en-US" sz="2000" i="1" dirty="0" err="1">
                <a:latin typeface="Arial Black"/>
                <a:cs typeface="Arial Black"/>
              </a:rPr>
              <a:t>bárbaros</a:t>
            </a:r>
            <a:r>
              <a:rPr lang="en-US" sz="2000" i="1" dirty="0">
                <a:latin typeface="Arial Black"/>
                <a:cs typeface="Arial Black"/>
              </a:rPr>
              <a:t> . . ., 1744</a:t>
            </a:r>
            <a:endParaRPr lang="en-US" sz="2000" dirty="0">
              <a:latin typeface="Arial Black"/>
              <a:cs typeface="Arial Black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0"/>
            <a:ext cx="51054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57200" y="2590800"/>
            <a:ext cx="3200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 Black"/>
                <a:cs typeface="Arial Black"/>
              </a:rPr>
              <a:t>Detail of Francisco </a:t>
            </a:r>
            <a:r>
              <a:rPr lang="en-US" sz="2000" dirty="0" err="1">
                <a:latin typeface="Arial Black"/>
                <a:cs typeface="Arial Black"/>
              </a:rPr>
              <a:t>Álvarez</a:t>
            </a:r>
            <a:r>
              <a:rPr lang="en-US" sz="2000" dirty="0">
                <a:latin typeface="Arial Black"/>
                <a:cs typeface="Arial Black"/>
              </a:rPr>
              <a:t> Barreiro’s 1728 map illustrating Spanish mapping of Indian domains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p tool"/>
          <p:cNvPicPr>
            <a:picLocks noChangeAspect="1" noChangeArrowheads="1"/>
          </p:cNvPicPr>
          <p:nvPr/>
        </p:nvPicPr>
        <p:blipFill>
          <a:blip r:embed="rId2"/>
          <a:srcRect l="4694" t="1237" r="30038" b="1237"/>
          <a:stretch>
            <a:fillRect/>
          </a:stretch>
        </p:blipFill>
        <p:spPr bwMode="auto">
          <a:xfrm>
            <a:off x="609600" y="0"/>
            <a:ext cx="6049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918325" y="3770313"/>
            <a:ext cx="19970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 Black"/>
                <a:cs typeface="Arial Black"/>
              </a:rPr>
              <a:t>Map of Caddo territories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 3. The Teran Map (ca. 169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74676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nasoni-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9144000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12725" y="5486400"/>
            <a:ext cx="8550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 Black" charset="0"/>
              </a:rPr>
              <a:t>1691 map of Domingo Terán de los Rios of a Caddo community of farmsteads &amp; extended family compounds stretching several miles along the Red River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D154-B0B2-634C-AF7B-F0743B6E4CD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263</Words>
  <Application>Microsoft Macintosh PowerPoint</Application>
  <PresentationFormat>On-screen Show (4:3)</PresentationFormat>
  <Paragraphs>49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Juliana Barr</dc:creator>
  <cp:lastModifiedBy>Liz James</cp:lastModifiedBy>
  <cp:revision>14</cp:revision>
  <cp:lastPrinted>2013-10-08T16:51:44Z</cp:lastPrinted>
  <dcterms:created xsi:type="dcterms:W3CDTF">2012-10-02T15:40:17Z</dcterms:created>
  <dcterms:modified xsi:type="dcterms:W3CDTF">2013-10-08T16:51:48Z</dcterms:modified>
</cp:coreProperties>
</file>