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Playfair Display"/>
      <p:regular r:id="rId37"/>
      <p:bold r:id="rId38"/>
      <p:italic r:id="rId39"/>
      <p:boldItalic r:id="rId40"/>
    </p:embeddedFont>
    <p:embeddedFont>
      <p:font typeface="Lato"/>
      <p:regular r:id="rId41"/>
      <p:bold r:id="rId42"/>
      <p:italic r:id="rId43"/>
      <p:boldItalic r:id="rId44"/>
    </p:embeddedFont>
    <p:embeddedFont>
      <p:font typeface="Montserrat"/>
      <p:regular r:id="rId45"/>
      <p:bold r:id="rId46"/>
      <p:italic r:id="rId47"/>
      <p:boldItalic r:id="rId48"/>
    </p:embeddedFont>
    <p:embeddedFont>
      <p:font typeface="Great Vibes"/>
      <p:regular r:id="rId49"/>
    </p:embeddedFont>
    <p:embeddedFont>
      <p:font typeface="Century Schoolbook"/>
      <p:regular r:id="rId50"/>
      <p:bold r:id="rId51"/>
      <p:italic r:id="rId52"/>
      <p:boldItalic r:id="rId53"/>
    </p:embeddedFont>
    <p:embeddedFont>
      <p:font typeface="Oswald"/>
      <p:regular r:id="rId54"/>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boldItalic.fntdata"/><Relationship Id="rId42" Type="http://schemas.openxmlformats.org/officeDocument/2006/relationships/font" Target="fonts/Lato-bold.fntdata"/><Relationship Id="rId41" Type="http://schemas.openxmlformats.org/officeDocument/2006/relationships/font" Target="fonts/Lato-regular.fntdata"/><Relationship Id="rId44" Type="http://schemas.openxmlformats.org/officeDocument/2006/relationships/font" Target="fonts/Lato-boldItalic.fntdata"/><Relationship Id="rId43" Type="http://schemas.openxmlformats.org/officeDocument/2006/relationships/font" Target="fonts/Lato-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GreatVibe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PlayfairDisplay-regular.fntdata"/><Relationship Id="rId36" Type="http://schemas.openxmlformats.org/officeDocument/2006/relationships/slide" Target="slides/slide30.xml"/><Relationship Id="rId39" Type="http://schemas.openxmlformats.org/officeDocument/2006/relationships/font" Target="fonts/PlayfairDisplay-italic.fntdata"/><Relationship Id="rId38" Type="http://schemas.openxmlformats.org/officeDocument/2006/relationships/font" Target="fonts/PlayfairDisplay-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enturySchoolbook-bold.fntdata"/><Relationship Id="rId50" Type="http://schemas.openxmlformats.org/officeDocument/2006/relationships/font" Target="fonts/CenturySchoolbook-regular.fntdata"/><Relationship Id="rId53" Type="http://schemas.openxmlformats.org/officeDocument/2006/relationships/font" Target="fonts/CenturySchoolbook-boldItalic.fntdata"/><Relationship Id="rId52" Type="http://schemas.openxmlformats.org/officeDocument/2006/relationships/font" Target="fonts/CenturySchoolbook-italic.fntdata"/><Relationship Id="rId11" Type="http://schemas.openxmlformats.org/officeDocument/2006/relationships/slide" Target="slides/slide5.xml"/><Relationship Id="rId55" Type="http://schemas.openxmlformats.org/officeDocument/2006/relationships/font" Target="fonts/Oswald-bold.fntdata"/><Relationship Id="rId10" Type="http://schemas.openxmlformats.org/officeDocument/2006/relationships/slide" Target="slides/slide4.xml"/><Relationship Id="rId54" Type="http://schemas.openxmlformats.org/officeDocument/2006/relationships/font" Target="fonts/Oswald-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app=desktop&amp;v=DyXsXsLespQ"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https://www.youtube.com/watch?app=desktop&amp;v=DyXsXsLespQ</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d134fb8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8d134fb8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7bc1964f0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7bc1964f0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sonnet form and context in Renaissance poetry class.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2b62a23e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62b62a23e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2b62a23e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62b62a23e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2d818505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62d818505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sonnet form and context in Renaissance poetry class.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2b62a23e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62b62a23e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7bc1964f0_3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87bc1964f0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7bc1964f0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87bc1964f0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87bc1964f0_1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87bc1964f0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24c535b8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a24c535b8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41f02c88c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41f02c88c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Kate defines the term.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2d818505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62d818505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a24c535b89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a24c535b89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62b62a23eb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62b62a23eb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88aee28f0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288aee28f0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62b62a23eb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62b62a23eb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899ff83e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899ff83e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a21ef9500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a21ef9500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62b62a23eb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62b62a23eb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e084fb1d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7e084fb1d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62b823a9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62b823a9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a14c8638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a14c8638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KATIE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62b62a23eb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62b62a23e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43f1648c3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43f1648c3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we need this slide and the previous or can we combine them?</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62b62a23eb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62b62a23e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2b62a23e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62b62a23e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Adri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7bc1964f0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87bc1964f0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4fb5c9a7d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Century Schoolbook"/>
              <a:buNone/>
            </a:pPr>
            <a:r>
              <a:rPr lang="en" sz="1200">
                <a:solidFill>
                  <a:schemeClr val="dk1"/>
                </a:solidFill>
                <a:latin typeface="Century Schoolbook"/>
                <a:ea typeface="Century Schoolbook"/>
                <a:cs typeface="Century Schoolbook"/>
                <a:sym typeface="Century Schoolbook"/>
              </a:rPr>
              <a:t>“Border thinking” offers the opportunity to imagine the possibility of theorizing from the border (as a threshold and liminality, as two side connected by a bridge, as a geographical and epistemological location”</a:t>
            </a:r>
            <a:endParaRPr sz="1200">
              <a:solidFill>
                <a:schemeClr val="dk1"/>
              </a:solidFill>
              <a:latin typeface="Century Schoolbook"/>
              <a:ea typeface="Century Schoolbook"/>
              <a:cs typeface="Century Schoolbook"/>
              <a:sym typeface="Century Schoolbook"/>
            </a:endParaRPr>
          </a:p>
          <a:p>
            <a:pPr indent="0" lvl="0" marL="0" rtl="0" algn="l">
              <a:spcBef>
                <a:spcPts val="0"/>
              </a:spcBef>
              <a:spcAft>
                <a:spcPts val="0"/>
              </a:spcAft>
              <a:buSzPts val="1800"/>
              <a:buNone/>
            </a:pPr>
            <a:r>
              <a:rPr lang="en" sz="1200">
                <a:solidFill>
                  <a:schemeClr val="dk1"/>
                </a:solidFill>
                <a:latin typeface="Century Schoolbook"/>
                <a:ea typeface="Century Schoolbook"/>
                <a:cs typeface="Century Schoolbook"/>
                <a:sym typeface="Century Schoolbook"/>
              </a:rPr>
              <a:t>~Walter Mignolo</a:t>
            </a:r>
            <a:endParaRPr sz="1200">
              <a:solidFill>
                <a:schemeClr val="dk1"/>
              </a:solidFill>
              <a:latin typeface="Century Schoolbook"/>
              <a:ea typeface="Century Schoolbook"/>
              <a:cs typeface="Century Schoolbook"/>
              <a:sym typeface="Century Schoolbook"/>
            </a:endParaRPr>
          </a:p>
          <a:p>
            <a:pPr indent="0" lvl="0" marL="0" rtl="0" algn="l">
              <a:spcBef>
                <a:spcPts val="0"/>
              </a:spcBef>
              <a:spcAft>
                <a:spcPts val="0"/>
              </a:spcAft>
              <a:buSzPts val="1800"/>
              <a:buNone/>
            </a:pPr>
            <a:r>
              <a:t/>
            </a:r>
            <a:endParaRPr sz="1200">
              <a:solidFill>
                <a:schemeClr val="dk1"/>
              </a:solidFill>
              <a:latin typeface="Century Schoolbook"/>
              <a:ea typeface="Century Schoolbook"/>
              <a:cs typeface="Century Schoolbook"/>
              <a:sym typeface="Century Schoolbook"/>
            </a:endParaRPr>
          </a:p>
          <a:p>
            <a:pPr indent="0" lvl="0" marL="0" rtl="0" algn="l">
              <a:lnSpc>
                <a:spcPct val="100000"/>
              </a:lnSpc>
              <a:spcBef>
                <a:spcPts val="0"/>
              </a:spcBef>
              <a:spcAft>
                <a:spcPts val="0"/>
              </a:spcAft>
              <a:buNone/>
            </a:pPr>
            <a:r>
              <a:rPr lang="en" sz="1200">
                <a:solidFill>
                  <a:schemeClr val="dk1"/>
                </a:solidFill>
                <a:latin typeface="Century Schoolbook"/>
                <a:ea typeface="Century Schoolbook"/>
                <a:cs typeface="Century Schoolbook"/>
                <a:sym typeface="Century Schoolbook"/>
              </a:rPr>
              <a:t>Around since 1848</a:t>
            </a:r>
            <a:endParaRPr sz="1200">
              <a:solidFill>
                <a:schemeClr val="dk1"/>
              </a:solidFill>
              <a:latin typeface="Century Schoolbook"/>
              <a:ea typeface="Century Schoolbook"/>
              <a:cs typeface="Century Schoolbook"/>
              <a:sym typeface="Century Schoolbook"/>
            </a:endParaRPr>
          </a:p>
          <a:p>
            <a:pPr indent="0" lvl="0" marL="0" rtl="0" algn="l">
              <a:lnSpc>
                <a:spcPct val="100000"/>
              </a:lnSpc>
              <a:spcBef>
                <a:spcPts val="1600"/>
              </a:spcBef>
              <a:spcAft>
                <a:spcPts val="0"/>
              </a:spcAft>
              <a:buNone/>
            </a:pPr>
            <a:r>
              <a:rPr lang="en" sz="1200">
                <a:solidFill>
                  <a:schemeClr val="dk1"/>
                </a:solidFill>
                <a:latin typeface="Century Schoolbook"/>
                <a:ea typeface="Century Schoolbook"/>
                <a:cs typeface="Century Schoolbook"/>
                <a:sym typeface="Century Schoolbook"/>
              </a:rPr>
              <a:t>Centralist, external perspective from US or Mexico</a:t>
            </a:r>
            <a:endParaRPr sz="1200">
              <a:solidFill>
                <a:schemeClr val="dk1"/>
              </a:solidFill>
              <a:latin typeface="Century Schoolbook"/>
              <a:ea typeface="Century Schoolbook"/>
              <a:cs typeface="Century Schoolbook"/>
              <a:sym typeface="Century Schoolbook"/>
            </a:endParaRPr>
          </a:p>
          <a:p>
            <a:pPr indent="0" lvl="0" marL="0" rtl="0" algn="l">
              <a:lnSpc>
                <a:spcPct val="100000"/>
              </a:lnSpc>
              <a:spcBef>
                <a:spcPts val="1600"/>
              </a:spcBef>
              <a:spcAft>
                <a:spcPts val="0"/>
              </a:spcAft>
              <a:buNone/>
            </a:pPr>
            <a:r>
              <a:rPr lang="en" sz="1200">
                <a:solidFill>
                  <a:schemeClr val="dk1"/>
                </a:solidFill>
                <a:latin typeface="Century Schoolbook"/>
                <a:ea typeface="Century Schoolbook"/>
                <a:cs typeface="Century Schoolbook"/>
                <a:sym typeface="Century Schoolbook"/>
              </a:rPr>
              <a:t>End of 20</a:t>
            </a:r>
            <a:r>
              <a:rPr baseline="30000" lang="en" sz="1200">
                <a:solidFill>
                  <a:schemeClr val="dk1"/>
                </a:solidFill>
                <a:latin typeface="Century Schoolbook"/>
                <a:ea typeface="Century Schoolbook"/>
                <a:cs typeface="Century Schoolbook"/>
                <a:sym typeface="Century Schoolbook"/>
              </a:rPr>
              <a:t>th</a:t>
            </a:r>
            <a:r>
              <a:rPr lang="en" sz="1200">
                <a:solidFill>
                  <a:schemeClr val="dk1"/>
                </a:solidFill>
                <a:latin typeface="Century Schoolbook"/>
                <a:ea typeface="Century Schoolbook"/>
                <a:cs typeface="Century Schoolbook"/>
                <a:sym typeface="Century Schoolbook"/>
              </a:rPr>
              <a:t> c. saw a shift towards the border as its own identity</a:t>
            </a:r>
            <a:endParaRPr sz="1200">
              <a:solidFill>
                <a:schemeClr val="dk1"/>
              </a:solidFill>
              <a:latin typeface="Century Schoolbook"/>
              <a:ea typeface="Century Schoolbook"/>
              <a:cs typeface="Century Schoolbook"/>
              <a:sym typeface="Century Schoolbook"/>
            </a:endParaRPr>
          </a:p>
          <a:p>
            <a:pPr indent="0" lvl="0" marL="0" rtl="0" algn="l">
              <a:lnSpc>
                <a:spcPct val="100000"/>
              </a:lnSpc>
              <a:spcBef>
                <a:spcPts val="1600"/>
              </a:spcBef>
              <a:spcAft>
                <a:spcPts val="0"/>
              </a:spcAft>
              <a:buNone/>
            </a:pPr>
            <a:r>
              <a:rPr lang="en" sz="1200">
                <a:solidFill>
                  <a:schemeClr val="dk1"/>
                </a:solidFill>
                <a:latin typeface="Century Schoolbook"/>
                <a:ea typeface="Century Schoolbook"/>
                <a:cs typeface="Century Schoolbook"/>
                <a:sym typeface="Century Schoolbook"/>
              </a:rPr>
              <a:t>Major US theorists – Herbert Bolton, Américo Paredes, Gloria Anzaldúa</a:t>
            </a:r>
            <a:endParaRPr sz="1200">
              <a:solidFill>
                <a:schemeClr val="dk1"/>
              </a:solidFill>
              <a:latin typeface="Century Schoolbook"/>
              <a:ea typeface="Century Schoolbook"/>
              <a:cs typeface="Century Schoolbook"/>
              <a:sym typeface="Century Schoolbook"/>
            </a:endParaRPr>
          </a:p>
          <a:p>
            <a:pPr indent="-167640" lvl="0" marL="182880" rtl="0" algn="l">
              <a:lnSpc>
                <a:spcPct val="95000"/>
              </a:lnSpc>
              <a:spcBef>
                <a:spcPts val="1600"/>
              </a:spcBef>
              <a:spcAft>
                <a:spcPts val="0"/>
              </a:spcAft>
              <a:buClr>
                <a:schemeClr val="dk1"/>
              </a:buClr>
              <a:buSzPts val="1200"/>
              <a:buFont typeface="Century Schoolbook"/>
              <a:buChar char="•"/>
            </a:pPr>
            <a:r>
              <a:rPr lang="en" sz="1200">
                <a:solidFill>
                  <a:schemeClr val="dk1"/>
                </a:solidFill>
                <a:latin typeface="Century Schoolbook"/>
                <a:ea typeface="Century Schoolbook"/>
                <a:cs typeface="Century Schoolbook"/>
                <a:sym typeface="Century Schoolbook"/>
              </a:rPr>
              <a:t>In cultural studies</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Metaphorical questions of borders</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How discourse communities affect national culture</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Points to more heterogeneous transnational space</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Transformation and identity formation</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0"/>
              </a:spcBef>
              <a:spcAft>
                <a:spcPts val="0"/>
              </a:spcAft>
              <a:buClr>
                <a:schemeClr val="dk1"/>
              </a:buClr>
              <a:buSzPts val="1200"/>
              <a:buFont typeface="Century Schoolbook"/>
              <a:buChar char="•"/>
            </a:pPr>
            <a:r>
              <a:rPr lang="en" sz="1200">
                <a:solidFill>
                  <a:schemeClr val="dk1"/>
                </a:solidFill>
                <a:latin typeface="Century Schoolbook"/>
                <a:ea typeface="Century Schoolbook"/>
                <a:cs typeface="Century Schoolbook"/>
                <a:sym typeface="Century Schoolbook"/>
              </a:rPr>
              <a:t>“Border theory” narrativizes a history in which culturally transgressive texts, actions, and bodies circumvent traditional structures of power, but this emplotment of resistance can mute another narrative in which power can and does reassert itself</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chemeClr val="dk1"/>
              </a:buClr>
              <a:buSzPts val="1200"/>
              <a:buFont typeface="Century Schoolbook"/>
              <a:buChar char="•"/>
            </a:pPr>
            <a:r>
              <a:rPr lang="en" sz="1200">
                <a:solidFill>
                  <a:schemeClr val="dk1"/>
                </a:solidFill>
                <a:latin typeface="Century Schoolbook"/>
                <a:ea typeface="Century Schoolbook"/>
                <a:cs typeface="Century Schoolbook"/>
                <a:sym typeface="Century Schoolbook"/>
              </a:rPr>
              <a:t>~Russ Castronovo</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Concepts governed by Northern side rarely translate easily to South</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Literature from the Mexican border has been understudied</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Need to see each side and how they come together</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More than a questions of metaphor</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Risks of “intellectual colonialism”</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Lived experience </a:t>
            </a:r>
            <a:endParaRPr sz="1200">
              <a:solidFill>
                <a:schemeClr val="dk1"/>
              </a:solidFill>
              <a:latin typeface="Century Schoolbook"/>
              <a:ea typeface="Century Schoolbook"/>
              <a:cs typeface="Century Schoolbook"/>
              <a:sym typeface="Century Schoolbook"/>
            </a:endParaRPr>
          </a:p>
          <a:p>
            <a:pPr indent="0" lvl="0" marL="0" rtl="0" algn="l">
              <a:lnSpc>
                <a:spcPct val="95000"/>
              </a:lnSpc>
              <a:spcBef>
                <a:spcPts val="1600"/>
              </a:spcBef>
              <a:spcAft>
                <a:spcPts val="0"/>
              </a:spcAft>
              <a:buNone/>
            </a:pPr>
            <a:r>
              <a:rPr lang="en" sz="1200">
                <a:solidFill>
                  <a:schemeClr val="dk1"/>
                </a:solidFill>
                <a:latin typeface="Century Schoolbook"/>
                <a:ea typeface="Century Schoolbook"/>
                <a:cs typeface="Century Schoolbook"/>
                <a:sym typeface="Century Schoolbook"/>
              </a:rPr>
              <a:t>Border Arte Themes</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Linguistic diversity</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The frontier v. la frontera</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Violence, danger, death</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Shifting, changing, transformation</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Hybridity v. boundary</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Third space – liminality, in-between space</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Questions of nation, identity, geography</a:t>
            </a:r>
            <a:endParaRPr sz="1200">
              <a:solidFill>
                <a:schemeClr val="dk1"/>
              </a:solidFill>
              <a:latin typeface="Century Schoolbook"/>
              <a:ea typeface="Century Schoolbook"/>
              <a:cs typeface="Century Schoolbook"/>
              <a:sym typeface="Century Schoolbook"/>
            </a:endParaRPr>
          </a:p>
          <a:p>
            <a:pPr indent="-304800" lvl="0" marL="457200" rtl="0" algn="l">
              <a:lnSpc>
                <a:spcPct val="95000"/>
              </a:lnSpc>
              <a:spcBef>
                <a:spcPts val="1600"/>
              </a:spcBef>
              <a:spcAft>
                <a:spcPts val="0"/>
              </a:spcAft>
              <a:buClr>
                <a:srgbClr val="6F6F74"/>
              </a:buClr>
              <a:buSzPts val="1200"/>
              <a:buChar char="•"/>
            </a:pPr>
            <a:r>
              <a:rPr lang="en" sz="1200">
                <a:solidFill>
                  <a:schemeClr val="dk1"/>
                </a:solidFill>
                <a:latin typeface="Century Schoolbook"/>
                <a:ea typeface="Century Schoolbook"/>
                <a:cs typeface="Century Schoolbook"/>
                <a:sym typeface="Century Schoolbook"/>
              </a:rPr>
              <a:t>Crossing – transnational and immigrant experiences</a:t>
            </a:r>
            <a:endParaRPr sz="1200">
              <a:solidFill>
                <a:schemeClr val="dk1"/>
              </a:solidFill>
              <a:latin typeface="Century Schoolbook"/>
              <a:ea typeface="Century Schoolbook"/>
              <a:cs typeface="Century Schoolbook"/>
              <a:sym typeface="Century Schoolbook"/>
            </a:endParaRPr>
          </a:p>
          <a:p>
            <a:pPr indent="-91440" lvl="0" marL="182880" rtl="0" algn="l">
              <a:lnSpc>
                <a:spcPct val="95000"/>
              </a:lnSpc>
              <a:spcBef>
                <a:spcPts val="1600"/>
              </a:spcBef>
              <a:spcAft>
                <a:spcPts val="0"/>
              </a:spcAft>
              <a:buNone/>
            </a:pPr>
            <a:r>
              <a:t/>
            </a:r>
            <a:endParaRPr sz="1200">
              <a:solidFill>
                <a:schemeClr val="dk1"/>
              </a:solidFill>
              <a:latin typeface="Century Schoolbook"/>
              <a:ea typeface="Century Schoolbook"/>
              <a:cs typeface="Century Schoolbook"/>
              <a:sym typeface="Century Schoolbook"/>
            </a:endParaRPr>
          </a:p>
          <a:p>
            <a:pPr indent="-91440" lvl="0" marL="182880" rtl="0" algn="l">
              <a:lnSpc>
                <a:spcPct val="95000"/>
              </a:lnSpc>
              <a:spcBef>
                <a:spcPts val="1600"/>
              </a:spcBef>
              <a:spcAft>
                <a:spcPts val="0"/>
              </a:spcAft>
              <a:buNone/>
            </a:pPr>
            <a:r>
              <a:t/>
            </a:r>
            <a:endParaRPr sz="1200">
              <a:solidFill>
                <a:schemeClr val="dk1"/>
              </a:solidFill>
              <a:latin typeface="Century Schoolbook"/>
              <a:ea typeface="Century Schoolbook"/>
              <a:cs typeface="Century Schoolbook"/>
              <a:sym typeface="Century Schoolbook"/>
            </a:endParaRPr>
          </a:p>
          <a:p>
            <a:pPr indent="0" lvl="0" marL="457200" rtl="0" algn="l">
              <a:lnSpc>
                <a:spcPct val="95000"/>
              </a:lnSpc>
              <a:spcBef>
                <a:spcPts val="1600"/>
              </a:spcBef>
              <a:spcAft>
                <a:spcPts val="0"/>
              </a:spcAft>
              <a:buNone/>
            </a:pPr>
            <a:r>
              <a:t/>
            </a:r>
            <a:endParaRPr sz="1800">
              <a:solidFill>
                <a:schemeClr val="dk1"/>
              </a:solidFill>
              <a:latin typeface="Century Schoolbook"/>
              <a:ea typeface="Century Schoolbook"/>
              <a:cs typeface="Century Schoolbook"/>
              <a:sym typeface="Century Schoolbook"/>
            </a:endParaRPr>
          </a:p>
        </p:txBody>
      </p:sp>
      <p:sp>
        <p:nvSpPr>
          <p:cNvPr id="173" name="Google Shape;173;g24fb5c9a7d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fb5c9a7d8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4fb5c9a7d8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rgbClr val="F7A7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rtl="0"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rtl="0"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igold">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rgbClr val="F7A7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7A726"/>
              </a:buClr>
              <a:buSzPts val="10000"/>
              <a:buFont typeface="Lato"/>
              <a:buNone/>
              <a:defRPr sz="10000">
                <a:solidFill>
                  <a:srgbClr val="F7A726"/>
                </a:solidFill>
                <a:latin typeface="Lato"/>
                <a:ea typeface="Lato"/>
                <a:cs typeface="Lato"/>
                <a:sym typeface="Lato"/>
              </a:defRPr>
            </a:lvl1pPr>
            <a:lvl2pPr lvl="1" rtl="0" algn="ctr">
              <a:spcBef>
                <a:spcPts val="0"/>
              </a:spcBef>
              <a:spcAft>
                <a:spcPts val="0"/>
              </a:spcAft>
              <a:buSzPts val="10000"/>
              <a:buFont typeface="Lato"/>
              <a:buNone/>
              <a:defRPr sz="10000">
                <a:latin typeface="Lato"/>
                <a:ea typeface="Lato"/>
                <a:cs typeface="Lato"/>
                <a:sym typeface="Lato"/>
              </a:defRPr>
            </a:lvl2pPr>
            <a:lvl3pPr lvl="2" rtl="0" algn="ctr">
              <a:spcBef>
                <a:spcPts val="0"/>
              </a:spcBef>
              <a:spcAft>
                <a:spcPts val="0"/>
              </a:spcAft>
              <a:buSzPts val="10000"/>
              <a:buFont typeface="Lato"/>
              <a:buNone/>
              <a:defRPr sz="10000">
                <a:latin typeface="Lato"/>
                <a:ea typeface="Lato"/>
                <a:cs typeface="Lato"/>
                <a:sym typeface="Lato"/>
              </a:defRPr>
            </a:lvl3pPr>
            <a:lvl4pPr lvl="3" rtl="0" algn="ctr">
              <a:spcBef>
                <a:spcPts val="0"/>
              </a:spcBef>
              <a:spcAft>
                <a:spcPts val="0"/>
              </a:spcAft>
              <a:buSzPts val="10000"/>
              <a:buFont typeface="Lato"/>
              <a:buNone/>
              <a:defRPr sz="10000">
                <a:latin typeface="Lato"/>
                <a:ea typeface="Lato"/>
                <a:cs typeface="Lato"/>
                <a:sym typeface="Lato"/>
              </a:defRPr>
            </a:lvl4pPr>
            <a:lvl5pPr lvl="4" rtl="0" algn="ctr">
              <a:spcBef>
                <a:spcPts val="0"/>
              </a:spcBef>
              <a:spcAft>
                <a:spcPts val="0"/>
              </a:spcAft>
              <a:buSzPts val="10000"/>
              <a:buFont typeface="Lato"/>
              <a:buNone/>
              <a:defRPr sz="10000">
                <a:latin typeface="Lato"/>
                <a:ea typeface="Lato"/>
                <a:cs typeface="Lato"/>
                <a:sym typeface="Lato"/>
              </a:defRPr>
            </a:lvl5pPr>
            <a:lvl6pPr lvl="5" rtl="0" algn="ctr">
              <a:spcBef>
                <a:spcPts val="0"/>
              </a:spcBef>
              <a:spcAft>
                <a:spcPts val="0"/>
              </a:spcAft>
              <a:buSzPts val="10000"/>
              <a:buFont typeface="Lato"/>
              <a:buNone/>
              <a:defRPr sz="10000">
                <a:latin typeface="Lato"/>
                <a:ea typeface="Lato"/>
                <a:cs typeface="Lato"/>
                <a:sym typeface="Lato"/>
              </a:defRPr>
            </a:lvl6pPr>
            <a:lvl7pPr lvl="6" rtl="0" algn="ctr">
              <a:spcBef>
                <a:spcPts val="0"/>
              </a:spcBef>
              <a:spcAft>
                <a:spcPts val="0"/>
              </a:spcAft>
              <a:buSzPts val="10000"/>
              <a:buFont typeface="Lato"/>
              <a:buNone/>
              <a:defRPr sz="10000">
                <a:latin typeface="Lato"/>
                <a:ea typeface="Lato"/>
                <a:cs typeface="Lato"/>
                <a:sym typeface="Lato"/>
              </a:defRPr>
            </a:lvl7pPr>
            <a:lvl8pPr lvl="7" rtl="0" algn="ctr">
              <a:spcBef>
                <a:spcPts val="0"/>
              </a:spcBef>
              <a:spcAft>
                <a:spcPts val="0"/>
              </a:spcAft>
              <a:buSzPts val="10000"/>
              <a:buFont typeface="Lato"/>
              <a:buNone/>
              <a:defRPr sz="10000">
                <a:latin typeface="Lato"/>
                <a:ea typeface="Lato"/>
                <a:cs typeface="Lato"/>
                <a:sym typeface="Lato"/>
              </a:defRPr>
            </a:lvl8pPr>
            <a:lvl9pPr lvl="8" rtl="0"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946404" y="274320"/>
            <a:ext cx="7269600" cy="994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 name="Google Shape;57;p13"/>
          <p:cNvSpPr txBox="1"/>
          <p:nvPr>
            <p:ph idx="1" type="body"/>
          </p:nvPr>
        </p:nvSpPr>
        <p:spPr>
          <a:xfrm>
            <a:off x="946404" y="1371600"/>
            <a:ext cx="6446400" cy="3263400"/>
          </a:xfrm>
          <a:prstGeom prst="rect">
            <a:avLst/>
          </a:prstGeom>
          <a:noFill/>
          <a:ln>
            <a:noFill/>
          </a:ln>
        </p:spPr>
        <p:txBody>
          <a:bodyPr anchorCtr="0" anchor="t" bIns="34275" lIns="68575" spcFirstLastPara="1" rIns="68575" wrap="square" tIns="34275">
            <a:normAutofit/>
          </a:bodyPr>
          <a:lstStyle>
            <a:lvl1pPr indent="-298450" lvl="0" marL="457200" rtl="0" algn="l">
              <a:lnSpc>
                <a:spcPct val="95000"/>
              </a:lnSpc>
              <a:spcBef>
                <a:spcPts val="1100"/>
              </a:spcBef>
              <a:spcAft>
                <a:spcPts val="0"/>
              </a:spcAft>
              <a:buSzPts val="11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200"/>
              </a:spcBef>
              <a:spcAft>
                <a:spcPts val="0"/>
              </a:spcAft>
              <a:buSzPts val="1400"/>
              <a:buChar char="●"/>
              <a:defRPr/>
            </a:lvl3pPr>
            <a:lvl4pPr indent="-317500" lvl="3" marL="1828800" rtl="0" algn="l">
              <a:lnSpc>
                <a:spcPct val="90000"/>
              </a:lnSpc>
              <a:spcBef>
                <a:spcPts val="200"/>
              </a:spcBef>
              <a:spcAft>
                <a:spcPts val="0"/>
              </a:spcAft>
              <a:buSzPts val="1400"/>
              <a:buChar char="●"/>
              <a:defRPr/>
            </a:lvl4pPr>
            <a:lvl5pPr indent="-317500" lvl="4" marL="2286000" rtl="0" algn="l">
              <a:lnSpc>
                <a:spcPct val="90000"/>
              </a:lnSpc>
              <a:spcBef>
                <a:spcPts val="200"/>
              </a:spcBef>
              <a:spcAft>
                <a:spcPts val="0"/>
              </a:spcAft>
              <a:buSzPts val="1400"/>
              <a:buChar char="●"/>
              <a:defRPr/>
            </a:lvl5pPr>
            <a:lvl6pPr indent="-317500" lvl="5" marL="2743200" rtl="0" algn="l">
              <a:lnSpc>
                <a:spcPct val="90000"/>
              </a:lnSpc>
              <a:spcBef>
                <a:spcPts val="200"/>
              </a:spcBef>
              <a:spcAft>
                <a:spcPts val="0"/>
              </a:spcAft>
              <a:buSzPts val="1400"/>
              <a:buChar char="●"/>
              <a:defRPr/>
            </a:lvl6pPr>
            <a:lvl7pPr indent="-317500" lvl="6" marL="3200400" rtl="0" algn="l">
              <a:lnSpc>
                <a:spcPct val="90000"/>
              </a:lnSpc>
              <a:spcBef>
                <a:spcPts val="200"/>
              </a:spcBef>
              <a:spcAft>
                <a:spcPts val="0"/>
              </a:spcAft>
              <a:buSzPts val="1400"/>
              <a:buChar char="●"/>
              <a:defRPr/>
            </a:lvl7pPr>
            <a:lvl8pPr indent="-317500" lvl="7" marL="3657600" rtl="0" algn="l">
              <a:lnSpc>
                <a:spcPct val="90000"/>
              </a:lnSpc>
              <a:spcBef>
                <a:spcPts val="200"/>
              </a:spcBef>
              <a:spcAft>
                <a:spcPts val="0"/>
              </a:spcAft>
              <a:buSzPts val="1400"/>
              <a:buChar char="●"/>
              <a:defRPr/>
            </a:lvl8pPr>
            <a:lvl9pPr indent="-317500" lvl="8" marL="4114800" rtl="0" algn="l">
              <a:lnSpc>
                <a:spcPct val="90000"/>
              </a:lnSpc>
              <a:spcBef>
                <a:spcPts val="200"/>
              </a:spcBef>
              <a:spcAft>
                <a:spcPts val="200"/>
              </a:spcAft>
              <a:buSzPts val="1400"/>
              <a:buChar char="●"/>
              <a:defRPr/>
            </a:lvl9pPr>
          </a:lstStyle>
          <a:p/>
        </p:txBody>
      </p:sp>
      <p:sp>
        <p:nvSpPr>
          <p:cNvPr id="58" name="Google Shape;58;p13"/>
          <p:cNvSpPr txBox="1"/>
          <p:nvPr>
            <p:ph idx="10" type="dt"/>
          </p:nvPr>
        </p:nvSpPr>
        <p:spPr>
          <a:xfrm rot="-5400000">
            <a:off x="8098259" y="748949"/>
            <a:ext cx="14286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9" name="Google Shape;59;p13"/>
          <p:cNvSpPr txBox="1"/>
          <p:nvPr>
            <p:ph idx="11" type="ftr"/>
          </p:nvPr>
        </p:nvSpPr>
        <p:spPr>
          <a:xfrm rot="-5400000">
            <a:off x="7469609" y="3034950"/>
            <a:ext cx="26859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0" name="Google Shape;60;p13"/>
          <p:cNvSpPr txBox="1"/>
          <p:nvPr>
            <p:ph idx="12" type="sldNum"/>
          </p:nvPr>
        </p:nvSpPr>
        <p:spPr>
          <a:xfrm>
            <a:off x="8469630" y="4629150"/>
            <a:ext cx="685800" cy="445200"/>
          </a:xfrm>
          <a:prstGeom prst="rect">
            <a:avLst/>
          </a:prstGeom>
          <a:noFill/>
          <a:ln>
            <a:noFill/>
          </a:ln>
        </p:spPr>
        <p:txBody>
          <a:bodyPr anchorCtr="0" anchor="ctr" bIns="34275" lIns="34275" spcFirstLastPara="1" rIns="34275" wrap="square" tIns="34275">
            <a:normAutofit lnSpcReduction="10000"/>
          </a:bodyPr>
          <a:lstStyle>
            <a:lvl1pPr indent="0" lvl="0"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14"/>
          <p:cNvSpPr txBox="1"/>
          <p:nvPr>
            <p:ph type="title"/>
          </p:nvPr>
        </p:nvSpPr>
        <p:spPr>
          <a:xfrm>
            <a:off x="946404" y="274320"/>
            <a:ext cx="7269600" cy="9942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3" name="Google Shape;63;p14"/>
          <p:cNvSpPr txBox="1"/>
          <p:nvPr>
            <p:ph idx="1" type="body"/>
          </p:nvPr>
        </p:nvSpPr>
        <p:spPr>
          <a:xfrm>
            <a:off x="946404" y="1371600"/>
            <a:ext cx="3360300" cy="3263400"/>
          </a:xfrm>
          <a:prstGeom prst="rect">
            <a:avLst/>
          </a:prstGeom>
          <a:noFill/>
          <a:ln>
            <a:noFill/>
          </a:ln>
        </p:spPr>
        <p:txBody>
          <a:bodyPr anchorCtr="0" anchor="t" bIns="34275" lIns="68575" spcFirstLastPara="1" rIns="68575" wrap="square" tIns="34275">
            <a:normAutofit/>
          </a:bodyPr>
          <a:lstStyle>
            <a:lvl1pPr indent="-298450" lvl="0" marL="457200" rtl="0" algn="l">
              <a:lnSpc>
                <a:spcPct val="95000"/>
              </a:lnSpc>
              <a:spcBef>
                <a:spcPts val="1100"/>
              </a:spcBef>
              <a:spcAft>
                <a:spcPts val="0"/>
              </a:spcAft>
              <a:buSzPts val="1100"/>
              <a:buChar char="•"/>
              <a:defRPr sz="1400"/>
            </a:lvl1pPr>
            <a:lvl2pPr indent="-304800" lvl="1" marL="914400" rtl="0" algn="l">
              <a:lnSpc>
                <a:spcPct val="90000"/>
              </a:lnSpc>
              <a:spcBef>
                <a:spcPts val="200"/>
              </a:spcBef>
              <a:spcAft>
                <a:spcPts val="0"/>
              </a:spcAft>
              <a:buSzPts val="1200"/>
              <a:buChar char="●"/>
              <a:defRPr sz="1200"/>
            </a:lvl2pPr>
            <a:lvl3pPr indent="-298450" lvl="2" marL="1371600" rtl="0" algn="l">
              <a:lnSpc>
                <a:spcPct val="90000"/>
              </a:lnSpc>
              <a:spcBef>
                <a:spcPts val="200"/>
              </a:spcBef>
              <a:spcAft>
                <a:spcPts val="0"/>
              </a:spcAft>
              <a:buSzPts val="1100"/>
              <a:buChar char="●"/>
              <a:defRPr sz="11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64" name="Google Shape;64;p14"/>
          <p:cNvSpPr txBox="1"/>
          <p:nvPr>
            <p:ph idx="2" type="body"/>
          </p:nvPr>
        </p:nvSpPr>
        <p:spPr>
          <a:xfrm>
            <a:off x="4594860" y="1371600"/>
            <a:ext cx="3360300" cy="3263400"/>
          </a:xfrm>
          <a:prstGeom prst="rect">
            <a:avLst/>
          </a:prstGeom>
          <a:noFill/>
          <a:ln>
            <a:noFill/>
          </a:ln>
        </p:spPr>
        <p:txBody>
          <a:bodyPr anchorCtr="0" anchor="t" bIns="34275" lIns="68575" spcFirstLastPara="1" rIns="68575" wrap="square" tIns="34275">
            <a:normAutofit/>
          </a:bodyPr>
          <a:lstStyle>
            <a:lvl1pPr indent="-298450" lvl="0" marL="457200" rtl="0" algn="l">
              <a:lnSpc>
                <a:spcPct val="95000"/>
              </a:lnSpc>
              <a:spcBef>
                <a:spcPts val="1100"/>
              </a:spcBef>
              <a:spcAft>
                <a:spcPts val="0"/>
              </a:spcAft>
              <a:buSzPts val="1100"/>
              <a:buChar char="•"/>
              <a:defRPr sz="1400"/>
            </a:lvl1pPr>
            <a:lvl2pPr indent="-304800" lvl="1" marL="914400" rtl="0" algn="l">
              <a:lnSpc>
                <a:spcPct val="90000"/>
              </a:lnSpc>
              <a:spcBef>
                <a:spcPts val="200"/>
              </a:spcBef>
              <a:spcAft>
                <a:spcPts val="0"/>
              </a:spcAft>
              <a:buSzPts val="1200"/>
              <a:buChar char="●"/>
              <a:defRPr sz="1200"/>
            </a:lvl2pPr>
            <a:lvl3pPr indent="-298450" lvl="2" marL="1371600" rtl="0" algn="l">
              <a:lnSpc>
                <a:spcPct val="90000"/>
              </a:lnSpc>
              <a:spcBef>
                <a:spcPts val="200"/>
              </a:spcBef>
              <a:spcAft>
                <a:spcPts val="0"/>
              </a:spcAft>
              <a:buSzPts val="1100"/>
              <a:buChar char="●"/>
              <a:defRPr sz="1100"/>
            </a:lvl3pPr>
            <a:lvl4pPr indent="-298450" lvl="3" marL="1828800" rtl="0" algn="l">
              <a:lnSpc>
                <a:spcPct val="90000"/>
              </a:lnSpc>
              <a:spcBef>
                <a:spcPts val="200"/>
              </a:spcBef>
              <a:spcAft>
                <a:spcPts val="0"/>
              </a:spcAft>
              <a:buSzPts val="1100"/>
              <a:buChar char="●"/>
              <a:defRPr sz="1100"/>
            </a:lvl4pPr>
            <a:lvl5pPr indent="-298450" lvl="4" marL="2286000" rtl="0" algn="l">
              <a:lnSpc>
                <a:spcPct val="90000"/>
              </a:lnSpc>
              <a:spcBef>
                <a:spcPts val="200"/>
              </a:spcBef>
              <a:spcAft>
                <a:spcPts val="0"/>
              </a:spcAft>
              <a:buSzPts val="1100"/>
              <a:buChar char="●"/>
              <a:defRPr sz="1100"/>
            </a:lvl5pPr>
            <a:lvl6pPr indent="-298450" lvl="5" marL="2743200" rtl="0" algn="l">
              <a:lnSpc>
                <a:spcPct val="90000"/>
              </a:lnSpc>
              <a:spcBef>
                <a:spcPts val="200"/>
              </a:spcBef>
              <a:spcAft>
                <a:spcPts val="0"/>
              </a:spcAft>
              <a:buSzPts val="1100"/>
              <a:buChar char="●"/>
              <a:defRPr sz="1100"/>
            </a:lvl6pPr>
            <a:lvl7pPr indent="-298450" lvl="6" marL="3200400" rtl="0" algn="l">
              <a:lnSpc>
                <a:spcPct val="90000"/>
              </a:lnSpc>
              <a:spcBef>
                <a:spcPts val="200"/>
              </a:spcBef>
              <a:spcAft>
                <a:spcPts val="0"/>
              </a:spcAft>
              <a:buSzPts val="1100"/>
              <a:buChar char="●"/>
              <a:defRPr sz="1100"/>
            </a:lvl7pPr>
            <a:lvl8pPr indent="-298450" lvl="7" marL="3657600" rtl="0" algn="l">
              <a:lnSpc>
                <a:spcPct val="90000"/>
              </a:lnSpc>
              <a:spcBef>
                <a:spcPts val="200"/>
              </a:spcBef>
              <a:spcAft>
                <a:spcPts val="0"/>
              </a:spcAft>
              <a:buSzPts val="1100"/>
              <a:buChar char="●"/>
              <a:defRPr sz="1100"/>
            </a:lvl8pPr>
            <a:lvl9pPr indent="-298450" lvl="8" marL="4114800" rtl="0" algn="l">
              <a:lnSpc>
                <a:spcPct val="90000"/>
              </a:lnSpc>
              <a:spcBef>
                <a:spcPts val="200"/>
              </a:spcBef>
              <a:spcAft>
                <a:spcPts val="200"/>
              </a:spcAft>
              <a:buSzPts val="1100"/>
              <a:buChar char="●"/>
              <a:defRPr sz="1100"/>
            </a:lvl9pPr>
          </a:lstStyle>
          <a:p/>
        </p:txBody>
      </p:sp>
      <p:sp>
        <p:nvSpPr>
          <p:cNvPr id="65" name="Google Shape;65;p14"/>
          <p:cNvSpPr txBox="1"/>
          <p:nvPr>
            <p:ph idx="10" type="dt"/>
          </p:nvPr>
        </p:nvSpPr>
        <p:spPr>
          <a:xfrm rot="-5400000">
            <a:off x="8098259" y="748949"/>
            <a:ext cx="14286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6" name="Google Shape;66;p14"/>
          <p:cNvSpPr txBox="1"/>
          <p:nvPr>
            <p:ph idx="11" type="ftr"/>
          </p:nvPr>
        </p:nvSpPr>
        <p:spPr>
          <a:xfrm rot="-5400000">
            <a:off x="7469609" y="3034950"/>
            <a:ext cx="26859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67" name="Google Shape;67;p14"/>
          <p:cNvSpPr txBox="1"/>
          <p:nvPr>
            <p:ph idx="12" type="sldNum"/>
          </p:nvPr>
        </p:nvSpPr>
        <p:spPr>
          <a:xfrm>
            <a:off x="8469630" y="4629150"/>
            <a:ext cx="685800" cy="445200"/>
          </a:xfrm>
          <a:prstGeom prst="rect">
            <a:avLst/>
          </a:prstGeom>
          <a:noFill/>
          <a:ln>
            <a:noFill/>
          </a:ln>
        </p:spPr>
        <p:txBody>
          <a:bodyPr anchorCtr="0" anchor="ctr" bIns="34275" lIns="34275" spcFirstLastPara="1" rIns="34275" wrap="square" tIns="34275">
            <a:normAutofit lnSpcReduction="10000"/>
          </a:bodyPr>
          <a:lstStyle>
            <a:lvl1pPr indent="0" lvl="0"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000000"/>
              </a:buClr>
              <a:buSzPts val="2700"/>
              <a:buFont typeface="Arial"/>
              <a:buNone/>
              <a:defRPr b="0" i="0" sz="2700" u="none" cap="none" strike="noStrike">
                <a:solidFill>
                  <a:srgbClr val="8E8E93"/>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72" name="Shape 72"/>
        <p:cNvGrpSpPr/>
        <p:nvPr/>
      </p:nvGrpSpPr>
      <p:grpSpPr>
        <a:xfrm>
          <a:off x="0" y="0"/>
          <a:ext cx="0" cy="0"/>
          <a:chOff x="0" y="0"/>
          <a:chExt cx="0" cy="0"/>
        </a:xfrm>
      </p:grpSpPr>
      <p:sp>
        <p:nvSpPr>
          <p:cNvPr id="73" name="Google Shape;73;p16"/>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6"/>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6"/>
          <p:cNvSpPr txBox="1"/>
          <p:nvPr>
            <p:ph type="ctr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lnSpc>
                <a:spcPct val="100000"/>
              </a:lnSpc>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76" name="Google Shape;76;p16"/>
          <p:cNvSpPr txBox="1"/>
          <p:nvPr>
            <p:ph idx="1" type="subTitle"/>
          </p:nvPr>
        </p:nvSpPr>
        <p:spPr>
          <a:xfrm>
            <a:off x="344250" y="3550650"/>
            <a:ext cx="4910100" cy="577800"/>
          </a:xfrm>
          <a:prstGeom prst="rect">
            <a:avLst/>
          </a:prstGeom>
          <a:solidFill>
            <a:schemeClr val="dk2"/>
          </a:solid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gn="l">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77" name="Google Shape;77;p1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lgn="l">
              <a:lnSpc>
                <a:spcPct val="100000"/>
              </a:lnSpc>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80" name="Google Shape;80;p1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83" name="Google Shape;83;p18"/>
          <p:cNvSpPr txBox="1"/>
          <p:nvPr>
            <p:ph idx="1" type="body"/>
          </p:nvPr>
        </p:nvSpPr>
        <p:spPr>
          <a:xfrm>
            <a:off x="311700" y="1234050"/>
            <a:ext cx="3999900" cy="33348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4" name="Google Shape;84;p18"/>
          <p:cNvSpPr txBox="1"/>
          <p:nvPr>
            <p:ph idx="2" type="body"/>
          </p:nvPr>
        </p:nvSpPr>
        <p:spPr>
          <a:xfrm>
            <a:off x="4832400" y="1234050"/>
            <a:ext cx="3999900" cy="33348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5" name="Google Shape;85;p1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86" name="Shape 86"/>
        <p:cNvGrpSpPr/>
        <p:nvPr/>
      </p:nvGrpSpPr>
      <p:grpSpPr>
        <a:xfrm>
          <a:off x="0" y="0"/>
          <a:ext cx="0" cy="0"/>
          <a:chOff x="0" y="0"/>
          <a:chExt cx="0" cy="0"/>
        </a:xfrm>
      </p:grpSpPr>
      <p:sp>
        <p:nvSpPr>
          <p:cNvPr id="87" name="Google Shape;87;p19"/>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9"/>
          <p:cNvSpPr txBox="1"/>
          <p:nvPr>
            <p:ph type="title"/>
          </p:nvPr>
        </p:nvSpPr>
        <p:spPr>
          <a:xfrm>
            <a:off x="344250" y="1403850"/>
            <a:ext cx="8455500" cy="2146800"/>
          </a:xfrm>
          <a:prstGeom prst="rect">
            <a:avLst/>
          </a:prstGeom>
          <a:solidFill>
            <a:srgbClr val="FFFFFF"/>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lnSpc>
                <a:spcPct val="100000"/>
              </a:lnSpc>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89" name="Google Shape;89;p1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sp>
        <p:nvSpPr>
          <p:cNvPr id="92" name="Google Shape;92;p2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3" name="Shape 93"/>
        <p:cNvGrpSpPr/>
        <p:nvPr/>
      </p:nvGrpSpPr>
      <p:grpSpPr>
        <a:xfrm>
          <a:off x="0" y="0"/>
          <a:ext cx="0" cy="0"/>
          <a:chOff x="0" y="0"/>
          <a:chExt cx="0" cy="0"/>
        </a:xfrm>
      </p:grpSpPr>
      <p:sp>
        <p:nvSpPr>
          <p:cNvPr id="94" name="Google Shape;94;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5" name="Google Shape;95;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96" name="Google Shape;96;p2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22"/>
          <p:cNvSpPr txBox="1"/>
          <p:nvPr>
            <p:ph hasCustomPrompt="1" type="title"/>
          </p:nvPr>
        </p:nvSpPr>
        <p:spPr>
          <a:xfrm>
            <a:off x="311700" y="999925"/>
            <a:ext cx="8520600" cy="21462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1pPr>
            <a:lvl2pPr lvl="1"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2pPr>
            <a:lvl3pPr lvl="2"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3pPr>
            <a:lvl4pPr lvl="3"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4pPr>
            <a:lvl5pPr lvl="4"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5pPr>
            <a:lvl6pPr lvl="5"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6pPr>
            <a:lvl7pPr lvl="6"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7pPr>
            <a:lvl8pPr lvl="7"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8pPr>
            <a:lvl9pPr lvl="8" rtl="0" algn="ctr">
              <a:lnSpc>
                <a:spcPct val="100000"/>
              </a:lnSpc>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99" name="Google Shape;99;p22"/>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highlight>
                  <a:schemeClr val="dk1"/>
                </a:highlight>
              </a:defRPr>
            </a:lvl1pPr>
            <a:lvl2pPr indent="-317500" lvl="1" marL="914400" rtl="0" algn="ctr">
              <a:lnSpc>
                <a:spcPct val="115000"/>
              </a:lnSpc>
              <a:spcBef>
                <a:spcPts val="1600"/>
              </a:spcBef>
              <a:spcAft>
                <a:spcPts val="0"/>
              </a:spcAft>
              <a:buSzPts val="1400"/>
              <a:buChar char="○"/>
              <a:defRPr>
                <a:highlight>
                  <a:schemeClr val="dk1"/>
                </a:highlight>
              </a:defRPr>
            </a:lvl2pPr>
            <a:lvl3pPr indent="-317500" lvl="2" marL="1371600" rtl="0" algn="ctr">
              <a:lnSpc>
                <a:spcPct val="115000"/>
              </a:lnSpc>
              <a:spcBef>
                <a:spcPts val="1600"/>
              </a:spcBef>
              <a:spcAft>
                <a:spcPts val="0"/>
              </a:spcAft>
              <a:buSzPts val="1400"/>
              <a:buChar char="■"/>
              <a:defRPr>
                <a:highlight>
                  <a:schemeClr val="dk1"/>
                </a:highlight>
              </a:defRPr>
            </a:lvl3pPr>
            <a:lvl4pPr indent="-317500" lvl="3" marL="1828800" rtl="0" algn="ctr">
              <a:lnSpc>
                <a:spcPct val="115000"/>
              </a:lnSpc>
              <a:spcBef>
                <a:spcPts val="1600"/>
              </a:spcBef>
              <a:spcAft>
                <a:spcPts val="0"/>
              </a:spcAft>
              <a:buSzPts val="1400"/>
              <a:buChar char="●"/>
              <a:defRPr>
                <a:highlight>
                  <a:schemeClr val="dk1"/>
                </a:highlight>
              </a:defRPr>
            </a:lvl4pPr>
            <a:lvl5pPr indent="-317500" lvl="4" marL="2286000" rtl="0" algn="ctr">
              <a:lnSpc>
                <a:spcPct val="115000"/>
              </a:lnSpc>
              <a:spcBef>
                <a:spcPts val="1600"/>
              </a:spcBef>
              <a:spcAft>
                <a:spcPts val="0"/>
              </a:spcAft>
              <a:buSzPts val="1400"/>
              <a:buChar char="○"/>
              <a:defRPr>
                <a:highlight>
                  <a:schemeClr val="dk1"/>
                </a:highlight>
              </a:defRPr>
            </a:lvl5pPr>
            <a:lvl6pPr indent="-317500" lvl="5" marL="2743200" rtl="0" algn="ctr">
              <a:lnSpc>
                <a:spcPct val="115000"/>
              </a:lnSpc>
              <a:spcBef>
                <a:spcPts val="1600"/>
              </a:spcBef>
              <a:spcAft>
                <a:spcPts val="0"/>
              </a:spcAft>
              <a:buSzPts val="1400"/>
              <a:buChar char="■"/>
              <a:defRPr>
                <a:highlight>
                  <a:schemeClr val="dk1"/>
                </a:highlight>
              </a:defRPr>
            </a:lvl6pPr>
            <a:lvl7pPr indent="-317500" lvl="6" marL="3200400" rtl="0" algn="ctr">
              <a:lnSpc>
                <a:spcPct val="115000"/>
              </a:lnSpc>
              <a:spcBef>
                <a:spcPts val="1600"/>
              </a:spcBef>
              <a:spcAft>
                <a:spcPts val="0"/>
              </a:spcAft>
              <a:buSzPts val="1400"/>
              <a:buChar char="●"/>
              <a:defRPr>
                <a:highlight>
                  <a:schemeClr val="dk1"/>
                </a:highlight>
              </a:defRPr>
            </a:lvl7pPr>
            <a:lvl8pPr indent="-317500" lvl="7" marL="3657600" rtl="0" algn="ctr">
              <a:lnSpc>
                <a:spcPct val="115000"/>
              </a:lnSpc>
              <a:spcBef>
                <a:spcPts val="1600"/>
              </a:spcBef>
              <a:spcAft>
                <a:spcPts val="0"/>
              </a:spcAft>
              <a:buSzPts val="1400"/>
              <a:buChar char="○"/>
              <a:defRPr>
                <a:highlight>
                  <a:schemeClr val="dk1"/>
                </a:highlight>
              </a:defRPr>
            </a:lvl8pPr>
            <a:lvl9pPr indent="-317500" lvl="8" marL="4114800" rtl="0" algn="ctr">
              <a:lnSpc>
                <a:spcPct val="115000"/>
              </a:lnSpc>
              <a:spcBef>
                <a:spcPts val="1600"/>
              </a:spcBef>
              <a:spcAft>
                <a:spcPts val="1600"/>
              </a:spcAft>
              <a:buSzPts val="1400"/>
              <a:buChar char="■"/>
              <a:defRPr>
                <a:highlight>
                  <a:schemeClr val="dk1"/>
                </a:highlight>
              </a:defRPr>
            </a:lvl9pPr>
          </a:lstStyle>
          <a:p/>
        </p:txBody>
      </p:sp>
      <p:sp>
        <p:nvSpPr>
          <p:cNvPr id="100" name="Google Shape;100;p2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sp>
        <p:nvSpPr>
          <p:cNvPr id="104" name="Google Shape;104;p24"/>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5" name="Google Shape;105;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rgbClr val="F7A7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7A726"/>
              </a:buClr>
              <a:buSzPts val="3200"/>
              <a:buNone/>
              <a:defRPr>
                <a:solidFill>
                  <a:srgbClr val="F7A726"/>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1C232"/>
              </a:buClr>
              <a:buSzPts val="3200"/>
              <a:buNone/>
              <a:defRPr>
                <a:solidFill>
                  <a:srgbClr val="F1C232"/>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F1C232"/>
              </a:buClr>
              <a:buSzPts val="3200"/>
              <a:buNone/>
              <a:defRPr>
                <a:solidFill>
                  <a:srgbClr val="F1C232"/>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1C232"/>
              </a:buClr>
              <a:buSzPts val="2400"/>
              <a:buNone/>
              <a:defRPr sz="2400">
                <a:solidFill>
                  <a:srgbClr val="F1C23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rgbClr val="F7A7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7A726"/>
              </a:buClr>
              <a:buSzPts val="4200"/>
              <a:buNone/>
              <a:defRPr sz="4200">
                <a:solidFill>
                  <a:srgbClr val="F7A726"/>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rgbClr val="21252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F1C232"/>
              </a:buClr>
              <a:buSzPts val="3200"/>
              <a:buFont typeface="Playfair Display"/>
              <a:buNone/>
              <a:defRPr b="1" sz="3200">
                <a:solidFill>
                  <a:srgbClr val="F1C232"/>
                </a:solidFill>
                <a:latin typeface="Playfair Display"/>
                <a:ea typeface="Playfair Display"/>
                <a:cs typeface="Playfair Display"/>
                <a:sym typeface="Playfair Display"/>
              </a:defRPr>
            </a:lvl1pPr>
            <a:lvl2pPr lvl="1"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1pPr>
            <a:lvl2pPr lvl="1"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2pPr>
            <a:lvl3pPr lvl="2"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3pPr>
            <a:lvl4pPr lvl="3"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4pPr>
            <a:lvl5pPr lvl="4"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5pPr>
            <a:lvl6pPr lvl="5"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6pPr>
            <a:lvl7pPr lvl="6"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7pPr>
            <a:lvl8pPr lvl="7"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8pPr>
            <a:lvl9pPr lvl="8" marR="0" rtl="0" algn="l">
              <a:lnSpc>
                <a:spcPct val="100000"/>
              </a:lnSpc>
              <a:spcBef>
                <a:spcPts val="0"/>
              </a:spcBef>
              <a:spcAft>
                <a:spcPts val="0"/>
              </a:spcAft>
              <a:buClr>
                <a:schemeClr val="dk2"/>
              </a:buClr>
              <a:buSzPts val="3000"/>
              <a:buFont typeface="Oswald"/>
              <a:buNone/>
              <a:defRPr b="0" i="0" sz="3000" u="none" cap="none" strike="noStrike">
                <a:solidFill>
                  <a:schemeClr val="dk2"/>
                </a:solidFill>
                <a:highlight>
                  <a:schemeClr val="dk1"/>
                </a:highlight>
                <a:latin typeface="Oswald"/>
                <a:ea typeface="Oswald"/>
                <a:cs typeface="Oswald"/>
                <a:sym typeface="Oswald"/>
              </a:defRPr>
            </a:lvl9pPr>
          </a:lstStyle>
          <a:p/>
        </p:txBody>
      </p:sp>
      <p:sp>
        <p:nvSpPr>
          <p:cNvPr id="70" name="Google Shape;70;p15"/>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Playfair Display"/>
              <a:buChar char="●"/>
              <a:defRPr b="0" i="0" sz="1800" u="none" cap="none" strike="noStrike">
                <a:solidFill>
                  <a:schemeClr val="dk2"/>
                </a:solidFill>
                <a:latin typeface="Playfair Display"/>
                <a:ea typeface="Playfair Display"/>
                <a:cs typeface="Playfair Display"/>
                <a:sym typeface="Playfair Display"/>
              </a:defRPr>
            </a:lvl1pPr>
            <a:lvl2pPr indent="-317500" lvl="1" marL="9144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2pPr>
            <a:lvl3pPr indent="-317500" lvl="2" marL="13716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3pPr>
            <a:lvl4pPr indent="-317500" lvl="3" marL="18288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4pPr>
            <a:lvl5pPr indent="-317500" lvl="4" marL="22860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5pPr>
            <a:lvl6pPr indent="-317500" lvl="5" marL="27432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6pPr>
            <a:lvl7pPr indent="-317500" lvl="6" marL="32004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7pPr>
            <a:lvl8pPr indent="-317500" lvl="7" marL="3657600" marR="0" rtl="0" algn="l">
              <a:lnSpc>
                <a:spcPct val="115000"/>
              </a:lnSpc>
              <a:spcBef>
                <a:spcPts val="1600"/>
              </a:spcBef>
              <a:spcAft>
                <a:spcPts val="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8pPr>
            <a:lvl9pPr indent="-317500" lvl="8" marL="4114800" marR="0" rtl="0" algn="l">
              <a:lnSpc>
                <a:spcPct val="115000"/>
              </a:lnSpc>
              <a:spcBef>
                <a:spcPts val="1600"/>
              </a:spcBef>
              <a:spcAft>
                <a:spcPts val="1600"/>
              </a:spcAft>
              <a:buClr>
                <a:schemeClr val="dk2"/>
              </a:buClr>
              <a:buSzPts val="1400"/>
              <a:buFont typeface="Playfair Display"/>
              <a:buChar char="■"/>
              <a:defRPr b="0" i="0" sz="1400" u="none" cap="none" strike="noStrike">
                <a:solidFill>
                  <a:schemeClr val="dk2"/>
                </a:solidFill>
                <a:latin typeface="Playfair Display"/>
                <a:ea typeface="Playfair Display"/>
                <a:cs typeface="Playfair Display"/>
                <a:sym typeface="Playfair Display"/>
              </a:defRPr>
            </a:lvl9pPr>
          </a:lstStyle>
          <a:p/>
        </p:txBody>
      </p:sp>
      <p:sp>
        <p:nvSpPr>
          <p:cNvPr id="71" name="Google Shape;71;p1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www.youtube.com/watch?v=q6CLdCl9TB0" TargetMode="Externa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S7DQHIkOa3w" TargetMode="Externa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http://drive.google.com/file/d/1QvB2DY0kfBTC8lWTFZiHDj2Avjb8_--r/view"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hyperlink" Target="http://drive.google.com/file/d/1QvB2DY0kfBTC8lWTFZiHDj2Avjb8_--r/view"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www.youtube.com/watch?v=AG4zd3036-I" TargetMode="Externa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28.png"/><Relationship Id="rId6"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1.png"/><Relationship Id="rId13" Type="http://schemas.openxmlformats.org/officeDocument/2006/relationships/image" Target="../media/image5.pn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5.jpg"/><Relationship Id="rId4" Type="http://schemas.openxmlformats.org/officeDocument/2006/relationships/image" Target="../media/image30.jpg"/><Relationship Id="rId9" Type="http://schemas.openxmlformats.org/officeDocument/2006/relationships/image" Target="../media/image14.png"/><Relationship Id="rId15" Type="http://schemas.openxmlformats.org/officeDocument/2006/relationships/image" Target="../media/image8.png"/><Relationship Id="rId1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33.jpg"/><Relationship Id="rId7" Type="http://schemas.openxmlformats.org/officeDocument/2006/relationships/image" Target="../media/image2.png"/><Relationship Id="rId8"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www.youtube.com/watch?v=LbEvpe9suGg" TargetMode="External"/><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5"/>
          <p:cNvSpPr txBox="1"/>
          <p:nvPr/>
        </p:nvSpPr>
        <p:spPr>
          <a:xfrm>
            <a:off x="3608225" y="0"/>
            <a:ext cx="5535900" cy="5143500"/>
          </a:xfrm>
          <a:prstGeom prst="rect">
            <a:avLst/>
          </a:prstGeom>
          <a:solidFill>
            <a:srgbClr val="F1C232"/>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t/>
            </a:r>
            <a:endParaRPr b="1" sz="2200">
              <a:solidFill>
                <a:schemeClr val="lt1"/>
              </a:solidFill>
              <a:latin typeface="Great Vibes"/>
              <a:ea typeface="Great Vibes"/>
              <a:cs typeface="Great Vibes"/>
              <a:sym typeface="Great Vibes"/>
            </a:endParaRPr>
          </a:p>
          <a:p>
            <a:pPr indent="0" lvl="0" marL="0" rtl="0" algn="ctr">
              <a:lnSpc>
                <a:spcPct val="100000"/>
              </a:lnSpc>
              <a:spcBef>
                <a:spcPts val="300"/>
              </a:spcBef>
              <a:spcAft>
                <a:spcPts val="0"/>
              </a:spcAft>
              <a:buClr>
                <a:schemeClr val="dk1"/>
              </a:buClr>
              <a:buSzPts val="1100"/>
              <a:buFont typeface="Arial"/>
              <a:buNone/>
            </a:pPr>
            <a:r>
              <a:rPr b="1" lang="en" sz="4600">
                <a:latin typeface="Impact"/>
                <a:ea typeface="Impact"/>
                <a:cs typeface="Impact"/>
                <a:sym typeface="Impact"/>
              </a:rPr>
              <a:t>Hamlet </a:t>
            </a:r>
            <a:endParaRPr b="1" sz="4600">
              <a:latin typeface="Impact"/>
              <a:ea typeface="Impact"/>
              <a:cs typeface="Impact"/>
              <a:sym typeface="Impact"/>
            </a:endParaRPr>
          </a:p>
          <a:p>
            <a:pPr indent="0" lvl="0" marL="0" rtl="0" algn="ctr">
              <a:lnSpc>
                <a:spcPct val="100000"/>
              </a:lnSpc>
              <a:spcBef>
                <a:spcPts val="300"/>
              </a:spcBef>
              <a:spcAft>
                <a:spcPts val="0"/>
              </a:spcAft>
              <a:buClr>
                <a:schemeClr val="dk1"/>
              </a:buClr>
              <a:buSzPts val="1100"/>
              <a:buFont typeface="Arial"/>
              <a:buNone/>
            </a:pPr>
            <a:r>
              <a:rPr b="1" lang="en" sz="4200">
                <a:latin typeface="Impact"/>
                <a:ea typeface="Impact"/>
                <a:cs typeface="Impact"/>
                <a:sym typeface="Impact"/>
              </a:rPr>
              <a:t> </a:t>
            </a:r>
            <a:r>
              <a:rPr b="1" lang="en" sz="4200">
                <a:latin typeface="Great Vibes"/>
                <a:ea typeface="Great Vibes"/>
                <a:cs typeface="Great Vibes"/>
                <a:sym typeface="Great Vibes"/>
              </a:rPr>
              <a:t>en La Frontera</a:t>
            </a:r>
            <a:endParaRPr sz="4200">
              <a:latin typeface="Great Vibes"/>
              <a:ea typeface="Great Vibes"/>
              <a:cs typeface="Great Vibes"/>
              <a:sym typeface="Great Vibes"/>
            </a:endParaRPr>
          </a:p>
          <a:p>
            <a:pPr indent="0" lvl="0" marL="0" rtl="0" algn="l">
              <a:lnSpc>
                <a:spcPct val="100000"/>
              </a:lnSpc>
              <a:spcBef>
                <a:spcPts val="300"/>
              </a:spcBef>
              <a:spcAft>
                <a:spcPts val="0"/>
              </a:spcAft>
              <a:buClr>
                <a:schemeClr val="dk1"/>
              </a:buClr>
              <a:buSzPts val="1100"/>
              <a:buFont typeface="Arial"/>
              <a:buNone/>
            </a:pPr>
            <a:r>
              <a:t/>
            </a:r>
            <a:endParaRPr b="1" sz="1800">
              <a:solidFill>
                <a:schemeClr val="lt1"/>
              </a:solidFill>
              <a:latin typeface="Montserrat"/>
              <a:ea typeface="Montserrat"/>
              <a:cs typeface="Montserrat"/>
              <a:sym typeface="Montserrat"/>
            </a:endParaRPr>
          </a:p>
          <a:p>
            <a:pPr indent="0" lvl="0" marL="0" rtl="0" algn="ctr">
              <a:lnSpc>
                <a:spcPct val="100000"/>
              </a:lnSpc>
              <a:spcBef>
                <a:spcPts val="300"/>
              </a:spcBef>
              <a:spcAft>
                <a:spcPts val="0"/>
              </a:spcAft>
              <a:buClr>
                <a:schemeClr val="dk1"/>
              </a:buClr>
              <a:buSzPts val="1100"/>
              <a:buFont typeface="Arial"/>
              <a:buNone/>
            </a:pPr>
            <a:r>
              <a:rPr lang="en" sz="1800">
                <a:solidFill>
                  <a:srgbClr val="434343"/>
                </a:solidFill>
                <a:latin typeface="Montserrat"/>
                <a:ea typeface="Montserrat"/>
                <a:cs typeface="Montserrat"/>
                <a:sym typeface="Montserrat"/>
              </a:rPr>
              <a:t>Katherine Gillen</a:t>
            </a:r>
            <a:endParaRPr sz="1800">
              <a:solidFill>
                <a:srgbClr val="434343"/>
              </a:solidFill>
              <a:latin typeface="Montserrat"/>
              <a:ea typeface="Montserrat"/>
              <a:cs typeface="Montserrat"/>
              <a:sym typeface="Montserrat"/>
            </a:endParaRPr>
          </a:p>
          <a:p>
            <a:pPr indent="0" lvl="0" marL="0" rtl="0" algn="ctr">
              <a:lnSpc>
                <a:spcPct val="100000"/>
              </a:lnSpc>
              <a:spcBef>
                <a:spcPts val="300"/>
              </a:spcBef>
              <a:spcAft>
                <a:spcPts val="0"/>
              </a:spcAft>
              <a:buClr>
                <a:schemeClr val="dk1"/>
              </a:buClr>
              <a:buSzPts val="1100"/>
              <a:buFont typeface="Arial"/>
              <a:buNone/>
            </a:pPr>
            <a:r>
              <a:rPr lang="en" sz="1800">
                <a:solidFill>
                  <a:srgbClr val="434343"/>
                </a:solidFill>
                <a:latin typeface="Montserrat"/>
                <a:ea typeface="Montserrat"/>
                <a:cs typeface="Montserrat"/>
                <a:sym typeface="Montserrat"/>
              </a:rPr>
              <a:t>Kathryn Vomero Santos</a:t>
            </a:r>
            <a:endParaRPr sz="1800">
              <a:solidFill>
                <a:srgbClr val="434343"/>
              </a:solidFill>
              <a:latin typeface="Montserrat"/>
              <a:ea typeface="Montserrat"/>
              <a:cs typeface="Montserrat"/>
              <a:sym typeface="Montserrat"/>
            </a:endParaRPr>
          </a:p>
          <a:p>
            <a:pPr indent="0" lvl="0" marL="0" rtl="0" algn="ctr">
              <a:lnSpc>
                <a:spcPct val="100000"/>
              </a:lnSpc>
              <a:spcBef>
                <a:spcPts val="300"/>
              </a:spcBef>
              <a:spcAft>
                <a:spcPts val="0"/>
              </a:spcAft>
              <a:buClr>
                <a:schemeClr val="dk1"/>
              </a:buClr>
              <a:buSzPts val="1100"/>
              <a:buFont typeface="Arial"/>
              <a:buNone/>
            </a:pPr>
            <a:r>
              <a:rPr lang="en" sz="1800">
                <a:solidFill>
                  <a:srgbClr val="434343"/>
                </a:solidFill>
                <a:latin typeface="Montserrat"/>
                <a:ea typeface="Montserrat"/>
                <a:cs typeface="Montserrat"/>
                <a:sym typeface="Montserrat"/>
              </a:rPr>
              <a:t>Adrianna M. Santos</a:t>
            </a:r>
            <a:endParaRPr sz="1800">
              <a:solidFill>
                <a:srgbClr val="434343"/>
              </a:solidFill>
              <a:latin typeface="Montserrat"/>
              <a:ea typeface="Montserrat"/>
              <a:cs typeface="Montserrat"/>
              <a:sym typeface="Montserrat"/>
            </a:endParaRPr>
          </a:p>
          <a:p>
            <a:pPr indent="0" lvl="0" marL="0" rtl="0" algn="ctr">
              <a:spcBef>
                <a:spcPts val="300"/>
              </a:spcBef>
              <a:spcAft>
                <a:spcPts val="0"/>
              </a:spcAft>
              <a:buClr>
                <a:schemeClr val="dk1"/>
              </a:buClr>
              <a:buSzPts val="1100"/>
              <a:buFont typeface="Arial"/>
              <a:buNone/>
            </a:pPr>
            <a:r>
              <a:t/>
            </a:r>
            <a:endParaRPr b="1" sz="2000">
              <a:solidFill>
                <a:srgbClr val="434343"/>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b="1" lang="en" sz="1500">
                <a:solidFill>
                  <a:srgbClr val="434343"/>
                </a:solidFill>
                <a:latin typeface="Avenir"/>
                <a:ea typeface="Avenir"/>
                <a:cs typeface="Avenir"/>
                <a:sym typeface="Avenir"/>
              </a:rPr>
              <a:t>Humanities Texas Webinar</a:t>
            </a:r>
            <a:endParaRPr b="1" sz="1500">
              <a:solidFill>
                <a:srgbClr val="434343"/>
              </a:solidFill>
              <a:latin typeface="Avenir"/>
              <a:ea typeface="Avenir"/>
              <a:cs typeface="Avenir"/>
              <a:sym typeface="Avenir"/>
            </a:endParaRPr>
          </a:p>
          <a:p>
            <a:pPr indent="0" lvl="0" marL="0" rtl="0" algn="ctr">
              <a:spcBef>
                <a:spcPts val="0"/>
              </a:spcBef>
              <a:spcAft>
                <a:spcPts val="0"/>
              </a:spcAft>
              <a:buClr>
                <a:schemeClr val="dk1"/>
              </a:buClr>
              <a:buSzPts val="1100"/>
              <a:buFont typeface="Arial"/>
              <a:buNone/>
            </a:pPr>
            <a:r>
              <a:rPr b="1" lang="en" sz="1500">
                <a:solidFill>
                  <a:srgbClr val="434343"/>
                </a:solidFill>
                <a:latin typeface="Avenir"/>
                <a:ea typeface="Avenir"/>
                <a:cs typeface="Avenir"/>
                <a:sym typeface="Avenir"/>
              </a:rPr>
              <a:t>December 5, 2023</a:t>
            </a:r>
            <a:endParaRPr sz="1800">
              <a:solidFill>
                <a:srgbClr val="434343"/>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100"/>
              <a:buFont typeface="Arial"/>
              <a:buNone/>
            </a:pPr>
            <a:r>
              <a:t/>
            </a:r>
            <a:endParaRPr b="1" sz="2000">
              <a:solidFill>
                <a:srgbClr val="434343"/>
              </a:solidFill>
              <a:latin typeface="Avenir"/>
              <a:ea typeface="Avenir"/>
              <a:cs typeface="Avenir"/>
              <a:sym typeface="Avenir"/>
            </a:endParaRPr>
          </a:p>
          <a:p>
            <a:pPr indent="0" lvl="0" marL="0" rtl="0" algn="ctr">
              <a:lnSpc>
                <a:spcPct val="100000"/>
              </a:lnSpc>
              <a:spcBef>
                <a:spcPts val="300"/>
              </a:spcBef>
              <a:spcAft>
                <a:spcPts val="0"/>
              </a:spcAft>
              <a:buClr>
                <a:schemeClr val="dk1"/>
              </a:buClr>
              <a:buSzPts val="1100"/>
              <a:buFont typeface="Arial"/>
              <a:buNone/>
            </a:pPr>
            <a:r>
              <a:t/>
            </a:r>
            <a:endParaRPr b="1" sz="2000">
              <a:solidFill>
                <a:srgbClr val="434343"/>
              </a:solidFill>
              <a:latin typeface="Avenir"/>
              <a:ea typeface="Avenir"/>
              <a:cs typeface="Avenir"/>
              <a:sym typeface="Avenir"/>
            </a:endParaRPr>
          </a:p>
          <a:p>
            <a:pPr indent="0" lvl="0" marL="0" rtl="0" algn="l">
              <a:lnSpc>
                <a:spcPct val="100000"/>
              </a:lnSpc>
              <a:spcBef>
                <a:spcPts val="300"/>
              </a:spcBef>
              <a:spcAft>
                <a:spcPts val="0"/>
              </a:spcAft>
              <a:buClr>
                <a:schemeClr val="dk1"/>
              </a:buClr>
              <a:buSzPts val="1100"/>
              <a:buFont typeface="Arial"/>
              <a:buNone/>
            </a:pPr>
            <a:r>
              <a:t/>
            </a:r>
            <a:endParaRPr b="1" sz="2000">
              <a:solidFill>
                <a:srgbClr val="434343"/>
              </a:solidFill>
              <a:latin typeface="Avenir"/>
              <a:ea typeface="Avenir"/>
              <a:cs typeface="Avenir"/>
              <a:sym typeface="Avenir"/>
            </a:endParaRPr>
          </a:p>
          <a:p>
            <a:pPr indent="0" lvl="0" marL="0" rtl="0" algn="ctr">
              <a:lnSpc>
                <a:spcPct val="100000"/>
              </a:lnSpc>
              <a:spcBef>
                <a:spcPts val="300"/>
              </a:spcBef>
              <a:spcAft>
                <a:spcPts val="0"/>
              </a:spcAft>
              <a:buClr>
                <a:schemeClr val="dk1"/>
              </a:buClr>
              <a:buSzPts val="1100"/>
              <a:buFont typeface="Arial"/>
              <a:buNone/>
            </a:pPr>
            <a:r>
              <a:t/>
            </a:r>
            <a:endParaRPr b="1" sz="1500">
              <a:solidFill>
                <a:srgbClr val="434343"/>
              </a:solidFill>
              <a:latin typeface="Avenir"/>
              <a:ea typeface="Avenir"/>
              <a:cs typeface="Avenir"/>
              <a:sym typeface="Avenir"/>
            </a:endParaRPr>
          </a:p>
          <a:p>
            <a:pPr indent="0" lvl="0" marL="0" rtl="0" algn="ctr">
              <a:lnSpc>
                <a:spcPct val="100000"/>
              </a:lnSpc>
              <a:spcBef>
                <a:spcPts val="0"/>
              </a:spcBef>
              <a:spcAft>
                <a:spcPts val="0"/>
              </a:spcAft>
              <a:buClr>
                <a:schemeClr val="dk1"/>
              </a:buClr>
              <a:buSzPts val="1100"/>
              <a:buFont typeface="Arial"/>
              <a:buNone/>
            </a:pPr>
            <a:r>
              <a:t/>
            </a:r>
            <a:endParaRPr b="1" sz="1500">
              <a:solidFill>
                <a:srgbClr val="434343"/>
              </a:solidFill>
              <a:latin typeface="Avenir"/>
              <a:ea typeface="Avenir"/>
              <a:cs typeface="Avenir"/>
              <a:sym typeface="Avenir"/>
            </a:endParaRPr>
          </a:p>
          <a:p>
            <a:pPr indent="0" lvl="0" marL="0" rtl="0" algn="ctr">
              <a:lnSpc>
                <a:spcPct val="100000"/>
              </a:lnSpc>
              <a:spcBef>
                <a:spcPts val="0"/>
              </a:spcBef>
              <a:spcAft>
                <a:spcPts val="0"/>
              </a:spcAft>
              <a:buClr>
                <a:schemeClr val="dk1"/>
              </a:buClr>
              <a:buSzPts val="1100"/>
              <a:buFont typeface="Arial"/>
              <a:buNone/>
            </a:pPr>
            <a:r>
              <a:t/>
            </a:r>
            <a:endParaRPr b="1" sz="1500">
              <a:solidFill>
                <a:srgbClr val="434343"/>
              </a:solidFill>
              <a:latin typeface="Avenir"/>
              <a:ea typeface="Avenir"/>
              <a:cs typeface="Avenir"/>
              <a:sym typeface="Avenir"/>
            </a:endParaRPr>
          </a:p>
        </p:txBody>
      </p:sp>
      <p:pic>
        <p:nvPicPr>
          <p:cNvPr id="111" name="Google Shape;111;p25"/>
          <p:cNvPicPr preferRelativeResize="0"/>
          <p:nvPr/>
        </p:nvPicPr>
        <p:blipFill>
          <a:blip r:embed="rId3">
            <a:alphaModFix/>
          </a:blip>
          <a:stretch>
            <a:fillRect/>
          </a:stretch>
        </p:blipFill>
        <p:spPr>
          <a:xfrm>
            <a:off x="0" y="2650"/>
            <a:ext cx="3608224" cy="5143499"/>
          </a:xfrm>
          <a:prstGeom prst="rect">
            <a:avLst/>
          </a:prstGeom>
          <a:noFill/>
          <a:ln>
            <a:noFill/>
          </a:ln>
        </p:spPr>
      </p:pic>
      <p:pic>
        <p:nvPicPr>
          <p:cNvPr id="112" name="Google Shape;112;p25"/>
          <p:cNvPicPr preferRelativeResize="0"/>
          <p:nvPr/>
        </p:nvPicPr>
        <p:blipFill>
          <a:blip r:embed="rId4">
            <a:alphaModFix/>
          </a:blip>
          <a:stretch>
            <a:fillRect/>
          </a:stretch>
        </p:blipFill>
        <p:spPr>
          <a:xfrm>
            <a:off x="7578024" y="3795550"/>
            <a:ext cx="1176875" cy="1115050"/>
          </a:xfrm>
          <a:prstGeom prst="rect">
            <a:avLst/>
          </a:prstGeom>
          <a:noFill/>
          <a:ln>
            <a:noFill/>
          </a:ln>
        </p:spPr>
      </p:pic>
      <p:pic>
        <p:nvPicPr>
          <p:cNvPr id="113" name="Google Shape;113;p25"/>
          <p:cNvPicPr preferRelativeResize="0"/>
          <p:nvPr/>
        </p:nvPicPr>
        <p:blipFill>
          <a:blip r:embed="rId5">
            <a:alphaModFix/>
          </a:blip>
          <a:stretch>
            <a:fillRect/>
          </a:stretch>
        </p:blipFill>
        <p:spPr>
          <a:xfrm>
            <a:off x="3985350" y="4081775"/>
            <a:ext cx="1389174" cy="884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5085E"/>
        </a:solidFill>
      </p:bgPr>
    </p:bg>
    <p:spTree>
      <p:nvGrpSpPr>
        <p:cNvPr id="188" name="Shape 188"/>
        <p:cNvGrpSpPr/>
        <p:nvPr/>
      </p:nvGrpSpPr>
      <p:grpSpPr>
        <a:xfrm>
          <a:off x="0" y="0"/>
          <a:ext cx="0" cy="0"/>
          <a:chOff x="0" y="0"/>
          <a:chExt cx="0" cy="0"/>
        </a:xfrm>
      </p:grpSpPr>
      <p:pic>
        <p:nvPicPr>
          <p:cNvPr id="189" name="Google Shape;189;p34"/>
          <p:cNvPicPr preferRelativeResize="0"/>
          <p:nvPr/>
        </p:nvPicPr>
        <p:blipFill>
          <a:blip r:embed="rId3">
            <a:alphaModFix/>
          </a:blip>
          <a:stretch>
            <a:fillRect/>
          </a:stretch>
        </p:blipFill>
        <p:spPr>
          <a:xfrm>
            <a:off x="152400" y="152400"/>
            <a:ext cx="3443118" cy="4838702"/>
          </a:xfrm>
          <a:prstGeom prst="rect">
            <a:avLst/>
          </a:prstGeom>
          <a:noFill/>
          <a:ln>
            <a:noFill/>
          </a:ln>
        </p:spPr>
      </p:pic>
      <p:sp>
        <p:nvSpPr>
          <p:cNvPr id="190" name="Google Shape;190;p34"/>
          <p:cNvSpPr txBox="1"/>
          <p:nvPr/>
        </p:nvSpPr>
        <p:spPr>
          <a:xfrm>
            <a:off x="4505200" y="1549150"/>
            <a:ext cx="3760800" cy="234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100">
                <a:solidFill>
                  <a:srgbClr val="F1C232"/>
                </a:solidFill>
                <a:latin typeface="Great Vibes"/>
                <a:ea typeface="Great Vibes"/>
                <a:cs typeface="Great Vibes"/>
                <a:sym typeface="Great Vibes"/>
              </a:rPr>
              <a:t>Hamlet</a:t>
            </a:r>
            <a:endParaRPr b="1" sz="4100">
              <a:solidFill>
                <a:srgbClr val="F1C232"/>
              </a:solidFill>
              <a:latin typeface="Great Vibes"/>
              <a:ea typeface="Great Vibes"/>
              <a:cs typeface="Great Vibes"/>
              <a:sym typeface="Great Vibes"/>
            </a:endParaRPr>
          </a:p>
          <a:p>
            <a:pPr indent="0" lvl="0" marL="0" rtl="0" algn="ctr">
              <a:spcBef>
                <a:spcPts val="300"/>
              </a:spcBef>
              <a:spcAft>
                <a:spcPts val="300"/>
              </a:spcAft>
              <a:buClr>
                <a:srgbClr val="F55E61"/>
              </a:buClr>
              <a:buSzPts val="1100"/>
              <a:buFont typeface="Arial"/>
              <a:buNone/>
            </a:pPr>
            <a:r>
              <a:rPr b="1" lang="en" sz="3000">
                <a:solidFill>
                  <a:srgbClr val="F1C232"/>
                </a:solidFill>
                <a:latin typeface="Avenir"/>
                <a:ea typeface="Avenir"/>
                <a:cs typeface="Avenir"/>
                <a:sym typeface="Avenir"/>
              </a:rPr>
              <a:t>A Quick Recap</a:t>
            </a:r>
            <a:endParaRPr sz="3000">
              <a:solidFill>
                <a:srgbClr val="F1C232"/>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5"/>
          <p:cNvSpPr/>
          <p:nvPr/>
        </p:nvSpPr>
        <p:spPr>
          <a:xfrm>
            <a:off x="4779400" y="0"/>
            <a:ext cx="4364700" cy="5143500"/>
          </a:xfrm>
          <a:prstGeom prst="rect">
            <a:avLst/>
          </a:prstGeom>
          <a:solidFill>
            <a:srgbClr val="35A4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96" name="Google Shape;196;p35"/>
          <p:cNvSpPr txBox="1"/>
          <p:nvPr>
            <p:ph type="title"/>
          </p:nvPr>
        </p:nvSpPr>
        <p:spPr>
          <a:xfrm>
            <a:off x="311700" y="391350"/>
            <a:ext cx="4260300" cy="1055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7A726"/>
                </a:solidFill>
                <a:latin typeface="Avenir"/>
                <a:ea typeface="Avenir"/>
                <a:cs typeface="Avenir"/>
                <a:sym typeface="Avenir"/>
              </a:rPr>
              <a:t>“</a:t>
            </a:r>
            <a:r>
              <a:rPr lang="en">
                <a:solidFill>
                  <a:srgbClr val="F7A726"/>
                </a:solidFill>
                <a:latin typeface="Avenir"/>
                <a:ea typeface="Avenir"/>
                <a:cs typeface="Avenir"/>
                <a:sym typeface="Avenir"/>
              </a:rPr>
              <a:t>To be, or not to be”</a:t>
            </a:r>
            <a:endParaRPr>
              <a:solidFill>
                <a:srgbClr val="F7A726"/>
              </a:solidFill>
              <a:latin typeface="Avenir"/>
              <a:ea typeface="Avenir"/>
              <a:cs typeface="Avenir"/>
              <a:sym typeface="Avenir"/>
            </a:endParaRPr>
          </a:p>
          <a:p>
            <a:pPr indent="0" lvl="0" marL="0" rtl="0" algn="ctr">
              <a:spcBef>
                <a:spcPts val="0"/>
              </a:spcBef>
              <a:spcAft>
                <a:spcPts val="0"/>
              </a:spcAft>
              <a:buNone/>
            </a:pPr>
            <a:r>
              <a:rPr lang="en">
                <a:solidFill>
                  <a:srgbClr val="F7A726"/>
                </a:solidFill>
                <a:latin typeface="Avenir"/>
                <a:ea typeface="Avenir"/>
                <a:cs typeface="Avenir"/>
                <a:sym typeface="Avenir"/>
              </a:rPr>
              <a:t>Soliloquy</a:t>
            </a:r>
            <a:endParaRPr>
              <a:solidFill>
                <a:srgbClr val="F7A726"/>
              </a:solidFill>
              <a:latin typeface="Avenir"/>
              <a:ea typeface="Avenir"/>
              <a:cs typeface="Avenir"/>
              <a:sym typeface="Avenir"/>
            </a:endParaRPr>
          </a:p>
        </p:txBody>
      </p:sp>
      <p:sp>
        <p:nvSpPr>
          <p:cNvPr id="197" name="Google Shape;197;p35"/>
          <p:cNvSpPr txBox="1"/>
          <p:nvPr>
            <p:ph idx="1" type="body"/>
          </p:nvPr>
        </p:nvSpPr>
        <p:spPr>
          <a:xfrm>
            <a:off x="-192575" y="1618050"/>
            <a:ext cx="4668300" cy="3416400"/>
          </a:xfrm>
          <a:prstGeom prst="rect">
            <a:avLst/>
          </a:prstGeom>
        </p:spPr>
        <p:txBody>
          <a:bodyPr anchorCtr="0" anchor="t" bIns="91425" lIns="91425" spcFirstLastPara="1" rIns="91425" wrap="square" tIns="91425">
            <a:noAutofit/>
          </a:bodyPr>
          <a:lstStyle/>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To be, or not to be, that is the question:</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Whether ’tis nobler in the mind to suffer</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The slings and arrows of outrageous fortune,</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Or to take arms against a sea of troubles</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And by opposing end them. To die—to sleep,</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No more; and by a sleep to say we end</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The heart-ache and the thousand natural shocks</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That flesh is heir to: ’tis a consummation</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Devoutly to be wish’d. To die, to sleep;</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To sleep, perchance to dream—ay, there’s the rub:</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For in that sleep of death what dreams may come,</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When we have shuffled off this mortal coil,</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Must give us pause—there’s the respect</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That makes calamity of so long life.</a:t>
            </a:r>
            <a:endParaRPr sz="1200">
              <a:solidFill>
                <a:schemeClr val="lt1"/>
              </a:solidFill>
              <a:latin typeface="Avenir"/>
              <a:ea typeface="Avenir"/>
              <a:cs typeface="Avenir"/>
              <a:sym typeface="Avenir"/>
            </a:endParaRPr>
          </a:p>
          <a:p>
            <a:pPr indent="0" lvl="0" marL="0" rtl="0" algn="l">
              <a:spcBef>
                <a:spcPts val="0"/>
              </a:spcBef>
              <a:spcAft>
                <a:spcPts val="0"/>
              </a:spcAft>
              <a:buNone/>
            </a:pPr>
            <a:r>
              <a:t/>
            </a:r>
            <a:endParaRPr sz="1300">
              <a:solidFill>
                <a:schemeClr val="lt1"/>
              </a:solidFill>
              <a:latin typeface="Avenir"/>
              <a:ea typeface="Avenir"/>
              <a:cs typeface="Avenir"/>
              <a:sym typeface="Avenir"/>
            </a:endParaRPr>
          </a:p>
          <a:p>
            <a:pPr indent="0" lvl="0" marL="0" rtl="0" algn="r">
              <a:spcBef>
                <a:spcPts val="1200"/>
              </a:spcBef>
              <a:spcAft>
                <a:spcPts val="1200"/>
              </a:spcAft>
              <a:buNone/>
            </a:pPr>
            <a:r>
              <a:t/>
            </a:r>
            <a:endParaRPr i="1" sz="1100">
              <a:solidFill>
                <a:srgbClr val="F7A726"/>
              </a:solidFill>
            </a:endParaRPr>
          </a:p>
        </p:txBody>
      </p:sp>
      <p:sp>
        <p:nvSpPr>
          <p:cNvPr id="198" name="Google Shape;198;p35"/>
          <p:cNvSpPr txBox="1"/>
          <p:nvPr/>
        </p:nvSpPr>
        <p:spPr>
          <a:xfrm>
            <a:off x="4475700" y="563100"/>
            <a:ext cx="4668300" cy="4202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9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For who would bear the whips and scorns of time,</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Th'oppressor’s wrong, the proud man's contumely,</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The pangs of dispriz’d love, the law’s delay,</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The insolence of office, and the spurns</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That patient merit of th’unworthy takes,</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When he himself might his quietus make</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With a bare bodkin? Who would fardels bear,</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To grunt and sweat under a weary life,</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But that the dread of something after death,</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The undiscovere’d country, from whose bourn</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No traveller returns, puzzles the will,</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And makes us rather bear those ills we have</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Than fly to others that we know not of?</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Thus conscience doth make cowards of us all,</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And thus the native hue of resolution</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Is sicklied o’er with the pale cast of thought,</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And enterprises of great pith and moment</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With this regard their currents turn awry</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And lose the name of action.</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                                      William Shakespeare,</a:t>
            </a:r>
            <a:r>
              <a:rPr i="1" lang="en" sz="1200">
                <a:solidFill>
                  <a:srgbClr val="212529"/>
                </a:solidFill>
                <a:latin typeface="Avenir"/>
                <a:ea typeface="Avenir"/>
                <a:cs typeface="Avenir"/>
                <a:sym typeface="Avenir"/>
              </a:rPr>
              <a:t> </a:t>
            </a:r>
            <a:r>
              <a:rPr i="1" lang="en" sz="1200">
                <a:solidFill>
                  <a:schemeClr val="lt1"/>
                </a:solidFill>
                <a:latin typeface="Avenir"/>
                <a:ea typeface="Avenir"/>
                <a:cs typeface="Avenir"/>
                <a:sym typeface="Avenir"/>
              </a:rPr>
              <a:t>Hamlet</a:t>
            </a:r>
            <a:endParaRPr i="1" sz="1200">
              <a:solidFill>
                <a:schemeClr val="lt1"/>
              </a:solidFill>
              <a:latin typeface="Avenir"/>
              <a:ea typeface="Avenir"/>
              <a:cs typeface="Avenir"/>
              <a:sym typeface="Avenir"/>
            </a:endParaRPr>
          </a:p>
        </p:txBody>
      </p:sp>
      <p:sp>
        <p:nvSpPr>
          <p:cNvPr id="199" name="Google Shape;199;p35"/>
          <p:cNvSpPr/>
          <p:nvPr/>
        </p:nvSpPr>
        <p:spPr>
          <a:xfrm>
            <a:off x="4779400" y="5034450"/>
            <a:ext cx="4364700" cy="108900"/>
          </a:xfrm>
          <a:prstGeom prst="rect">
            <a:avLst/>
          </a:prstGeom>
          <a:solidFill>
            <a:srgbClr val="21252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Guiding Questions</a:t>
            </a:r>
            <a:endParaRPr>
              <a:latin typeface="Avenir"/>
              <a:ea typeface="Avenir"/>
              <a:cs typeface="Avenir"/>
              <a:sym typeface="Avenir"/>
            </a:endParaRPr>
          </a:p>
        </p:txBody>
      </p:sp>
      <p:sp>
        <p:nvSpPr>
          <p:cNvPr id="205" name="Google Shape;205;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solidFill>
                  <a:schemeClr val="lt1"/>
                </a:solidFill>
              </a:rPr>
              <a:t>What strategies might help students understand the “To be or not to be” </a:t>
            </a:r>
            <a:r>
              <a:rPr lang="en">
                <a:solidFill>
                  <a:schemeClr val="lt1"/>
                </a:solidFill>
              </a:rPr>
              <a:t>soliloquy and connect it meaningfully to other texts</a:t>
            </a:r>
            <a:r>
              <a:rPr lang="en">
                <a:solidFill>
                  <a:schemeClr val="lt1"/>
                </a:solidFill>
              </a:rPr>
              <a:t>? </a:t>
            </a:r>
            <a:endParaRPr>
              <a:solidFill>
                <a:schemeClr val="lt1"/>
              </a:solidFill>
            </a:endParaRPr>
          </a:p>
          <a:p>
            <a:pPr indent="0" lvl="0" marL="0" rtl="0" algn="l">
              <a:spcBef>
                <a:spcPts val="1200"/>
              </a:spcBef>
              <a:spcAft>
                <a:spcPts val="0"/>
              </a:spcAft>
              <a:buNone/>
            </a:pPr>
            <a:r>
              <a:rPr lang="en">
                <a:solidFill>
                  <a:schemeClr val="lt1"/>
                </a:solidFill>
              </a:rPr>
              <a:t>What does performance add? What is the effect of hearing/seeing </a:t>
            </a:r>
            <a:r>
              <a:rPr lang="en">
                <a:solidFill>
                  <a:schemeClr val="lt1"/>
                </a:solidFill>
              </a:rPr>
              <a:t>different</a:t>
            </a:r>
            <a:r>
              <a:rPr lang="en">
                <a:solidFill>
                  <a:schemeClr val="lt1"/>
                </a:solidFill>
              </a:rPr>
              <a:t> people, with different identities, perform and adapt this speech </a:t>
            </a:r>
            <a:r>
              <a:rPr lang="en">
                <a:solidFill>
                  <a:schemeClr val="lt1"/>
                </a:solidFill>
              </a:rPr>
              <a:t>speech</a:t>
            </a:r>
            <a:r>
              <a:rPr lang="en">
                <a:solidFill>
                  <a:schemeClr val="lt1"/>
                </a:solidFill>
              </a:rPr>
              <a:t>?</a:t>
            </a:r>
            <a:endParaRPr>
              <a:solidFill>
                <a:schemeClr val="lt1"/>
              </a:solidFill>
            </a:endParaRPr>
          </a:p>
          <a:p>
            <a:pPr indent="0" lvl="0" marL="0" rtl="0" algn="l">
              <a:spcBef>
                <a:spcPts val="1200"/>
              </a:spcBef>
              <a:spcAft>
                <a:spcPts val="0"/>
              </a:spcAft>
              <a:buNone/>
            </a:pPr>
            <a:r>
              <a:rPr lang="en">
                <a:solidFill>
                  <a:schemeClr val="lt1"/>
                </a:solidFill>
              </a:rPr>
              <a:t>How might translation activities support this work? How does using translation demystify Shakespeare’s language and support linguistic awareness? How might this create opportunities for other kinds of translation and translanguaging in the classroom?</a:t>
            </a:r>
            <a:endParaRPr>
              <a:solidFill>
                <a:schemeClr val="lt1"/>
              </a:solidFill>
            </a:endParaRPr>
          </a:p>
          <a:p>
            <a:pPr indent="0" lvl="0" marL="0" rtl="0" algn="l">
              <a:spcBef>
                <a:spcPts val="1200"/>
              </a:spcBef>
              <a:spcAft>
                <a:spcPts val="1200"/>
              </a:spcAft>
              <a:buNone/>
            </a:pPr>
            <a:r>
              <a:rPr lang="en">
                <a:solidFill>
                  <a:schemeClr val="lt1"/>
                </a:solidFill>
              </a:rPr>
              <a:t>How can incorporating Borderlands texts help students understand Shakespeare’s language in new ways? How can it help students approach Shakespeare in ways that are culturally sustaining rather than alienating?</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7"/>
          <p:cNvSpPr txBox="1"/>
          <p:nvPr>
            <p:ph type="title"/>
          </p:nvPr>
        </p:nvSpPr>
        <p:spPr>
          <a:xfrm>
            <a:off x="244125" y="323775"/>
            <a:ext cx="8520600" cy="626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Avenir"/>
                <a:ea typeface="Avenir"/>
                <a:cs typeface="Avenir"/>
                <a:sym typeface="Avenir"/>
              </a:rPr>
              <a:t>Andrew Scott in </a:t>
            </a:r>
            <a:r>
              <a:rPr i="1" lang="en">
                <a:latin typeface="Avenir"/>
                <a:ea typeface="Avenir"/>
                <a:cs typeface="Avenir"/>
                <a:sym typeface="Avenir"/>
              </a:rPr>
              <a:t>Hamlet</a:t>
            </a:r>
            <a:r>
              <a:rPr lang="en">
                <a:latin typeface="Avenir"/>
                <a:ea typeface="Avenir"/>
                <a:cs typeface="Avenir"/>
                <a:sym typeface="Avenir"/>
              </a:rPr>
              <a:t> (Almeida Theatre, 2017)</a:t>
            </a:r>
            <a:endParaRPr>
              <a:latin typeface="Avenir"/>
              <a:ea typeface="Avenir"/>
              <a:cs typeface="Avenir"/>
              <a:sym typeface="Avenir"/>
            </a:endParaRPr>
          </a:p>
        </p:txBody>
      </p:sp>
      <p:pic>
        <p:nvPicPr>
          <p:cNvPr descr="Andrew Scott's version of Hamlet's To Be Or Not To Be.&#10;Couldn't find this anywhere in full on YouTube so decided to upload on my own.&#10;Enjoy!" id="211" name="Google Shape;211;p37" title="To Be Or Not To Be - Hamlet (Andrew Scott Full Soliloquy)">
            <a:hlinkClick r:id="rId3"/>
          </p:cNvPr>
          <p:cNvPicPr preferRelativeResize="0"/>
          <p:nvPr/>
        </p:nvPicPr>
        <p:blipFill>
          <a:blip r:embed="rId4">
            <a:alphaModFix/>
          </a:blip>
          <a:stretch>
            <a:fillRect/>
          </a:stretch>
        </p:blipFill>
        <p:spPr>
          <a:xfrm>
            <a:off x="1551400" y="1169850"/>
            <a:ext cx="6041200" cy="339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8"/>
          <p:cNvSpPr/>
          <p:nvPr/>
        </p:nvSpPr>
        <p:spPr>
          <a:xfrm>
            <a:off x="4779400" y="0"/>
            <a:ext cx="4364700" cy="5143500"/>
          </a:xfrm>
          <a:prstGeom prst="rect">
            <a:avLst/>
          </a:prstGeom>
          <a:solidFill>
            <a:srgbClr val="35A4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17" name="Google Shape;217;p38"/>
          <p:cNvSpPr txBox="1"/>
          <p:nvPr>
            <p:ph type="title"/>
          </p:nvPr>
        </p:nvSpPr>
        <p:spPr>
          <a:xfrm>
            <a:off x="311700" y="197825"/>
            <a:ext cx="4260300" cy="124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80">
                <a:latin typeface="Avenir"/>
                <a:ea typeface="Avenir"/>
                <a:cs typeface="Avenir"/>
                <a:sym typeface="Avenir"/>
              </a:rPr>
              <a:t>Modern English Translation of “To be or not to be”</a:t>
            </a:r>
            <a:endParaRPr sz="2780">
              <a:solidFill>
                <a:srgbClr val="F7A726"/>
              </a:solidFill>
              <a:latin typeface="Avenir"/>
              <a:ea typeface="Avenir"/>
              <a:cs typeface="Avenir"/>
              <a:sym typeface="Avenir"/>
            </a:endParaRPr>
          </a:p>
        </p:txBody>
      </p:sp>
      <p:sp>
        <p:nvSpPr>
          <p:cNvPr id="218" name="Google Shape;218;p38"/>
          <p:cNvSpPr txBox="1"/>
          <p:nvPr>
            <p:ph idx="1" type="body"/>
          </p:nvPr>
        </p:nvSpPr>
        <p:spPr>
          <a:xfrm>
            <a:off x="362675" y="1633450"/>
            <a:ext cx="4310400" cy="332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To live, or to die? That is the question.</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Is it nobler to suffer through all the terrible things</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fate throws at you, or to fight off your troubles,</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and, in doing so, end them completely?</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To die, to sleep—because that’s all dying is—</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and by a sleep I mean an end to all the heartache</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and the thousand injuries that we are vulnerable to—</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that’s an end to be wished for!</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To die, to sleep. To sleep, perhaps to dream—yes,</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but there’s there’s the catch. Because the kinds of</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dreams that might come in that sleep of death—</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after you have left behind your mortal body—</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are something to make you anxious.</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That’s the consideration that makes us suffer</a:t>
            </a:r>
            <a:endParaRPr sz="1200">
              <a:solidFill>
                <a:schemeClr val="lt1"/>
              </a:solidFill>
              <a:highlight>
                <a:srgbClr val="222222"/>
              </a:highlight>
              <a:latin typeface="Avenir"/>
              <a:ea typeface="Avenir"/>
              <a:cs typeface="Avenir"/>
              <a:sym typeface="Avenir"/>
            </a:endParaRPr>
          </a:p>
          <a:p>
            <a:pPr indent="0" lvl="0" marL="0" rtl="0" algn="l">
              <a:spcBef>
                <a:spcPts val="0"/>
              </a:spcBef>
              <a:spcAft>
                <a:spcPts val="0"/>
              </a:spcAft>
              <a:buNone/>
            </a:pPr>
            <a:r>
              <a:rPr lang="en" sz="1200">
                <a:solidFill>
                  <a:schemeClr val="lt1"/>
                </a:solidFill>
                <a:highlight>
                  <a:srgbClr val="222222"/>
                </a:highlight>
                <a:latin typeface="Avenir"/>
                <a:ea typeface="Avenir"/>
                <a:cs typeface="Avenir"/>
                <a:sym typeface="Avenir"/>
              </a:rPr>
              <a:t>the calamities of life for so long.</a:t>
            </a:r>
            <a:endParaRPr sz="1200">
              <a:solidFill>
                <a:schemeClr val="lt1"/>
              </a:solidFill>
              <a:highlight>
                <a:srgbClr val="222222"/>
              </a:highlight>
              <a:latin typeface="Avenir"/>
              <a:ea typeface="Avenir"/>
              <a:cs typeface="Avenir"/>
              <a:sym typeface="Avenir"/>
            </a:endParaRPr>
          </a:p>
          <a:p>
            <a:pPr indent="0" lvl="0" marL="0" rtl="0" algn="l">
              <a:lnSpc>
                <a:spcPct val="100000"/>
              </a:lnSpc>
              <a:spcBef>
                <a:spcPts val="0"/>
              </a:spcBef>
              <a:spcAft>
                <a:spcPts val="0"/>
              </a:spcAft>
              <a:buNone/>
            </a:pPr>
            <a:r>
              <a:t/>
            </a:r>
            <a:endParaRPr sz="1200">
              <a:solidFill>
                <a:schemeClr val="lt1"/>
              </a:solidFill>
              <a:latin typeface="Avenir"/>
              <a:ea typeface="Avenir"/>
              <a:cs typeface="Avenir"/>
              <a:sym typeface="Avenir"/>
            </a:endParaRPr>
          </a:p>
          <a:p>
            <a:pPr indent="0" lvl="0" marL="0" rtl="0" algn="l">
              <a:spcBef>
                <a:spcPts val="0"/>
              </a:spcBef>
              <a:spcAft>
                <a:spcPts val="0"/>
              </a:spcAft>
              <a:buNone/>
            </a:pPr>
            <a:r>
              <a:t/>
            </a:r>
            <a:endParaRPr sz="1300">
              <a:solidFill>
                <a:schemeClr val="lt1"/>
              </a:solidFill>
              <a:latin typeface="Avenir"/>
              <a:ea typeface="Avenir"/>
              <a:cs typeface="Avenir"/>
              <a:sym typeface="Avenir"/>
            </a:endParaRPr>
          </a:p>
          <a:p>
            <a:pPr indent="0" lvl="0" marL="0" rtl="0" algn="r">
              <a:spcBef>
                <a:spcPts val="1200"/>
              </a:spcBef>
              <a:spcAft>
                <a:spcPts val="1200"/>
              </a:spcAft>
              <a:buNone/>
            </a:pPr>
            <a:r>
              <a:t/>
            </a:r>
            <a:endParaRPr i="1" sz="1100">
              <a:solidFill>
                <a:srgbClr val="F7A726"/>
              </a:solidFill>
            </a:endParaRPr>
          </a:p>
        </p:txBody>
      </p:sp>
      <p:sp>
        <p:nvSpPr>
          <p:cNvPr id="219" name="Google Shape;219;p38"/>
          <p:cNvSpPr txBox="1"/>
          <p:nvPr/>
        </p:nvSpPr>
        <p:spPr>
          <a:xfrm>
            <a:off x="4883600" y="65950"/>
            <a:ext cx="4260300" cy="533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900">
              <a:solidFill>
                <a:schemeClr val="accent4"/>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Because who would bear all the trials and tribulations of 	time—</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the oppression of the powerful, the insults from arrogant 	men,</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the pangs of unrequited love, the slowness of justice,</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the disrespect of people in office,</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and the general abuse of good people by bad—</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when you could just settle all your debts</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using nothing more than an unsheathed dagger?</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Who would bear his burdens, and grunt</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and sweat through a tiring life, if they weren’t frightened</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of what might happen after death—</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that undiscovered country from which no visitor returns,</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which we wonder about and which makes us</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prefer the troubles we know rather than fly off</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to face the ones we don’t? Thus, the fear of</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death makes us all cowards, and our natural</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willingness to act is made weak by too much thinking.</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Actions of great urgency and importance</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get thrown off course because of this sort of thinking,</a:t>
            </a:r>
            <a:endParaRPr sz="1200">
              <a:solidFill>
                <a:schemeClr val="lt1"/>
              </a:solidFill>
              <a:highlight>
                <a:srgbClr val="35A492"/>
              </a:highlight>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highlight>
                  <a:srgbClr val="35A492"/>
                </a:highlight>
                <a:latin typeface="Avenir"/>
                <a:ea typeface="Avenir"/>
                <a:cs typeface="Avenir"/>
                <a:sym typeface="Avenir"/>
              </a:rPr>
              <a:t>and they cease to be actions at all.</a:t>
            </a:r>
            <a:endParaRPr sz="1200">
              <a:solidFill>
                <a:schemeClr val="lt1"/>
              </a:solidFill>
              <a:highlight>
                <a:srgbClr val="35A492"/>
              </a:highlight>
              <a:latin typeface="Avenir"/>
              <a:ea typeface="Avenir"/>
              <a:cs typeface="Avenir"/>
              <a:sym typeface="Avenir"/>
            </a:endParaRPr>
          </a:p>
          <a:p>
            <a:pPr indent="0" lvl="0" marL="762000" rtl="0" algn="l">
              <a:lnSpc>
                <a:spcPct val="100000"/>
              </a:lnSpc>
              <a:spcBef>
                <a:spcPts val="0"/>
              </a:spcBef>
              <a:spcAft>
                <a:spcPts val="0"/>
              </a:spcAft>
              <a:buNone/>
            </a:pPr>
            <a:r>
              <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t/>
            </a:r>
            <a:endParaRPr sz="1200">
              <a:solidFill>
                <a:schemeClr val="lt1"/>
              </a:solidFill>
              <a:latin typeface="Avenir"/>
              <a:ea typeface="Avenir"/>
              <a:cs typeface="Avenir"/>
              <a:sym typeface="Avenir"/>
            </a:endParaRPr>
          </a:p>
          <a:p>
            <a:pPr indent="0" lvl="0" marL="762000" rtl="0" algn="l">
              <a:lnSpc>
                <a:spcPct val="100000"/>
              </a:lnSpc>
              <a:spcBef>
                <a:spcPts val="0"/>
              </a:spcBef>
              <a:spcAft>
                <a:spcPts val="0"/>
              </a:spcAft>
              <a:buNone/>
            </a:pPr>
            <a:r>
              <a:rPr lang="en" sz="1200">
                <a:solidFill>
                  <a:schemeClr val="lt1"/>
                </a:solidFill>
                <a:latin typeface="Avenir"/>
                <a:ea typeface="Avenir"/>
                <a:cs typeface="Avenir"/>
                <a:sym typeface="Avenir"/>
              </a:rPr>
              <a:t>                                     </a:t>
            </a:r>
            <a:endParaRPr i="1" sz="1200">
              <a:solidFill>
                <a:srgbClr val="212529"/>
              </a:solidFill>
              <a:latin typeface="Avenir"/>
              <a:ea typeface="Avenir"/>
              <a:cs typeface="Avenir"/>
              <a:sym typeface="Avenir"/>
            </a:endParaRPr>
          </a:p>
        </p:txBody>
      </p:sp>
      <p:sp>
        <p:nvSpPr>
          <p:cNvPr id="220" name="Google Shape;220;p38"/>
          <p:cNvSpPr/>
          <p:nvPr/>
        </p:nvSpPr>
        <p:spPr>
          <a:xfrm>
            <a:off x="4779400" y="5034450"/>
            <a:ext cx="4364700" cy="108900"/>
          </a:xfrm>
          <a:prstGeom prst="rect">
            <a:avLst/>
          </a:prstGeom>
          <a:solidFill>
            <a:srgbClr val="21252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311700" y="3012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Tara Moses, </a:t>
            </a:r>
            <a:r>
              <a:rPr i="1" lang="en">
                <a:latin typeface="Avenir"/>
                <a:ea typeface="Avenir"/>
                <a:cs typeface="Avenir"/>
                <a:sym typeface="Avenir"/>
              </a:rPr>
              <a:t>Hamlet, El Príncipe de Denmark</a:t>
            </a:r>
            <a:endParaRPr i="1">
              <a:latin typeface="Avenir"/>
              <a:ea typeface="Avenir"/>
              <a:cs typeface="Avenir"/>
              <a:sym typeface="Avenir"/>
            </a:endParaRPr>
          </a:p>
        </p:txBody>
      </p:sp>
      <p:sp>
        <p:nvSpPr>
          <p:cNvPr id="226" name="Google Shape;226;p39"/>
          <p:cNvSpPr txBox="1"/>
          <p:nvPr>
            <p:ph idx="1" type="body"/>
          </p:nvPr>
        </p:nvSpPr>
        <p:spPr>
          <a:xfrm>
            <a:off x="311700" y="874775"/>
            <a:ext cx="3697200" cy="3836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Ser o no ser, esa es la cuestión.</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¿Cuál más digna acción del ánimo:</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Sufrir los tiros penetrantes de la fortuna injusta,</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U oponer las armas a este torrente de calamidades,</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Y darles fin con atrevida resistencia? To die, to sleep —</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No more — and by a sleep to say we end</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The heartache and the thousand natural shocks</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That flesh is heir to — ’tis a consummation</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Devoutly to be wished. To die, to sleep —</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To sleep, perchance to dream. Ay, there’s the rub,</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For in that sleep of death what dreams may come,</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When we have shuffled off this mortal coil,</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Must give us pause. There’s the respect</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That makes calamity of so long life.</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Esta previsión nos hace a todos cobardes:</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Así la natural tintura del valor</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Se debilita con los barnices pálidos de la prudencia;</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Las empresas de mayor importancia</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Por esta sola consideración mudan camino,</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No se ejecutan, y se reducen a designios vanos.</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Pero — soft you now,</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The fair Ophelia! Nymph, in thy orisons</a:t>
            </a:r>
            <a:endParaRPr sz="1050">
              <a:solidFill>
                <a:schemeClr val="lt1"/>
              </a:solidFill>
              <a:latin typeface="Avenir"/>
              <a:ea typeface="Avenir"/>
              <a:cs typeface="Avenir"/>
              <a:sym typeface="Avenir"/>
            </a:endParaRPr>
          </a:p>
          <a:p>
            <a:pPr indent="0" lvl="0" marL="0" rtl="0" algn="l">
              <a:lnSpc>
                <a:spcPct val="95000"/>
              </a:lnSpc>
              <a:spcBef>
                <a:spcPts val="0"/>
              </a:spcBef>
              <a:spcAft>
                <a:spcPts val="0"/>
              </a:spcAft>
              <a:buSzPts val="935"/>
              <a:buNone/>
            </a:pPr>
            <a:r>
              <a:rPr lang="en" sz="1050">
                <a:solidFill>
                  <a:schemeClr val="lt1"/>
                </a:solidFill>
                <a:latin typeface="Avenir"/>
                <a:ea typeface="Avenir"/>
                <a:cs typeface="Avenir"/>
                <a:sym typeface="Avenir"/>
              </a:rPr>
              <a:t>Be all my sins remembered.</a:t>
            </a:r>
            <a:endParaRPr sz="1050">
              <a:solidFill>
                <a:schemeClr val="lt1"/>
              </a:solidFill>
              <a:latin typeface="Avenir"/>
              <a:ea typeface="Avenir"/>
              <a:cs typeface="Avenir"/>
              <a:sym typeface="Avenir"/>
            </a:endParaRPr>
          </a:p>
          <a:p>
            <a:pPr indent="0" lvl="0" marL="0" rtl="0" algn="l">
              <a:lnSpc>
                <a:spcPct val="95000"/>
              </a:lnSpc>
              <a:spcBef>
                <a:spcPts val="0"/>
              </a:spcBef>
              <a:spcAft>
                <a:spcPts val="1200"/>
              </a:spcAft>
              <a:buSzPts val="935"/>
              <a:buNone/>
            </a:pPr>
            <a:r>
              <a:t/>
            </a:r>
            <a:endParaRPr sz="1729">
              <a:solidFill>
                <a:schemeClr val="lt1"/>
              </a:solidFill>
              <a:latin typeface="Avenir"/>
              <a:ea typeface="Avenir"/>
              <a:cs typeface="Avenir"/>
              <a:sym typeface="Avenir"/>
            </a:endParaRPr>
          </a:p>
        </p:txBody>
      </p:sp>
      <p:pic>
        <p:nvPicPr>
          <p:cNvPr descr="Nuestra Palabra's Tony Diaz, Literary Curator for the Guadalupe Cultural Arts Center's Latino Bookstore, welcomes The Borderlands Shakespeare Colectiva (BSC)! Dr. Kathryn Vomero Santos (Trinity University), Dr. Katherine Gillen (Texas A&amp;M University–San Antonio), and Dr. Adrianna M. Santos (Texas A&amp;M University–San Antonio) will be our featured authors for the Texas Author Series' September reading at the Guadalupe Cultural Arts Center on September 8th, at 6:00PM. Additionally, Dr. Brenda Sarmeinto Quezada (Purdue University) joins Tony &amp; the BCS to discuss writing curriculum and how important these works are as educational tools for not just traditionally marginalized folks but for all. These curriculums and coursework is all part of a $102,250 for Guadalupe Cultural Arts Center’s Latino Bookstore Education Outreach and Literacy Program. &#10; &#10;Join us LIVE on our streaming platforms Monday August 21st at 6:30 PM CDT for this captivating interview ahead of their appearance at the Guadalupe on September 8th.  &#10; &#10;The Borderlands Shakespeare Colectiva (BSC) seeks to amplify the work of Chicanx and Indigenous artists who adapt Shakespeare to reflect the histories and lived realities of the U.S.–Mexico Borderlands. They aim not only to change the way Shakespeare is taught and performed but also to promote the socially just futures envisioned en el arte de La Frontera. The Borderlands Shakespeare Colectiva co-founders are Drs. Kathryn Vomero Santos (Trinity University), Katherine Gillen (Texas A&amp;M University–San Antonio), and Adrianna M. Santos (Texas A&amp;M University–San Antonio). Together, they are editing a three-volume anthology titled The Bard in the Borderlands (ACMRS Press). Their work has been supported by funding from the Mellon Foundation, the National Endowment for the Humanities, and the Folger Shakespeare Library.  &#10; &#10;Dr. Brenda Sarmiento Quezada is an assistant professor of Literacy and Language Education with emphasis on emergent bilinguals. Dr. Sarmiento Quezada was born in Mexico City and taught as a Dual Language teacher at a Title 1 school in San Antonio, Texas. Her research area focuses on language practices and identity performances of linguistically and culturally diverse students. Dr. Sarmiento Quezada research and interests also encompass teacher education and preparation programs, literacy integration across content areas, bilingual community engagement, digital spaces and multimodalities, and language policy and practices." id="227" name="Google Shape;227;p39" title="The Texas Author Series w/ Borderlands Shakespeare Colectiva &amp; Dr. Brenda Sarmiento Quezada">
            <a:hlinkClick r:id="rId3"/>
          </p:cNvPr>
          <p:cNvPicPr preferRelativeResize="0"/>
          <p:nvPr/>
        </p:nvPicPr>
        <p:blipFill>
          <a:blip r:embed="rId4">
            <a:alphaModFix/>
          </a:blip>
          <a:stretch>
            <a:fillRect/>
          </a:stretch>
        </p:blipFill>
        <p:spPr>
          <a:xfrm>
            <a:off x="3911125" y="1475378"/>
            <a:ext cx="4684300" cy="2634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31" name="Shape 231"/>
        <p:cNvGrpSpPr/>
        <p:nvPr/>
      </p:nvGrpSpPr>
      <p:grpSpPr>
        <a:xfrm>
          <a:off x="0" y="0"/>
          <a:ext cx="0" cy="0"/>
          <a:chOff x="0" y="0"/>
          <a:chExt cx="0" cy="0"/>
        </a:xfrm>
      </p:grpSpPr>
      <p:sp>
        <p:nvSpPr>
          <p:cNvPr id="232" name="Google Shape;232;p40"/>
          <p:cNvSpPr/>
          <p:nvPr/>
        </p:nvSpPr>
        <p:spPr>
          <a:xfrm>
            <a:off x="3123250" y="210775"/>
            <a:ext cx="2788800" cy="10701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33" name="Google Shape;233;p40"/>
          <p:cNvSpPr txBox="1"/>
          <p:nvPr/>
        </p:nvSpPr>
        <p:spPr>
          <a:xfrm>
            <a:off x="822675" y="1057250"/>
            <a:ext cx="3352800" cy="37857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t/>
            </a:r>
            <a:endParaRPr sz="1300">
              <a:solidFill>
                <a:schemeClr val="lt1"/>
              </a:solidFill>
              <a:latin typeface="Avenir"/>
              <a:ea typeface="Avenir"/>
              <a:cs typeface="Avenir"/>
              <a:sym typeface="Avenir"/>
            </a:endParaRPr>
          </a:p>
          <a:p>
            <a:pPr indent="457200" lvl="0" marL="0" rtl="0" algn="l">
              <a:lnSpc>
                <a:spcPct val="115000"/>
              </a:lnSpc>
              <a:spcBef>
                <a:spcPts val="0"/>
              </a:spcBef>
              <a:spcAft>
                <a:spcPts val="0"/>
              </a:spcAft>
              <a:buNone/>
            </a:pPr>
            <a:r>
              <a:rPr lang="en" sz="1200">
                <a:solidFill>
                  <a:schemeClr val="lt1"/>
                </a:solidFill>
                <a:latin typeface="Avenir"/>
                <a:ea typeface="Avenir"/>
                <a:cs typeface="Avenir"/>
                <a:sym typeface="Avenir"/>
              </a:rPr>
              <a:t>Border State Park;</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Facing the formidable Pacific Ocean</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w/ one foot on each country</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I talk to my other self</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a:t>
            </a:r>
            <a:r>
              <a:rPr i="1" lang="en" sz="1200">
                <a:solidFill>
                  <a:schemeClr val="lt1"/>
                </a:solidFill>
                <a:latin typeface="Avenir"/>
                <a:ea typeface="Avenir"/>
                <a:cs typeface="Avenir"/>
                <a:sym typeface="Avenir"/>
              </a:rPr>
              <a:t>a dos voces interiores</a:t>
            </a:r>
            <a:r>
              <a:rPr lang="en" sz="1200">
                <a:solidFill>
                  <a:schemeClr val="lt1"/>
                </a:solidFill>
                <a:latin typeface="Avenir"/>
                <a:ea typeface="Avenir"/>
                <a:cs typeface="Avenir"/>
                <a:sym typeface="Avenir"/>
              </a:rPr>
              <a: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ama/no me ama</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caso/no me caso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canso/no me canso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chicano/mexicano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que soy o me imagino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regreso o continúo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mato/no me mato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en Mexico/in Califas</a:t>
            </a:r>
            <a:endParaRPr sz="1200">
              <a:solidFill>
                <a:schemeClr val="lt1"/>
              </a:solidFill>
              <a:latin typeface="Avenir"/>
              <a:ea typeface="Avenir"/>
              <a:cs typeface="Avenir"/>
              <a:sym typeface="Avenir"/>
            </a:endParaRPr>
          </a:p>
          <a:p>
            <a:pPr indent="0" lvl="0" marL="457200" rtl="0" algn="l">
              <a:lnSpc>
                <a:spcPct val="115000"/>
              </a:lnSpc>
              <a:spcBef>
                <a:spcPts val="0"/>
              </a:spcBef>
              <a:spcAft>
                <a:spcPts val="0"/>
              </a:spcAft>
              <a:buNone/>
            </a:pPr>
            <a:r>
              <a:rPr lang="en" sz="1200">
                <a:solidFill>
                  <a:schemeClr val="lt1"/>
                </a:solidFill>
                <a:latin typeface="Avenir"/>
                <a:ea typeface="Avenir"/>
                <a:cs typeface="Avenir"/>
                <a:sym typeface="Avenir"/>
              </a:rPr>
              <a:t>to write or to perform</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en Inglés or in Spanish . . .        </a:t>
            </a:r>
            <a:endParaRPr>
              <a:solidFill>
                <a:schemeClr val="lt1"/>
              </a:solidFill>
              <a:latin typeface="Avenir"/>
              <a:ea typeface="Avenir"/>
              <a:cs typeface="Avenir"/>
              <a:sym typeface="Avenir"/>
            </a:endParaRPr>
          </a:p>
        </p:txBody>
      </p:sp>
      <p:sp>
        <p:nvSpPr>
          <p:cNvPr id="234" name="Google Shape;234;p40"/>
          <p:cNvSpPr txBox="1"/>
          <p:nvPr/>
        </p:nvSpPr>
        <p:spPr>
          <a:xfrm>
            <a:off x="2841250" y="145925"/>
            <a:ext cx="3352800" cy="1431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2"/>
              </a:buClr>
              <a:buSzPts val="1100"/>
              <a:buFont typeface="Arial"/>
              <a:buNone/>
            </a:pPr>
            <a:r>
              <a:rPr b="1" lang="en" sz="1900">
                <a:solidFill>
                  <a:schemeClr val="accent1"/>
                </a:solidFill>
                <a:latin typeface="Avenir"/>
                <a:ea typeface="Avenir"/>
                <a:cs typeface="Avenir"/>
                <a:sym typeface="Avenir"/>
              </a:rPr>
              <a:t>El Hamlet Fronterizo</a:t>
            </a:r>
            <a:br>
              <a:rPr b="1" lang="en" sz="1900">
                <a:solidFill>
                  <a:schemeClr val="accent1"/>
                </a:solidFill>
                <a:latin typeface="Avenir"/>
                <a:ea typeface="Avenir"/>
                <a:cs typeface="Avenir"/>
                <a:sym typeface="Avenir"/>
              </a:rPr>
            </a:br>
            <a:r>
              <a:rPr b="1" lang="en">
                <a:solidFill>
                  <a:schemeClr val="accent1"/>
                </a:solidFill>
                <a:latin typeface="Avenir"/>
                <a:ea typeface="Avenir"/>
                <a:cs typeface="Avenir"/>
                <a:sym typeface="Avenir"/>
              </a:rPr>
              <a:t>Playas de Tijuana, 1988 </a:t>
            </a:r>
            <a:endParaRPr b="1">
              <a:solidFill>
                <a:schemeClr val="accent1"/>
              </a:solidFill>
              <a:latin typeface="Avenir"/>
              <a:ea typeface="Avenir"/>
              <a:cs typeface="Avenir"/>
              <a:sym typeface="Avenir"/>
            </a:endParaRPr>
          </a:p>
          <a:p>
            <a:pPr indent="0" lvl="0" marL="0" rtl="0" algn="ctr">
              <a:lnSpc>
                <a:spcPct val="100000"/>
              </a:lnSpc>
              <a:spcBef>
                <a:spcPts val="0"/>
              </a:spcBef>
              <a:spcAft>
                <a:spcPts val="0"/>
              </a:spcAft>
              <a:buClr>
                <a:schemeClr val="dk2"/>
              </a:buClr>
              <a:buSzPts val="1100"/>
              <a:buFont typeface="Arial"/>
              <a:buNone/>
            </a:pPr>
            <a:r>
              <a:rPr b="1" lang="en" sz="1500">
                <a:solidFill>
                  <a:schemeClr val="accent1"/>
                </a:solidFill>
                <a:latin typeface="Avenir"/>
                <a:ea typeface="Avenir"/>
                <a:cs typeface="Avenir"/>
                <a:sym typeface="Avenir"/>
              </a:rPr>
              <a:t>Guillermo Gómez-Peña</a:t>
            </a:r>
            <a:endParaRPr b="1" sz="1500">
              <a:solidFill>
                <a:schemeClr val="accent1"/>
              </a:solidFill>
              <a:latin typeface="Avenir"/>
              <a:ea typeface="Avenir"/>
              <a:cs typeface="Avenir"/>
              <a:sym typeface="Avenir"/>
            </a:endParaRPr>
          </a:p>
          <a:p>
            <a:pPr indent="0" lvl="0" marL="0" rtl="0" algn="ctr">
              <a:lnSpc>
                <a:spcPct val="100000"/>
              </a:lnSpc>
              <a:spcBef>
                <a:spcPts val="0"/>
              </a:spcBef>
              <a:spcAft>
                <a:spcPts val="0"/>
              </a:spcAft>
              <a:buClr>
                <a:schemeClr val="dk2"/>
              </a:buClr>
              <a:buSzPts val="1100"/>
              <a:buFont typeface="Arial"/>
              <a:buNone/>
            </a:pPr>
            <a:r>
              <a:rPr b="1" lang="en" sz="1500">
                <a:solidFill>
                  <a:schemeClr val="accent1"/>
                </a:solidFill>
                <a:latin typeface="Avenir"/>
                <a:ea typeface="Avenir"/>
                <a:cs typeface="Avenir"/>
                <a:sym typeface="Avenir"/>
              </a:rPr>
              <a:t>Rewritten in 2010</a:t>
            </a:r>
            <a:endParaRPr b="1" sz="1500">
              <a:solidFill>
                <a:schemeClr val="accent1"/>
              </a:solidFill>
              <a:latin typeface="Avenir"/>
              <a:ea typeface="Avenir"/>
              <a:cs typeface="Avenir"/>
              <a:sym typeface="Avenir"/>
            </a:endParaRPr>
          </a:p>
          <a:p>
            <a:pPr indent="0" lvl="0" marL="0" rtl="0" algn="l">
              <a:lnSpc>
                <a:spcPct val="100000"/>
              </a:lnSpc>
              <a:spcBef>
                <a:spcPts val="0"/>
              </a:spcBef>
              <a:spcAft>
                <a:spcPts val="0"/>
              </a:spcAft>
              <a:buNone/>
            </a:pPr>
            <a:r>
              <a:t/>
            </a:r>
            <a:endParaRPr sz="1800">
              <a:solidFill>
                <a:schemeClr val="lt1"/>
              </a:solidFill>
              <a:latin typeface="Avenir"/>
              <a:ea typeface="Avenir"/>
              <a:cs typeface="Avenir"/>
              <a:sym typeface="Avenir"/>
            </a:endParaRPr>
          </a:p>
        </p:txBody>
      </p:sp>
      <p:sp>
        <p:nvSpPr>
          <p:cNvPr id="235" name="Google Shape;235;p40"/>
          <p:cNvSpPr txBox="1"/>
          <p:nvPr/>
        </p:nvSpPr>
        <p:spPr>
          <a:xfrm>
            <a:off x="5224050" y="1522675"/>
            <a:ext cx="3021900" cy="31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I hate you; no, I forgive you,</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no, I crave for you, mi loca</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ansiosamente tuyo,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de nadie más</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frontera mediante . .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te espero, mi chuca,</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te sigo esperando . . .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you are it, tu llanto,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tu make-up, tus cicatrices,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a:t>
            </a:r>
            <a:r>
              <a:rPr i="1" lang="en" sz="1200">
                <a:solidFill>
                  <a:schemeClr val="lt1"/>
                </a:solidFill>
                <a:latin typeface="Avenir"/>
                <a:ea typeface="Avenir"/>
                <a:cs typeface="Avenir"/>
                <a:sym typeface="Avenir"/>
              </a:rPr>
              <a:t>pause</a:t>
            </a:r>
            <a:r>
              <a:rPr lang="en" sz="1200">
                <a:solidFill>
                  <a:schemeClr val="lt1"/>
                </a:solidFill>
                <a:latin typeface="Avenir"/>
                <a:ea typeface="Avenir"/>
                <a:cs typeface="Avenir"/>
                <a:sym typeface="Avenir"/>
              </a:rPr>
              <a: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no, you are definitely not it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you don’t even exist yet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lt1"/>
              </a:solidFill>
              <a:latin typeface="Avenir"/>
              <a:ea typeface="Avenir"/>
              <a:cs typeface="Avenir"/>
              <a:sym typeface="Avenir"/>
            </a:endParaRPr>
          </a:p>
        </p:txBody>
      </p:sp>
      <p:pic>
        <p:nvPicPr>
          <p:cNvPr id="236" name="Google Shape;236;p40" title="El Hamlet Fronterizo Audio Clip (1).mp3">
            <a:hlinkClick r:id="rId3"/>
          </p:cNvPr>
          <p:cNvPicPr preferRelativeResize="0"/>
          <p:nvPr/>
        </p:nvPicPr>
        <p:blipFill>
          <a:blip r:embed="rId4">
            <a:alphaModFix/>
          </a:blip>
          <a:stretch>
            <a:fillRect/>
          </a:stretch>
        </p:blipFill>
        <p:spPr>
          <a:xfrm>
            <a:off x="5763425" y="4385750"/>
            <a:ext cx="457200" cy="457200"/>
          </a:xfrm>
          <a:prstGeom prst="rect">
            <a:avLst/>
          </a:prstGeom>
          <a:noFill/>
          <a:ln>
            <a:noFill/>
          </a:ln>
        </p:spPr>
      </p:pic>
      <p:sp>
        <p:nvSpPr>
          <p:cNvPr id="237" name="Google Shape;237;p40"/>
          <p:cNvSpPr/>
          <p:nvPr/>
        </p:nvSpPr>
        <p:spPr>
          <a:xfrm>
            <a:off x="194425" y="6275"/>
            <a:ext cx="2133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38" name="Google Shape;238;p40"/>
          <p:cNvSpPr/>
          <p:nvPr/>
        </p:nvSpPr>
        <p:spPr>
          <a:xfrm>
            <a:off x="8736275" y="6275"/>
            <a:ext cx="2133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42" name="Shape 242"/>
        <p:cNvGrpSpPr/>
        <p:nvPr/>
      </p:nvGrpSpPr>
      <p:grpSpPr>
        <a:xfrm>
          <a:off x="0" y="0"/>
          <a:ext cx="0" cy="0"/>
          <a:chOff x="0" y="0"/>
          <a:chExt cx="0" cy="0"/>
        </a:xfrm>
      </p:grpSpPr>
      <p:pic>
        <p:nvPicPr>
          <p:cNvPr id="243" name="Google Shape;243;p41"/>
          <p:cNvPicPr preferRelativeResize="0"/>
          <p:nvPr/>
        </p:nvPicPr>
        <p:blipFill>
          <a:blip r:embed="rId3">
            <a:alphaModFix/>
          </a:blip>
          <a:stretch>
            <a:fillRect/>
          </a:stretch>
        </p:blipFill>
        <p:spPr>
          <a:xfrm>
            <a:off x="152400" y="152400"/>
            <a:ext cx="6046705" cy="4838699"/>
          </a:xfrm>
          <a:prstGeom prst="rect">
            <a:avLst/>
          </a:prstGeom>
          <a:noFill/>
          <a:ln>
            <a:noFill/>
          </a:ln>
        </p:spPr>
      </p:pic>
      <p:sp>
        <p:nvSpPr>
          <p:cNvPr id="244" name="Google Shape;244;p41"/>
          <p:cNvSpPr txBox="1"/>
          <p:nvPr/>
        </p:nvSpPr>
        <p:spPr>
          <a:xfrm>
            <a:off x="6230800" y="3882900"/>
            <a:ext cx="2782200" cy="11082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 sz="1200">
                <a:solidFill>
                  <a:schemeClr val="lt1"/>
                </a:solidFill>
                <a:latin typeface="Avenir"/>
                <a:ea typeface="Avenir"/>
                <a:cs typeface="Avenir"/>
                <a:sym typeface="Avenir"/>
              </a:rPr>
              <a:t>The end of the chain-link border fence in 1987. Peter Goin, </a:t>
            </a:r>
            <a:r>
              <a:rPr i="1" lang="en" sz="1200">
                <a:solidFill>
                  <a:schemeClr val="lt1"/>
                </a:solidFill>
                <a:latin typeface="Avenir"/>
                <a:ea typeface="Avenir"/>
                <a:cs typeface="Avenir"/>
                <a:sym typeface="Avenir"/>
              </a:rPr>
              <a:t>Tracing the Line: A Photographic Survey of the Mexican-American Border</a:t>
            </a:r>
            <a:r>
              <a:rPr lang="en" sz="1200">
                <a:solidFill>
                  <a:schemeClr val="lt1"/>
                </a:solidFill>
                <a:latin typeface="Avenir"/>
                <a:ea typeface="Avenir"/>
                <a:cs typeface="Avenir"/>
                <a:sym typeface="Avenir"/>
              </a:rPr>
              <a:t>. Artist Limited Edition. 1987.</a:t>
            </a:r>
            <a:endParaRPr sz="1200">
              <a:solidFill>
                <a:schemeClr val="lt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48" name="Shape 248"/>
        <p:cNvGrpSpPr/>
        <p:nvPr/>
      </p:nvGrpSpPr>
      <p:grpSpPr>
        <a:xfrm>
          <a:off x="0" y="0"/>
          <a:ext cx="0" cy="0"/>
          <a:chOff x="0" y="0"/>
          <a:chExt cx="0" cy="0"/>
        </a:xfrm>
      </p:grpSpPr>
      <p:pic>
        <p:nvPicPr>
          <p:cNvPr id="249" name="Google Shape;249;p42"/>
          <p:cNvPicPr preferRelativeResize="0"/>
          <p:nvPr/>
        </p:nvPicPr>
        <p:blipFill>
          <a:blip r:embed="rId3">
            <a:alphaModFix/>
          </a:blip>
          <a:stretch>
            <a:fillRect/>
          </a:stretch>
        </p:blipFill>
        <p:spPr>
          <a:xfrm>
            <a:off x="0" y="-140400"/>
            <a:ext cx="7232399" cy="5424300"/>
          </a:xfrm>
          <a:prstGeom prst="rect">
            <a:avLst/>
          </a:prstGeom>
          <a:noFill/>
          <a:ln>
            <a:noFill/>
          </a:ln>
        </p:spPr>
      </p:pic>
      <p:sp>
        <p:nvSpPr>
          <p:cNvPr id="250" name="Google Shape;250;p42"/>
          <p:cNvSpPr txBox="1"/>
          <p:nvPr/>
        </p:nvSpPr>
        <p:spPr>
          <a:xfrm>
            <a:off x="7334250" y="3630000"/>
            <a:ext cx="1676400" cy="1236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solidFill>
                  <a:schemeClr val="lt1"/>
                </a:solidFill>
                <a:latin typeface="Avenir"/>
                <a:ea typeface="Avenir"/>
                <a:cs typeface="Avenir"/>
                <a:sym typeface="Avenir"/>
              </a:rPr>
              <a:t>Friendship Park as seen from behind the northern wall on the U.S. side on March 27, 2022. </a:t>
            </a:r>
            <a:endParaRPr sz="1000">
              <a:solidFill>
                <a:schemeClr val="lt1"/>
              </a:solidFill>
              <a:latin typeface="Avenir"/>
              <a:ea typeface="Avenir"/>
              <a:cs typeface="Avenir"/>
              <a:sym typeface="Avenir"/>
            </a:endParaRPr>
          </a:p>
          <a:p>
            <a:pPr indent="0" lvl="0" marL="0" rtl="0" algn="l">
              <a:lnSpc>
                <a:spcPct val="100000"/>
              </a:lnSpc>
              <a:spcBef>
                <a:spcPts val="1000"/>
              </a:spcBef>
              <a:spcAft>
                <a:spcPts val="1000"/>
              </a:spcAft>
              <a:buNone/>
            </a:pPr>
            <a:r>
              <a:rPr lang="en" sz="1000">
                <a:solidFill>
                  <a:schemeClr val="lt1"/>
                </a:solidFill>
                <a:latin typeface="Avenir"/>
                <a:ea typeface="Avenir"/>
                <a:cs typeface="Avenir"/>
                <a:sym typeface="Avenir"/>
              </a:rPr>
              <a:t>Photo by Kathryn Vomero Santos. </a:t>
            </a:r>
            <a:endParaRPr sz="1000">
              <a:solidFill>
                <a:schemeClr val="lt1"/>
              </a:solidFill>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54" name="Shape 254"/>
        <p:cNvGrpSpPr/>
        <p:nvPr/>
      </p:nvGrpSpPr>
      <p:grpSpPr>
        <a:xfrm>
          <a:off x="0" y="0"/>
          <a:ext cx="0" cy="0"/>
          <a:chOff x="0" y="0"/>
          <a:chExt cx="0" cy="0"/>
        </a:xfrm>
      </p:grpSpPr>
      <p:sp>
        <p:nvSpPr>
          <p:cNvPr id="255" name="Google Shape;255;p43"/>
          <p:cNvSpPr/>
          <p:nvPr/>
        </p:nvSpPr>
        <p:spPr>
          <a:xfrm>
            <a:off x="3123250" y="210775"/>
            <a:ext cx="2788800" cy="10701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56" name="Google Shape;256;p43"/>
          <p:cNvSpPr txBox="1"/>
          <p:nvPr/>
        </p:nvSpPr>
        <p:spPr>
          <a:xfrm>
            <a:off x="822675" y="1057250"/>
            <a:ext cx="3352800" cy="37857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t/>
            </a:r>
            <a:endParaRPr sz="1300">
              <a:solidFill>
                <a:schemeClr val="lt1"/>
              </a:solidFill>
              <a:latin typeface="Avenir"/>
              <a:ea typeface="Avenir"/>
              <a:cs typeface="Avenir"/>
              <a:sym typeface="Avenir"/>
            </a:endParaRPr>
          </a:p>
          <a:p>
            <a:pPr indent="457200" lvl="0" marL="0" rtl="0" algn="l">
              <a:lnSpc>
                <a:spcPct val="115000"/>
              </a:lnSpc>
              <a:spcBef>
                <a:spcPts val="0"/>
              </a:spcBef>
              <a:spcAft>
                <a:spcPts val="0"/>
              </a:spcAft>
              <a:buNone/>
            </a:pPr>
            <a:r>
              <a:rPr lang="en" sz="1200">
                <a:solidFill>
                  <a:schemeClr val="lt1"/>
                </a:solidFill>
                <a:latin typeface="Avenir"/>
                <a:ea typeface="Avenir"/>
                <a:cs typeface="Avenir"/>
                <a:sym typeface="Avenir"/>
              </a:rPr>
              <a:t>Border State Park;</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Facing the formidable Pacific Ocean</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w/ one foot on each country</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I talk to my other self</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a:t>
            </a:r>
            <a:r>
              <a:rPr i="1" lang="en" sz="1200">
                <a:solidFill>
                  <a:schemeClr val="lt1"/>
                </a:solidFill>
                <a:latin typeface="Avenir"/>
                <a:ea typeface="Avenir"/>
                <a:cs typeface="Avenir"/>
                <a:sym typeface="Avenir"/>
              </a:rPr>
              <a:t>a dos voces interiores</a:t>
            </a:r>
            <a:r>
              <a:rPr lang="en" sz="1200">
                <a:solidFill>
                  <a:schemeClr val="lt1"/>
                </a:solidFill>
                <a:latin typeface="Avenir"/>
                <a:ea typeface="Avenir"/>
                <a:cs typeface="Avenir"/>
                <a:sym typeface="Avenir"/>
              </a:rPr>
              <a: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ama/no me ama</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caso/no me caso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canso/no me canso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chicano/mexicano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que soy o me imagino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regreso o continúo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me mato/no me mato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en Mexico/in Califas</a:t>
            </a:r>
            <a:endParaRPr sz="1200">
              <a:solidFill>
                <a:schemeClr val="lt1"/>
              </a:solidFill>
              <a:latin typeface="Avenir"/>
              <a:ea typeface="Avenir"/>
              <a:cs typeface="Avenir"/>
              <a:sym typeface="Avenir"/>
            </a:endParaRPr>
          </a:p>
          <a:p>
            <a:pPr indent="0" lvl="0" marL="457200" rtl="0" algn="l">
              <a:lnSpc>
                <a:spcPct val="115000"/>
              </a:lnSpc>
              <a:spcBef>
                <a:spcPts val="0"/>
              </a:spcBef>
              <a:spcAft>
                <a:spcPts val="0"/>
              </a:spcAft>
              <a:buNone/>
            </a:pPr>
            <a:r>
              <a:rPr lang="en" sz="1200">
                <a:solidFill>
                  <a:schemeClr val="lt1"/>
                </a:solidFill>
                <a:latin typeface="Avenir"/>
                <a:ea typeface="Avenir"/>
                <a:cs typeface="Avenir"/>
                <a:sym typeface="Avenir"/>
              </a:rPr>
              <a:t>to write or to perform</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        	en Inglés or in Spanish . . .        </a:t>
            </a:r>
            <a:endParaRPr>
              <a:solidFill>
                <a:schemeClr val="lt1"/>
              </a:solidFill>
              <a:latin typeface="Avenir"/>
              <a:ea typeface="Avenir"/>
              <a:cs typeface="Avenir"/>
              <a:sym typeface="Avenir"/>
            </a:endParaRPr>
          </a:p>
        </p:txBody>
      </p:sp>
      <p:sp>
        <p:nvSpPr>
          <p:cNvPr id="257" name="Google Shape;257;p43"/>
          <p:cNvSpPr txBox="1"/>
          <p:nvPr/>
        </p:nvSpPr>
        <p:spPr>
          <a:xfrm>
            <a:off x="2841250" y="145925"/>
            <a:ext cx="3352800" cy="1431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2"/>
              </a:buClr>
              <a:buSzPts val="1100"/>
              <a:buFont typeface="Arial"/>
              <a:buNone/>
            </a:pPr>
            <a:r>
              <a:rPr b="1" lang="en" sz="1900">
                <a:solidFill>
                  <a:schemeClr val="accent1"/>
                </a:solidFill>
                <a:latin typeface="Avenir"/>
                <a:ea typeface="Avenir"/>
                <a:cs typeface="Avenir"/>
                <a:sym typeface="Avenir"/>
              </a:rPr>
              <a:t>El Hamlet Fronterizo</a:t>
            </a:r>
            <a:br>
              <a:rPr b="1" lang="en" sz="1900">
                <a:solidFill>
                  <a:schemeClr val="accent1"/>
                </a:solidFill>
                <a:latin typeface="Avenir"/>
                <a:ea typeface="Avenir"/>
                <a:cs typeface="Avenir"/>
                <a:sym typeface="Avenir"/>
              </a:rPr>
            </a:br>
            <a:r>
              <a:rPr b="1" lang="en">
                <a:solidFill>
                  <a:schemeClr val="accent1"/>
                </a:solidFill>
                <a:latin typeface="Avenir"/>
                <a:ea typeface="Avenir"/>
                <a:cs typeface="Avenir"/>
                <a:sym typeface="Avenir"/>
              </a:rPr>
              <a:t>Playas de Tijuana, 1988 </a:t>
            </a:r>
            <a:endParaRPr b="1">
              <a:solidFill>
                <a:schemeClr val="accent1"/>
              </a:solidFill>
              <a:latin typeface="Avenir"/>
              <a:ea typeface="Avenir"/>
              <a:cs typeface="Avenir"/>
              <a:sym typeface="Avenir"/>
            </a:endParaRPr>
          </a:p>
          <a:p>
            <a:pPr indent="0" lvl="0" marL="0" rtl="0" algn="ctr">
              <a:lnSpc>
                <a:spcPct val="100000"/>
              </a:lnSpc>
              <a:spcBef>
                <a:spcPts val="0"/>
              </a:spcBef>
              <a:spcAft>
                <a:spcPts val="0"/>
              </a:spcAft>
              <a:buClr>
                <a:schemeClr val="dk2"/>
              </a:buClr>
              <a:buSzPts val="1100"/>
              <a:buFont typeface="Arial"/>
              <a:buNone/>
            </a:pPr>
            <a:r>
              <a:rPr b="1" lang="en" sz="1500">
                <a:solidFill>
                  <a:schemeClr val="accent1"/>
                </a:solidFill>
                <a:latin typeface="Avenir"/>
                <a:ea typeface="Avenir"/>
                <a:cs typeface="Avenir"/>
                <a:sym typeface="Avenir"/>
              </a:rPr>
              <a:t>Guillermo Gómez-Peña</a:t>
            </a:r>
            <a:endParaRPr b="1" sz="1500">
              <a:solidFill>
                <a:schemeClr val="accent1"/>
              </a:solidFill>
              <a:latin typeface="Avenir"/>
              <a:ea typeface="Avenir"/>
              <a:cs typeface="Avenir"/>
              <a:sym typeface="Avenir"/>
            </a:endParaRPr>
          </a:p>
          <a:p>
            <a:pPr indent="0" lvl="0" marL="0" rtl="0" algn="ctr">
              <a:lnSpc>
                <a:spcPct val="100000"/>
              </a:lnSpc>
              <a:spcBef>
                <a:spcPts val="0"/>
              </a:spcBef>
              <a:spcAft>
                <a:spcPts val="0"/>
              </a:spcAft>
              <a:buClr>
                <a:schemeClr val="dk2"/>
              </a:buClr>
              <a:buSzPts val="1100"/>
              <a:buFont typeface="Arial"/>
              <a:buNone/>
            </a:pPr>
            <a:r>
              <a:rPr b="1" lang="en" sz="1500">
                <a:solidFill>
                  <a:schemeClr val="accent1"/>
                </a:solidFill>
                <a:latin typeface="Avenir"/>
                <a:ea typeface="Avenir"/>
                <a:cs typeface="Avenir"/>
                <a:sym typeface="Avenir"/>
              </a:rPr>
              <a:t>Rewritten in 2010</a:t>
            </a:r>
            <a:endParaRPr b="1" sz="1500">
              <a:solidFill>
                <a:schemeClr val="accent1"/>
              </a:solidFill>
              <a:latin typeface="Avenir"/>
              <a:ea typeface="Avenir"/>
              <a:cs typeface="Avenir"/>
              <a:sym typeface="Avenir"/>
            </a:endParaRPr>
          </a:p>
          <a:p>
            <a:pPr indent="0" lvl="0" marL="0" rtl="0" algn="l">
              <a:lnSpc>
                <a:spcPct val="100000"/>
              </a:lnSpc>
              <a:spcBef>
                <a:spcPts val="0"/>
              </a:spcBef>
              <a:spcAft>
                <a:spcPts val="0"/>
              </a:spcAft>
              <a:buNone/>
            </a:pPr>
            <a:r>
              <a:t/>
            </a:r>
            <a:endParaRPr sz="1800">
              <a:solidFill>
                <a:schemeClr val="lt1"/>
              </a:solidFill>
              <a:latin typeface="Avenir"/>
              <a:ea typeface="Avenir"/>
              <a:cs typeface="Avenir"/>
              <a:sym typeface="Avenir"/>
            </a:endParaRPr>
          </a:p>
        </p:txBody>
      </p:sp>
      <p:sp>
        <p:nvSpPr>
          <p:cNvPr id="258" name="Google Shape;258;p43"/>
          <p:cNvSpPr txBox="1"/>
          <p:nvPr/>
        </p:nvSpPr>
        <p:spPr>
          <a:xfrm>
            <a:off x="5224050" y="1522675"/>
            <a:ext cx="3021900" cy="31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I hate you; no, I forgive you,</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no, I crave for you, mi loca</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ansiosamente tuyo,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de nadie más</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frontera mediante . .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te espero, mi chuca,</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te sigo esperando . . .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you are it, tu llanto,</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tu make-up, tus cicatrices,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a:t>
            </a:r>
            <a:r>
              <a:rPr i="1" lang="en" sz="1200">
                <a:solidFill>
                  <a:schemeClr val="lt1"/>
                </a:solidFill>
                <a:latin typeface="Avenir"/>
                <a:ea typeface="Avenir"/>
                <a:cs typeface="Avenir"/>
                <a:sym typeface="Avenir"/>
              </a:rPr>
              <a:t>pause</a:t>
            </a:r>
            <a:r>
              <a:rPr lang="en" sz="1200">
                <a:solidFill>
                  <a:schemeClr val="lt1"/>
                </a:solidFill>
                <a:latin typeface="Avenir"/>
                <a:ea typeface="Avenir"/>
                <a:cs typeface="Avenir"/>
                <a:sym typeface="Avenir"/>
              </a:rPr>
              <a: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no, you are definitely not it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rPr lang="en" sz="1200">
                <a:solidFill>
                  <a:schemeClr val="lt1"/>
                </a:solidFill>
                <a:latin typeface="Avenir"/>
                <a:ea typeface="Avenir"/>
                <a:cs typeface="Avenir"/>
                <a:sym typeface="Avenir"/>
              </a:rPr>
              <a:t>you don’t even exist yet</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lt1"/>
              </a:solidFill>
              <a:latin typeface="Avenir"/>
              <a:ea typeface="Avenir"/>
              <a:cs typeface="Avenir"/>
              <a:sym typeface="Avenir"/>
            </a:endParaRPr>
          </a:p>
          <a:p>
            <a:pPr indent="0" lvl="0" marL="0" rtl="0" algn="l">
              <a:lnSpc>
                <a:spcPct val="115000"/>
              </a:lnSpc>
              <a:spcBef>
                <a:spcPts val="0"/>
              </a:spcBef>
              <a:spcAft>
                <a:spcPts val="0"/>
              </a:spcAft>
              <a:buNone/>
            </a:pPr>
            <a:r>
              <a:t/>
            </a:r>
            <a:endParaRPr sz="1200">
              <a:solidFill>
                <a:schemeClr val="lt1"/>
              </a:solidFill>
              <a:latin typeface="Avenir"/>
              <a:ea typeface="Avenir"/>
              <a:cs typeface="Avenir"/>
              <a:sym typeface="Avenir"/>
            </a:endParaRPr>
          </a:p>
        </p:txBody>
      </p:sp>
      <p:pic>
        <p:nvPicPr>
          <p:cNvPr id="259" name="Google Shape;259;p43" title="El Hamlet Fronterizo Audio Clip (1).mp3">
            <a:hlinkClick r:id="rId3"/>
          </p:cNvPr>
          <p:cNvPicPr preferRelativeResize="0"/>
          <p:nvPr/>
        </p:nvPicPr>
        <p:blipFill>
          <a:blip r:embed="rId4">
            <a:alphaModFix/>
          </a:blip>
          <a:stretch>
            <a:fillRect/>
          </a:stretch>
        </p:blipFill>
        <p:spPr>
          <a:xfrm>
            <a:off x="5763425" y="4385750"/>
            <a:ext cx="457200" cy="457200"/>
          </a:xfrm>
          <a:prstGeom prst="rect">
            <a:avLst/>
          </a:prstGeom>
          <a:noFill/>
          <a:ln>
            <a:noFill/>
          </a:ln>
        </p:spPr>
      </p:pic>
      <p:sp>
        <p:nvSpPr>
          <p:cNvPr id="260" name="Google Shape;260;p43"/>
          <p:cNvSpPr/>
          <p:nvPr/>
        </p:nvSpPr>
        <p:spPr>
          <a:xfrm>
            <a:off x="194425" y="6275"/>
            <a:ext cx="2133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61" name="Google Shape;261;p43"/>
          <p:cNvSpPr/>
          <p:nvPr/>
        </p:nvSpPr>
        <p:spPr>
          <a:xfrm>
            <a:off x="8736275" y="6275"/>
            <a:ext cx="213300" cy="5143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7A726"/>
                </a:solidFill>
                <a:latin typeface="Avenir"/>
                <a:ea typeface="Avenir"/>
                <a:cs typeface="Avenir"/>
                <a:sym typeface="Avenir"/>
              </a:rPr>
              <a:t>What is </a:t>
            </a:r>
            <a:r>
              <a:rPr lang="en">
                <a:solidFill>
                  <a:srgbClr val="F7A726"/>
                </a:solidFill>
                <a:latin typeface="Avenir"/>
                <a:ea typeface="Avenir"/>
                <a:cs typeface="Avenir"/>
                <a:sym typeface="Avenir"/>
              </a:rPr>
              <a:t>Borderlands Shakespeare?</a:t>
            </a:r>
            <a:endParaRPr>
              <a:solidFill>
                <a:srgbClr val="F7A726"/>
              </a:solidFill>
              <a:latin typeface="Avenir"/>
              <a:ea typeface="Avenir"/>
              <a:cs typeface="Avenir"/>
              <a:sym typeface="Avenir"/>
            </a:endParaRPr>
          </a:p>
        </p:txBody>
      </p:sp>
      <p:sp>
        <p:nvSpPr>
          <p:cNvPr id="119" name="Google Shape;119;p26"/>
          <p:cNvSpPr txBox="1"/>
          <p:nvPr>
            <p:ph idx="1" type="body"/>
          </p:nvPr>
        </p:nvSpPr>
        <p:spPr>
          <a:xfrm>
            <a:off x="491800" y="1225000"/>
            <a:ext cx="3999900" cy="3416400"/>
          </a:xfrm>
          <a:prstGeom prst="rect">
            <a:avLst/>
          </a:prstGeom>
        </p:spPr>
        <p:txBody>
          <a:bodyPr anchorCtr="0" anchor="t" bIns="91425" lIns="91425" spcFirstLastPara="1" rIns="91425" wrap="square" tIns="91425">
            <a:noAutofit/>
          </a:bodyPr>
          <a:lstStyle/>
          <a:p>
            <a:pPr indent="-336550" lvl="0" marL="457200" rtl="0" algn="l">
              <a:lnSpc>
                <a:spcPct val="90000"/>
              </a:lnSpc>
              <a:spcBef>
                <a:spcPts val="0"/>
              </a:spcBef>
              <a:spcAft>
                <a:spcPts val="0"/>
              </a:spcAft>
              <a:buClr>
                <a:srgbClr val="FFFFFF"/>
              </a:buClr>
              <a:buSzPts val="1700"/>
              <a:buFont typeface="Avenir"/>
              <a:buChar char="●"/>
            </a:pPr>
            <a:r>
              <a:rPr lang="en" sz="1700">
                <a:solidFill>
                  <a:schemeClr val="lt1"/>
                </a:solidFill>
                <a:latin typeface="Avenir"/>
                <a:ea typeface="Avenir"/>
                <a:cs typeface="Avenir"/>
                <a:sym typeface="Avenir"/>
              </a:rPr>
              <a:t>A h</a:t>
            </a:r>
            <a:r>
              <a:rPr lang="en" sz="1700">
                <a:solidFill>
                  <a:schemeClr val="lt1"/>
                </a:solidFill>
                <a:latin typeface="Avenir"/>
                <a:ea typeface="Avenir"/>
                <a:cs typeface="Avenir"/>
                <a:sym typeface="Avenir"/>
              </a:rPr>
              <a:t>ybrid project blending English texts with Chicanx and Indigenous art forms, genres, and myths. </a:t>
            </a:r>
            <a:endParaRPr sz="1700">
              <a:solidFill>
                <a:srgbClr val="FFFFFF"/>
              </a:solidFill>
              <a:latin typeface="Avenir"/>
              <a:ea typeface="Avenir"/>
              <a:cs typeface="Avenir"/>
              <a:sym typeface="Avenir"/>
            </a:endParaRPr>
          </a:p>
          <a:p>
            <a:pPr indent="0" lvl="0" marL="457200" rtl="0" algn="l">
              <a:lnSpc>
                <a:spcPct val="90000"/>
              </a:lnSpc>
              <a:spcBef>
                <a:spcPts val="0"/>
              </a:spcBef>
              <a:spcAft>
                <a:spcPts val="0"/>
              </a:spcAft>
              <a:buNone/>
            </a:pPr>
            <a:r>
              <a:rPr lang="en" sz="1700">
                <a:solidFill>
                  <a:srgbClr val="FFFFFF"/>
                </a:solidFill>
                <a:latin typeface="Avenir"/>
                <a:ea typeface="Avenir"/>
                <a:cs typeface="Avenir"/>
                <a:sym typeface="Avenir"/>
              </a:rPr>
              <a:t> </a:t>
            </a:r>
            <a:endParaRPr sz="1700">
              <a:solidFill>
                <a:srgbClr val="FFFFFF"/>
              </a:solidFill>
              <a:latin typeface="Avenir"/>
              <a:ea typeface="Avenir"/>
              <a:cs typeface="Avenir"/>
              <a:sym typeface="Avenir"/>
            </a:endParaRPr>
          </a:p>
          <a:p>
            <a:pPr indent="-336550" lvl="0" marL="457200" rtl="0" algn="l">
              <a:lnSpc>
                <a:spcPct val="90000"/>
              </a:lnSpc>
              <a:spcBef>
                <a:spcPts val="544"/>
              </a:spcBef>
              <a:spcAft>
                <a:spcPts val="0"/>
              </a:spcAft>
              <a:buClr>
                <a:srgbClr val="FFFFFF"/>
              </a:buClr>
              <a:buSzPts val="1700"/>
              <a:buFont typeface="Avenir"/>
              <a:buChar char="●"/>
            </a:pPr>
            <a:r>
              <a:rPr lang="en" sz="1700">
                <a:solidFill>
                  <a:srgbClr val="FFFFFF"/>
                </a:solidFill>
                <a:latin typeface="Avenir"/>
                <a:ea typeface="Avenir"/>
                <a:cs typeface="Avenir"/>
                <a:sym typeface="Avenir"/>
              </a:rPr>
              <a:t>Acknowledges Shakespeare’s potential role as a symbol of whiteness, Anglo, and/or colonial power.</a:t>
            </a:r>
            <a:endParaRPr sz="1700">
              <a:solidFill>
                <a:srgbClr val="FFFFFF"/>
              </a:solidFill>
              <a:latin typeface="Avenir"/>
              <a:ea typeface="Avenir"/>
              <a:cs typeface="Avenir"/>
              <a:sym typeface="Avenir"/>
            </a:endParaRPr>
          </a:p>
          <a:p>
            <a:pPr indent="0" lvl="0" marL="457200" rtl="0" algn="l">
              <a:lnSpc>
                <a:spcPct val="90000"/>
              </a:lnSpc>
              <a:spcBef>
                <a:spcPts val="544"/>
              </a:spcBef>
              <a:spcAft>
                <a:spcPts val="0"/>
              </a:spcAft>
              <a:buNone/>
            </a:pPr>
            <a:r>
              <a:t/>
            </a:r>
            <a:endParaRPr sz="1700">
              <a:solidFill>
                <a:srgbClr val="FFFFFF"/>
              </a:solidFill>
              <a:latin typeface="Avenir"/>
              <a:ea typeface="Avenir"/>
              <a:cs typeface="Avenir"/>
              <a:sym typeface="Avenir"/>
            </a:endParaRPr>
          </a:p>
          <a:p>
            <a:pPr indent="-336550" lvl="0" marL="457200" rtl="0" algn="l">
              <a:lnSpc>
                <a:spcPct val="90000"/>
              </a:lnSpc>
              <a:spcBef>
                <a:spcPts val="544"/>
              </a:spcBef>
              <a:spcAft>
                <a:spcPts val="0"/>
              </a:spcAft>
              <a:buClr>
                <a:srgbClr val="FFFFFF"/>
              </a:buClr>
              <a:buSzPts val="1700"/>
              <a:buFont typeface="Avenir"/>
              <a:buChar char="●"/>
            </a:pPr>
            <a:r>
              <a:rPr lang="en" sz="1700">
                <a:solidFill>
                  <a:srgbClr val="FFFFFF"/>
                </a:solidFill>
                <a:latin typeface="Avenir"/>
                <a:ea typeface="Avenir"/>
                <a:cs typeface="Avenir"/>
                <a:sym typeface="Avenir"/>
              </a:rPr>
              <a:t>Appropriates Shakespeare to empower local communities and call attention to social issues.</a:t>
            </a:r>
            <a:endParaRPr sz="1700">
              <a:solidFill>
                <a:srgbClr val="FFFFFF"/>
              </a:solidFill>
              <a:latin typeface="Avenir"/>
              <a:ea typeface="Avenir"/>
              <a:cs typeface="Avenir"/>
              <a:sym typeface="Avenir"/>
            </a:endParaRPr>
          </a:p>
        </p:txBody>
      </p:sp>
      <p:pic>
        <p:nvPicPr>
          <p:cNvPr id="120" name="Google Shape;120;p26"/>
          <p:cNvPicPr preferRelativeResize="0"/>
          <p:nvPr/>
        </p:nvPicPr>
        <p:blipFill rotWithShape="1">
          <a:blip r:embed="rId3">
            <a:alphaModFix/>
          </a:blip>
          <a:srcRect b="0" l="0" r="0" t="0"/>
          <a:stretch/>
        </p:blipFill>
        <p:spPr>
          <a:xfrm>
            <a:off x="5329449" y="1357750"/>
            <a:ext cx="3157126" cy="3157126"/>
          </a:xfrm>
          <a:prstGeom prst="rect">
            <a:avLst/>
          </a:prstGeom>
          <a:noFill/>
          <a:ln>
            <a:noFill/>
          </a:ln>
        </p:spPr>
      </p:pic>
      <p:sp>
        <p:nvSpPr>
          <p:cNvPr id="121" name="Google Shape;121;p26"/>
          <p:cNvSpPr txBox="1"/>
          <p:nvPr/>
        </p:nvSpPr>
        <p:spPr>
          <a:xfrm>
            <a:off x="5235963" y="4641400"/>
            <a:ext cx="3344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latin typeface="Calibri"/>
                <a:ea typeface="Calibri"/>
                <a:cs typeface="Calibri"/>
                <a:sym typeface="Calibri"/>
              </a:rPr>
              <a:t>    José Rivera, </a:t>
            </a:r>
            <a:r>
              <a:rPr i="1" lang="en" sz="1500">
                <a:solidFill>
                  <a:schemeClr val="lt1"/>
                </a:solidFill>
                <a:latin typeface="Calibri"/>
                <a:ea typeface="Calibri"/>
                <a:cs typeface="Calibri"/>
                <a:sym typeface="Calibri"/>
              </a:rPr>
              <a:t>Calaveraspeare </a:t>
            </a:r>
            <a:r>
              <a:rPr lang="en" sz="1500">
                <a:solidFill>
                  <a:schemeClr val="lt1"/>
                </a:solidFill>
                <a:latin typeface="Calibri"/>
                <a:ea typeface="Calibri"/>
                <a:cs typeface="Calibri"/>
                <a:sym typeface="Calibri"/>
              </a:rPr>
              <a:t>(2015)</a:t>
            </a:r>
            <a:endParaRPr sz="1700">
              <a:solidFill>
                <a:schemeClr val="lt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Guiding Questions</a:t>
            </a:r>
            <a:endParaRPr>
              <a:latin typeface="Avenir"/>
              <a:ea typeface="Avenir"/>
              <a:cs typeface="Avenir"/>
              <a:sym typeface="Avenir"/>
            </a:endParaRPr>
          </a:p>
        </p:txBody>
      </p:sp>
      <p:sp>
        <p:nvSpPr>
          <p:cNvPr id="267" name="Google Shape;267;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solidFill>
                  <a:schemeClr val="lt1"/>
                </a:solidFill>
              </a:rPr>
              <a:t>What strategies might help students understand the “To be or not to be” soliloquy and connect it meaningfully to other texts? </a:t>
            </a:r>
            <a:endParaRPr>
              <a:solidFill>
                <a:schemeClr val="lt1"/>
              </a:solidFill>
            </a:endParaRPr>
          </a:p>
          <a:p>
            <a:pPr indent="0" lvl="0" marL="0" rtl="0" algn="l">
              <a:spcBef>
                <a:spcPts val="1200"/>
              </a:spcBef>
              <a:spcAft>
                <a:spcPts val="0"/>
              </a:spcAft>
              <a:buNone/>
            </a:pPr>
            <a:r>
              <a:rPr lang="en">
                <a:solidFill>
                  <a:schemeClr val="lt1"/>
                </a:solidFill>
              </a:rPr>
              <a:t>What does performance add? What is the effect of hearing/seeing different people, with different identities, perform and adapt this speech speech?</a:t>
            </a:r>
            <a:endParaRPr>
              <a:solidFill>
                <a:schemeClr val="lt1"/>
              </a:solidFill>
            </a:endParaRPr>
          </a:p>
          <a:p>
            <a:pPr indent="0" lvl="0" marL="0" rtl="0" algn="l">
              <a:spcBef>
                <a:spcPts val="1200"/>
              </a:spcBef>
              <a:spcAft>
                <a:spcPts val="0"/>
              </a:spcAft>
              <a:buNone/>
            </a:pPr>
            <a:r>
              <a:rPr lang="en">
                <a:solidFill>
                  <a:schemeClr val="lt1"/>
                </a:solidFill>
              </a:rPr>
              <a:t>How might translation activities support this work? How does using translation demystify Shakespeare’s language and support linguistic awareness? How might this create opportunities for other kinds of translation and translanguaging in the classroom?</a:t>
            </a:r>
            <a:endParaRPr>
              <a:solidFill>
                <a:schemeClr val="lt1"/>
              </a:solidFill>
            </a:endParaRPr>
          </a:p>
          <a:p>
            <a:pPr indent="0" lvl="0" marL="0" rtl="0" algn="l">
              <a:spcBef>
                <a:spcPts val="1200"/>
              </a:spcBef>
              <a:spcAft>
                <a:spcPts val="1200"/>
              </a:spcAft>
              <a:buNone/>
            </a:pPr>
            <a:r>
              <a:rPr lang="en">
                <a:solidFill>
                  <a:schemeClr val="lt1"/>
                </a:solidFill>
              </a:rPr>
              <a:t>How can incorporating Borderlands texts help students understand Shakespeare’s language in new ways? How can it help students approach Shakespeare in ways that are culturally sustaining rather than alienating?</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5"/>
          <p:cNvSpPr txBox="1"/>
          <p:nvPr>
            <p:ph type="title"/>
          </p:nvPr>
        </p:nvSpPr>
        <p:spPr>
          <a:xfrm>
            <a:off x="311700" y="2223400"/>
            <a:ext cx="8520600" cy="626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Avenir"/>
                <a:ea typeface="Avenir"/>
                <a:cs typeface="Avenir"/>
                <a:sym typeface="Avenir"/>
              </a:rPr>
              <a:t>Bio Break (5 mins)</a:t>
            </a:r>
            <a:endParaRPr>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Activity: Incorporating Young </a:t>
            </a:r>
            <a:r>
              <a:rPr lang="en">
                <a:latin typeface="Avenir"/>
                <a:ea typeface="Avenir"/>
                <a:cs typeface="Avenir"/>
                <a:sym typeface="Avenir"/>
              </a:rPr>
              <a:t>Women’s</a:t>
            </a:r>
            <a:r>
              <a:rPr lang="en">
                <a:latin typeface="Avenir"/>
                <a:ea typeface="Avenir"/>
                <a:cs typeface="Avenir"/>
                <a:sym typeface="Avenir"/>
              </a:rPr>
              <a:t> Voices</a:t>
            </a:r>
            <a:endParaRPr>
              <a:latin typeface="Avenir"/>
              <a:ea typeface="Avenir"/>
              <a:cs typeface="Avenir"/>
              <a:sym typeface="Avenir"/>
            </a:endParaRPr>
          </a:p>
        </p:txBody>
      </p:sp>
      <p:sp>
        <p:nvSpPr>
          <p:cNvPr id="278" name="Google Shape;278;p46"/>
          <p:cNvSpPr txBox="1"/>
          <p:nvPr>
            <p:ph idx="1" type="body"/>
          </p:nvPr>
        </p:nvSpPr>
        <p:spPr>
          <a:xfrm>
            <a:off x="311700" y="1526100"/>
            <a:ext cx="8520600" cy="3042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lt1"/>
              </a:buClr>
              <a:buSzPts val="1800"/>
              <a:buAutoNum type="arabicPeriod"/>
            </a:pPr>
            <a:r>
              <a:rPr lang="en">
                <a:solidFill>
                  <a:schemeClr val="lt1"/>
                </a:solidFill>
              </a:rPr>
              <a:t>Introduction to Iris De Anda’s </a:t>
            </a:r>
            <a:r>
              <a:rPr lang="en">
                <a:solidFill>
                  <a:schemeClr val="lt1"/>
                </a:solidFill>
                <a:latin typeface="Avenir"/>
                <a:ea typeface="Avenir"/>
                <a:cs typeface="Avenir"/>
                <a:sym typeface="Avenir"/>
              </a:rPr>
              <a:t>“To be a Pocha or not to be”</a:t>
            </a:r>
            <a:r>
              <a:rPr lang="en">
                <a:solidFill>
                  <a:schemeClr val="lt1"/>
                </a:solidFill>
              </a:rPr>
              <a:t> and Guadalupe Garcia McCall’s “To be or not to be Mexican” (together)</a:t>
            </a:r>
            <a:endParaRPr>
              <a:solidFill>
                <a:schemeClr val="lt1"/>
              </a:solidFill>
            </a:endParaRPr>
          </a:p>
          <a:p>
            <a:pPr indent="-342900" lvl="0" marL="457200" rtl="0" algn="l">
              <a:spcBef>
                <a:spcPts val="0"/>
              </a:spcBef>
              <a:spcAft>
                <a:spcPts val="0"/>
              </a:spcAft>
              <a:buClr>
                <a:schemeClr val="lt1"/>
              </a:buClr>
              <a:buSzPts val="1800"/>
              <a:buAutoNum type="arabicPeriod"/>
            </a:pPr>
            <a:r>
              <a:rPr lang="en">
                <a:solidFill>
                  <a:schemeClr val="lt1"/>
                </a:solidFill>
              </a:rPr>
              <a:t>Analyze the poems (breakout groups)</a:t>
            </a:r>
            <a:endParaRPr>
              <a:solidFill>
                <a:schemeClr val="lt1"/>
              </a:solidFill>
            </a:endParaRPr>
          </a:p>
          <a:p>
            <a:pPr indent="-342900" lvl="0" marL="457200" rtl="0" algn="l">
              <a:spcBef>
                <a:spcPts val="0"/>
              </a:spcBef>
              <a:spcAft>
                <a:spcPts val="0"/>
              </a:spcAft>
              <a:buClr>
                <a:schemeClr val="lt1"/>
              </a:buClr>
              <a:buSzPts val="1800"/>
              <a:buAutoNum type="arabicPeriod"/>
            </a:pPr>
            <a:r>
              <a:rPr lang="en">
                <a:solidFill>
                  <a:schemeClr val="lt1"/>
                </a:solidFill>
              </a:rPr>
              <a:t>Design a lesson plan on the poems (breakout groups)</a:t>
            </a:r>
            <a:endParaRPr>
              <a:solidFill>
                <a:schemeClr val="lt1"/>
              </a:solidFill>
            </a:endParaRPr>
          </a:p>
          <a:p>
            <a:pPr indent="-342900" lvl="0" marL="457200" rtl="0" algn="l">
              <a:spcBef>
                <a:spcPts val="0"/>
              </a:spcBef>
              <a:spcAft>
                <a:spcPts val="0"/>
              </a:spcAft>
              <a:buClr>
                <a:schemeClr val="lt1"/>
              </a:buClr>
              <a:buSzPts val="1800"/>
              <a:buAutoNum type="arabicPeriod"/>
            </a:pPr>
            <a:r>
              <a:rPr lang="en">
                <a:solidFill>
                  <a:schemeClr val="lt1"/>
                </a:solidFill>
              </a:rPr>
              <a:t>Share out insights and questions (together)</a:t>
            </a:r>
            <a:endParaRPr>
              <a:solidFill>
                <a:schemeClr val="lt1"/>
              </a:solidFill>
            </a:endParaRPr>
          </a:p>
          <a:p>
            <a:pPr indent="0" lvl="0" marL="457200" rtl="0" algn="l">
              <a:spcBef>
                <a:spcPts val="1200"/>
              </a:spcBef>
              <a:spcAft>
                <a:spcPts val="1200"/>
              </a:spcAft>
              <a:buNone/>
            </a:pPr>
            <a:r>
              <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82" name="Shape 282"/>
        <p:cNvGrpSpPr/>
        <p:nvPr/>
      </p:nvGrpSpPr>
      <p:grpSpPr>
        <a:xfrm>
          <a:off x="0" y="0"/>
          <a:ext cx="0" cy="0"/>
          <a:chOff x="0" y="0"/>
          <a:chExt cx="0" cy="0"/>
        </a:xfrm>
      </p:grpSpPr>
      <p:sp>
        <p:nvSpPr>
          <p:cNvPr id="283" name="Google Shape;283;p47"/>
          <p:cNvSpPr/>
          <p:nvPr/>
        </p:nvSpPr>
        <p:spPr>
          <a:xfrm>
            <a:off x="5020755" y="4807942"/>
            <a:ext cx="184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84" name="Google Shape;284;p47" title="To be a pocha or not to be">
            <a:hlinkClick r:id="rId3"/>
          </p:cNvPr>
          <p:cNvPicPr preferRelativeResize="0"/>
          <p:nvPr/>
        </p:nvPicPr>
        <p:blipFill>
          <a:blip r:embed="rId4">
            <a:alphaModFix/>
          </a:blip>
          <a:stretch>
            <a:fillRect/>
          </a:stretch>
        </p:blipFill>
        <p:spPr>
          <a:xfrm>
            <a:off x="4767650" y="225525"/>
            <a:ext cx="4376350" cy="3282250"/>
          </a:xfrm>
          <a:prstGeom prst="rect">
            <a:avLst/>
          </a:prstGeom>
          <a:noFill/>
          <a:ln>
            <a:noFill/>
          </a:ln>
        </p:spPr>
      </p:pic>
      <p:sp>
        <p:nvSpPr>
          <p:cNvPr id="285" name="Google Shape;285;p47"/>
          <p:cNvSpPr/>
          <p:nvPr/>
        </p:nvSpPr>
        <p:spPr>
          <a:xfrm>
            <a:off x="4170150" y="3779275"/>
            <a:ext cx="4878600" cy="123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r>
              <a:rPr b="1" i="0" lang="en" sz="1800" u="none" cap="none" strike="noStrike">
                <a:solidFill>
                  <a:schemeClr val="lt1"/>
                </a:solidFill>
                <a:latin typeface="Avenir"/>
                <a:ea typeface="Avenir"/>
                <a:cs typeface="Avenir"/>
                <a:sym typeface="Avenir"/>
              </a:rPr>
              <a:t>Iris De Anda,</a:t>
            </a:r>
            <a:endParaRPr>
              <a:latin typeface="Avenir"/>
              <a:ea typeface="Avenir"/>
              <a:cs typeface="Avenir"/>
              <a:sym typeface="Avenir"/>
            </a:endParaRPr>
          </a:p>
          <a:p>
            <a:pPr indent="0" lvl="0" marL="0" marR="0" rtl="0" algn="r">
              <a:lnSpc>
                <a:spcPct val="100000"/>
              </a:lnSpc>
              <a:spcBef>
                <a:spcPts val="0"/>
              </a:spcBef>
              <a:spcAft>
                <a:spcPts val="0"/>
              </a:spcAft>
              <a:buNone/>
            </a:pPr>
            <a:r>
              <a:rPr i="0" lang="en" sz="1800" u="none" cap="none" strike="noStrike">
                <a:solidFill>
                  <a:schemeClr val="lt1"/>
                </a:solidFill>
                <a:latin typeface="Avenir"/>
                <a:ea typeface="Avenir"/>
                <a:cs typeface="Avenir"/>
                <a:sym typeface="Avenir"/>
              </a:rPr>
              <a:t>“To be a </a:t>
            </a:r>
            <a:r>
              <a:rPr lang="en" sz="1800">
                <a:solidFill>
                  <a:schemeClr val="lt1"/>
                </a:solidFill>
                <a:latin typeface="Avenir"/>
                <a:ea typeface="Avenir"/>
                <a:cs typeface="Avenir"/>
                <a:sym typeface="Avenir"/>
              </a:rPr>
              <a:t>P</a:t>
            </a:r>
            <a:r>
              <a:rPr i="0" lang="en" sz="1800" u="none" cap="none" strike="noStrike">
                <a:solidFill>
                  <a:schemeClr val="lt1"/>
                </a:solidFill>
                <a:latin typeface="Avenir"/>
                <a:ea typeface="Avenir"/>
                <a:cs typeface="Avenir"/>
                <a:sym typeface="Avenir"/>
              </a:rPr>
              <a:t>ocha or not to be</a:t>
            </a:r>
            <a:r>
              <a:rPr lang="en" sz="1800">
                <a:solidFill>
                  <a:schemeClr val="lt1"/>
                </a:solidFill>
                <a:latin typeface="Avenir"/>
                <a:ea typeface="Avenir"/>
                <a:cs typeface="Avenir"/>
                <a:sym typeface="Avenir"/>
              </a:rPr>
              <a:t>”</a:t>
            </a:r>
            <a:endParaRPr sz="1800">
              <a:solidFill>
                <a:schemeClr val="lt1"/>
              </a:solidFill>
              <a:latin typeface="Avenir"/>
              <a:ea typeface="Avenir"/>
              <a:cs typeface="Avenir"/>
              <a:sym typeface="Avenir"/>
            </a:endParaRPr>
          </a:p>
          <a:p>
            <a:pPr indent="0" lvl="0" marL="0" marR="0" rtl="0" algn="l">
              <a:lnSpc>
                <a:spcPct val="100000"/>
              </a:lnSpc>
              <a:spcBef>
                <a:spcPts val="0"/>
              </a:spcBef>
              <a:spcAft>
                <a:spcPts val="0"/>
              </a:spcAft>
              <a:buNone/>
            </a:pPr>
            <a:r>
              <a:t/>
            </a:r>
            <a:endParaRPr>
              <a:latin typeface="Avenir"/>
              <a:ea typeface="Avenir"/>
              <a:cs typeface="Avenir"/>
              <a:sym typeface="Avenir"/>
            </a:endParaRPr>
          </a:p>
        </p:txBody>
      </p:sp>
      <p:sp>
        <p:nvSpPr>
          <p:cNvPr id="286" name="Google Shape;286;p47"/>
          <p:cNvSpPr txBox="1"/>
          <p:nvPr/>
        </p:nvSpPr>
        <p:spPr>
          <a:xfrm>
            <a:off x="123775" y="396200"/>
            <a:ext cx="2600100" cy="447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50">
                <a:solidFill>
                  <a:schemeClr val="lt1"/>
                </a:solidFill>
                <a:latin typeface="Avenir"/>
                <a:ea typeface="Avenir"/>
                <a:cs typeface="Avenir"/>
                <a:sym typeface="Avenir"/>
              </a:rPr>
              <a:t>because I’m neither</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from here or there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I speak both languages</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with a flair </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born in Los Angeles</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with roots that extend</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reaching out to faraway lands</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faraway sands, faraway from here</a:t>
            </a:r>
            <a:br>
              <a:rPr lang="en" sz="950">
                <a:solidFill>
                  <a:schemeClr val="lt1"/>
                </a:solidFill>
                <a:latin typeface="Avenir"/>
                <a:ea typeface="Avenir"/>
                <a:cs typeface="Avenir"/>
                <a:sym typeface="Avenir"/>
              </a:rPr>
            </a:b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because I’m my father’s daughter</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drowning in alcohol</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seeking the metaphysical</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calling back in time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my family line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 forgotten leaf</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on the familia’s tree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to be a Pocha or not to be</a:t>
            </a:r>
            <a:endParaRPr sz="950">
              <a:solidFill>
                <a:schemeClr val="lt1"/>
              </a:solidFill>
              <a:latin typeface="Avenir"/>
              <a:ea typeface="Avenir"/>
              <a:cs typeface="Avenir"/>
              <a:sym typeface="Avenir"/>
            </a:endParaRPr>
          </a:p>
          <a:p>
            <a:pPr indent="0" lvl="0" marL="0" rtl="0" algn="l">
              <a:lnSpc>
                <a:spcPct val="100000"/>
              </a:lnSpc>
              <a:spcBef>
                <a:spcPts val="900"/>
              </a:spcBef>
              <a:spcAft>
                <a:spcPts val="0"/>
              </a:spcAft>
              <a:buNone/>
            </a:pPr>
            <a:r>
              <a:rPr lang="en" sz="950">
                <a:solidFill>
                  <a:schemeClr val="lt1"/>
                </a:solidFill>
                <a:latin typeface="Avenir"/>
                <a:ea typeface="Avenir"/>
                <a:cs typeface="Avenir"/>
                <a:sym typeface="Avenir"/>
              </a:rPr>
              <a:t>because I’m my mother’s daughter</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drowning in depression</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seeking a connection</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recovering memories</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of a tierra I never knew</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 forgotten trace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of ancestors in me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to be a Pocha or not to be</a:t>
            </a:r>
            <a:endParaRPr sz="950">
              <a:solidFill>
                <a:schemeClr val="lt1"/>
              </a:solidFill>
              <a:latin typeface="Avenir"/>
              <a:ea typeface="Avenir"/>
              <a:cs typeface="Avenir"/>
              <a:sym typeface="Avenir"/>
            </a:endParaRPr>
          </a:p>
          <a:p>
            <a:pPr indent="0" lvl="0" marL="0" rtl="0" algn="l">
              <a:lnSpc>
                <a:spcPct val="100000"/>
              </a:lnSpc>
              <a:spcBef>
                <a:spcPts val="900"/>
              </a:spcBef>
              <a:spcAft>
                <a:spcPts val="0"/>
              </a:spcAft>
              <a:buNone/>
            </a:pPr>
            <a:r>
              <a:t/>
            </a:r>
            <a:endParaRPr sz="950">
              <a:solidFill>
                <a:schemeClr val="lt1"/>
              </a:solidFill>
              <a:latin typeface="Avenir"/>
              <a:ea typeface="Avenir"/>
              <a:cs typeface="Avenir"/>
              <a:sym typeface="Avenir"/>
            </a:endParaRPr>
          </a:p>
          <a:p>
            <a:pPr indent="0" lvl="0" marL="0" rtl="0" algn="l">
              <a:lnSpc>
                <a:spcPct val="100000"/>
              </a:lnSpc>
              <a:spcBef>
                <a:spcPts val="900"/>
              </a:spcBef>
              <a:spcAft>
                <a:spcPts val="900"/>
              </a:spcAft>
              <a:buNone/>
            </a:pPr>
            <a:r>
              <a:t/>
            </a:r>
            <a:endParaRPr sz="950">
              <a:solidFill>
                <a:schemeClr val="lt1"/>
              </a:solidFill>
              <a:latin typeface="Avenir"/>
              <a:ea typeface="Avenir"/>
              <a:cs typeface="Avenir"/>
              <a:sym typeface="Avenir"/>
            </a:endParaRPr>
          </a:p>
        </p:txBody>
      </p:sp>
      <p:sp>
        <p:nvSpPr>
          <p:cNvPr id="287" name="Google Shape;287;p47"/>
          <p:cNvSpPr txBox="1"/>
          <p:nvPr/>
        </p:nvSpPr>
        <p:spPr>
          <a:xfrm>
            <a:off x="2286125" y="512275"/>
            <a:ext cx="3007800" cy="41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50">
                <a:solidFill>
                  <a:schemeClr val="lt1"/>
                </a:solidFill>
                <a:latin typeface="Avenir"/>
                <a:ea typeface="Avenir"/>
                <a:cs typeface="Avenir"/>
                <a:sym typeface="Avenir"/>
              </a:rPr>
              <a:t>because I’m not good enough</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for here or there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I love to hate my flag &amp;</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hate to love my creation</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ashamed of spanish in the 1st grade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i'm sorry mami i never meant to hurt you</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ashamed of english in abuela’s embrace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i know you never meant to hurt me</a:t>
            </a:r>
            <a:br>
              <a:rPr lang="en" sz="950">
                <a:solidFill>
                  <a:schemeClr val="lt1"/>
                </a:solidFill>
                <a:latin typeface="Avenir"/>
                <a:ea typeface="Avenir"/>
                <a:cs typeface="Avenir"/>
                <a:sym typeface="Avenir"/>
              </a:rPr>
            </a:b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because I'm merging culturas </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every time I breathe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crossing borders every time I speak</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split forever into one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at the edge of two worlds</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at the edge of possibility</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to be a Pocha or not to be </a:t>
            </a:r>
            <a:br>
              <a:rPr lang="en" sz="950">
                <a:solidFill>
                  <a:schemeClr val="lt1"/>
                </a:solidFill>
                <a:latin typeface="Avenir"/>
                <a:ea typeface="Avenir"/>
                <a:cs typeface="Avenir"/>
                <a:sym typeface="Avenir"/>
              </a:rPr>
            </a:b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because I’m finding balance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of this cosmic raza</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 fusion of color</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for this mestiza</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things to learn</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and things to teach</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the little ones in front of me</a:t>
            </a:r>
            <a:br>
              <a:rPr lang="en" sz="950">
                <a:solidFill>
                  <a:schemeClr val="lt1"/>
                </a:solidFill>
                <a:latin typeface="Avenir"/>
                <a:ea typeface="Avenir"/>
                <a:cs typeface="Avenir"/>
                <a:sym typeface="Avenir"/>
              </a:rPr>
            </a:br>
            <a:r>
              <a:rPr lang="en" sz="950">
                <a:solidFill>
                  <a:schemeClr val="lt1"/>
                </a:solidFill>
                <a:latin typeface="Avenir"/>
                <a:ea typeface="Avenir"/>
                <a:cs typeface="Avenir"/>
                <a:sym typeface="Avenir"/>
              </a:rPr>
              <a:t>to be a Pocha or not to be    </a:t>
            </a:r>
            <a:endParaRPr sz="950">
              <a:solidFill>
                <a:schemeClr val="lt1"/>
              </a:solidFill>
              <a:latin typeface="Avenir"/>
              <a:ea typeface="Avenir"/>
              <a:cs typeface="Avenir"/>
              <a:sym typeface="Avenir"/>
            </a:endParaRPr>
          </a:p>
          <a:p>
            <a:pPr indent="0" lvl="0" marL="0" rtl="0" algn="l">
              <a:lnSpc>
                <a:spcPct val="100000"/>
              </a:lnSpc>
              <a:spcBef>
                <a:spcPts val="900"/>
              </a:spcBef>
              <a:spcAft>
                <a:spcPts val="900"/>
              </a:spcAft>
              <a:buNone/>
            </a:pPr>
            <a:r>
              <a:t/>
            </a:r>
            <a:endParaRPr sz="950">
              <a:solidFill>
                <a:schemeClr val="lt1"/>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8"/>
          <p:cNvPicPr preferRelativeResize="0"/>
          <p:nvPr/>
        </p:nvPicPr>
        <p:blipFill>
          <a:blip r:embed="rId3">
            <a:alphaModFix/>
          </a:blip>
          <a:stretch>
            <a:fillRect/>
          </a:stretch>
        </p:blipFill>
        <p:spPr>
          <a:xfrm>
            <a:off x="0" y="-3150"/>
            <a:ext cx="3477001" cy="5143500"/>
          </a:xfrm>
          <a:prstGeom prst="rect">
            <a:avLst/>
          </a:prstGeom>
          <a:noFill/>
          <a:ln>
            <a:noFill/>
          </a:ln>
        </p:spPr>
      </p:pic>
      <p:pic>
        <p:nvPicPr>
          <p:cNvPr id="293" name="Google Shape;293;p48"/>
          <p:cNvPicPr preferRelativeResize="0"/>
          <p:nvPr/>
        </p:nvPicPr>
        <p:blipFill>
          <a:blip r:embed="rId4">
            <a:alphaModFix/>
          </a:blip>
          <a:stretch>
            <a:fillRect/>
          </a:stretch>
        </p:blipFill>
        <p:spPr>
          <a:xfrm>
            <a:off x="3676951" y="560925"/>
            <a:ext cx="5362198" cy="40216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A492"/>
        </a:solidFill>
      </p:bgPr>
    </p:bg>
    <p:spTree>
      <p:nvGrpSpPr>
        <p:cNvPr id="297" name="Shape 297"/>
        <p:cNvGrpSpPr/>
        <p:nvPr/>
      </p:nvGrpSpPr>
      <p:grpSpPr>
        <a:xfrm>
          <a:off x="0" y="0"/>
          <a:ext cx="0" cy="0"/>
          <a:chOff x="0" y="0"/>
          <a:chExt cx="0" cy="0"/>
        </a:xfrm>
      </p:grpSpPr>
      <p:sp>
        <p:nvSpPr>
          <p:cNvPr id="298" name="Google Shape;298;p49"/>
          <p:cNvSpPr/>
          <p:nvPr/>
        </p:nvSpPr>
        <p:spPr>
          <a:xfrm>
            <a:off x="249375" y="304800"/>
            <a:ext cx="8493000" cy="4475400"/>
          </a:xfrm>
          <a:prstGeom prst="roundRect">
            <a:avLst>
              <a:gd fmla="val 16667" name="adj"/>
            </a:avLst>
          </a:prstGeom>
          <a:solidFill>
            <a:srgbClr val="21252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12529"/>
              </a:solidFill>
              <a:latin typeface="Lato"/>
              <a:ea typeface="Lato"/>
              <a:cs typeface="Lato"/>
              <a:sym typeface="Lato"/>
            </a:endParaRPr>
          </a:p>
        </p:txBody>
      </p:sp>
      <p:sp>
        <p:nvSpPr>
          <p:cNvPr id="299" name="Google Shape;299;p49"/>
          <p:cNvSpPr txBox="1"/>
          <p:nvPr>
            <p:ph type="title"/>
          </p:nvPr>
        </p:nvSpPr>
        <p:spPr>
          <a:xfrm>
            <a:off x="542500" y="483825"/>
            <a:ext cx="3945000" cy="44157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9FBFD"/>
              </a:buClr>
              <a:buSzPts val="1800"/>
              <a:buFont typeface="Avenir"/>
              <a:buAutoNum type="arabicPeriod"/>
            </a:pPr>
            <a:r>
              <a:rPr lang="en" sz="1800">
                <a:solidFill>
                  <a:srgbClr val="F9FBFD"/>
                </a:solidFill>
                <a:latin typeface="Avenir"/>
                <a:ea typeface="Avenir"/>
                <a:cs typeface="Avenir"/>
                <a:sym typeface="Avenir"/>
              </a:rPr>
              <a:t>Why do you think De Anda and McCall engage with Hamlet’s famous speech?</a:t>
            </a:r>
            <a:endParaRPr sz="1800">
              <a:solidFill>
                <a:srgbClr val="F9FBFD"/>
              </a:solidFill>
              <a:latin typeface="Avenir"/>
              <a:ea typeface="Avenir"/>
              <a:cs typeface="Avenir"/>
              <a:sym typeface="Avenir"/>
            </a:endParaRPr>
          </a:p>
          <a:p>
            <a:pPr indent="-342900" lvl="0" marL="457200" rtl="0" algn="l">
              <a:spcBef>
                <a:spcPts val="0"/>
              </a:spcBef>
              <a:spcAft>
                <a:spcPts val="0"/>
              </a:spcAft>
              <a:buClr>
                <a:srgbClr val="F9FBFD"/>
              </a:buClr>
              <a:buSzPts val="1800"/>
              <a:buFont typeface="Avenir"/>
              <a:buAutoNum type="arabicPeriod"/>
            </a:pPr>
            <a:r>
              <a:rPr lang="en" sz="1800">
                <a:solidFill>
                  <a:srgbClr val="F9FBFD"/>
                </a:solidFill>
                <a:latin typeface="Avenir"/>
                <a:ea typeface="Avenir"/>
                <a:cs typeface="Avenir"/>
                <a:sym typeface="Avenir"/>
              </a:rPr>
              <a:t>What poetic strategies do they use to adapt it to express the lived experiences and  existential dilemmas of young Mexican Americans? Examples?</a:t>
            </a:r>
            <a:endParaRPr sz="1800">
              <a:solidFill>
                <a:srgbClr val="F9FBFD"/>
              </a:solidFill>
              <a:latin typeface="Avenir"/>
              <a:ea typeface="Avenir"/>
              <a:cs typeface="Avenir"/>
              <a:sym typeface="Avenir"/>
            </a:endParaRPr>
          </a:p>
          <a:p>
            <a:pPr indent="-342900" lvl="0" marL="457200" rtl="0" algn="l">
              <a:spcBef>
                <a:spcPts val="0"/>
              </a:spcBef>
              <a:spcAft>
                <a:spcPts val="0"/>
              </a:spcAft>
              <a:buClr>
                <a:srgbClr val="F9FBFD"/>
              </a:buClr>
              <a:buSzPts val="1800"/>
              <a:buFont typeface="Avenir"/>
              <a:buAutoNum type="arabicPeriod"/>
            </a:pPr>
            <a:r>
              <a:rPr lang="en" sz="1800">
                <a:solidFill>
                  <a:srgbClr val="F9FBFD"/>
                </a:solidFill>
                <a:latin typeface="Avenir"/>
                <a:ea typeface="Avenir"/>
                <a:cs typeface="Avenir"/>
                <a:sym typeface="Avenir"/>
              </a:rPr>
              <a:t>How do their speakers understand their own identities? How do they embrace a “consciousness of the Borderlands”? </a:t>
            </a:r>
            <a:endParaRPr sz="18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800">
              <a:solidFill>
                <a:srgbClr val="F9FBFD"/>
              </a:solidFill>
              <a:latin typeface="Avenir"/>
              <a:ea typeface="Avenir"/>
              <a:cs typeface="Avenir"/>
              <a:sym typeface="Avenir"/>
            </a:endParaRPr>
          </a:p>
        </p:txBody>
      </p:sp>
      <p:sp>
        <p:nvSpPr>
          <p:cNvPr id="300" name="Google Shape;300;p49"/>
          <p:cNvSpPr txBox="1"/>
          <p:nvPr>
            <p:ph type="title"/>
          </p:nvPr>
        </p:nvSpPr>
        <p:spPr>
          <a:xfrm>
            <a:off x="4797375" y="654050"/>
            <a:ext cx="3707100" cy="4194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54D2C5"/>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54D2C5"/>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rPr lang="en" sz="1600">
                <a:solidFill>
                  <a:srgbClr val="54D2C5"/>
                </a:solidFill>
                <a:latin typeface="Avenir"/>
                <a:ea typeface="Avenir"/>
                <a:cs typeface="Avenir"/>
                <a:sym typeface="Avenir"/>
              </a:rPr>
              <a:t>pocha/o</a:t>
            </a:r>
            <a:r>
              <a:rPr lang="en" sz="1600">
                <a:solidFill>
                  <a:srgbClr val="F9FBFD"/>
                </a:solidFill>
                <a:latin typeface="Avenir"/>
                <a:ea typeface="Avenir"/>
                <a:cs typeface="Avenir"/>
                <a:sym typeface="Avenir"/>
              </a:rPr>
              <a:t>		a pejorative term for </a:t>
            </a:r>
            <a:endParaRPr sz="1600">
              <a:solidFill>
                <a:srgbClr val="F9FBFD"/>
              </a:solidFill>
              <a:latin typeface="Avenir"/>
              <a:ea typeface="Avenir"/>
              <a:cs typeface="Avenir"/>
              <a:sym typeface="Avenir"/>
            </a:endParaRPr>
          </a:p>
          <a:p>
            <a:pPr indent="0" lvl="0" marL="1371600" rtl="0" algn="l">
              <a:spcBef>
                <a:spcPts val="0"/>
              </a:spcBef>
              <a:spcAft>
                <a:spcPts val="0"/>
              </a:spcAft>
              <a:buSzPts val="990"/>
              <a:buNone/>
            </a:pPr>
            <a:r>
              <a:rPr lang="en" sz="1600">
                <a:solidFill>
                  <a:srgbClr val="F9FBFD"/>
                </a:solidFill>
                <a:latin typeface="Avenir"/>
                <a:ea typeface="Avenir"/>
                <a:cs typeface="Avenir"/>
                <a:sym typeface="Avenir"/>
              </a:rPr>
              <a:t>someone of Mexican descent who has been Americanized</a:t>
            </a:r>
            <a:endParaRPr sz="1600">
              <a:solidFill>
                <a:srgbClr val="F9FBFD"/>
              </a:solidFill>
              <a:latin typeface="Avenir"/>
              <a:ea typeface="Avenir"/>
              <a:cs typeface="Avenir"/>
              <a:sym typeface="Avenir"/>
            </a:endParaRPr>
          </a:p>
          <a:p>
            <a:pPr indent="0" lvl="0" marL="137160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rPr lang="en" sz="1600">
                <a:solidFill>
                  <a:srgbClr val="54D2C5"/>
                </a:solidFill>
                <a:latin typeface="Avenir"/>
                <a:ea typeface="Avenir"/>
                <a:cs typeface="Avenir"/>
                <a:sym typeface="Avenir"/>
              </a:rPr>
              <a:t>tierra</a:t>
            </a:r>
            <a:r>
              <a:rPr lang="en" sz="1600">
                <a:solidFill>
                  <a:srgbClr val="F9FBFD"/>
                </a:solidFill>
                <a:latin typeface="Avenir"/>
                <a:ea typeface="Avenir"/>
                <a:cs typeface="Avenir"/>
                <a:sym typeface="Avenir"/>
              </a:rPr>
              <a:t>		land</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rPr lang="en" sz="1600">
                <a:solidFill>
                  <a:srgbClr val="54D2C5"/>
                </a:solidFill>
                <a:latin typeface="Avenir"/>
                <a:ea typeface="Avenir"/>
                <a:cs typeface="Avenir"/>
                <a:sym typeface="Avenir"/>
              </a:rPr>
              <a:t>abuela</a:t>
            </a:r>
            <a:r>
              <a:rPr lang="en" sz="1600">
                <a:solidFill>
                  <a:srgbClr val="F9FBFD"/>
                </a:solidFill>
                <a:latin typeface="Avenir"/>
                <a:ea typeface="Avenir"/>
                <a:cs typeface="Avenir"/>
                <a:sym typeface="Avenir"/>
              </a:rPr>
              <a:t>		grandmother</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rPr b="1" lang="en" sz="1600">
                <a:solidFill>
                  <a:srgbClr val="54D2C5"/>
                </a:solidFill>
                <a:latin typeface="Avenir"/>
                <a:ea typeface="Avenir"/>
                <a:cs typeface="Avenir"/>
                <a:sym typeface="Avenir"/>
              </a:rPr>
              <a:t>mestiza/o</a:t>
            </a:r>
            <a:r>
              <a:rPr lang="en" sz="1600">
                <a:solidFill>
                  <a:srgbClr val="F9FBFD"/>
                </a:solidFill>
                <a:latin typeface="Avenir"/>
                <a:ea typeface="Avenir"/>
                <a:cs typeface="Avenir"/>
                <a:sym typeface="Avenir"/>
              </a:rPr>
              <a:t> 	</a:t>
            </a:r>
            <a:r>
              <a:rPr lang="en" sz="1600">
                <a:latin typeface="Avenir"/>
                <a:ea typeface="Avenir"/>
                <a:cs typeface="Avenir"/>
                <a:sym typeface="Avenir"/>
              </a:rPr>
              <a:t>of mixed heritage, </a:t>
            </a:r>
            <a:endParaRPr sz="1600">
              <a:latin typeface="Avenir"/>
              <a:ea typeface="Avenir"/>
              <a:cs typeface="Avenir"/>
              <a:sym typeface="Avenir"/>
            </a:endParaRPr>
          </a:p>
          <a:p>
            <a:pPr indent="0" lvl="0" marL="1371600" rtl="0" algn="l">
              <a:spcBef>
                <a:spcPts val="0"/>
              </a:spcBef>
              <a:spcAft>
                <a:spcPts val="0"/>
              </a:spcAft>
              <a:buSzPts val="990"/>
              <a:buNone/>
            </a:pPr>
            <a:r>
              <a:rPr lang="en" sz="1600">
                <a:latin typeface="Avenir"/>
                <a:ea typeface="Avenir"/>
                <a:cs typeface="Avenir"/>
                <a:sym typeface="Avenir"/>
              </a:rPr>
              <a:t>Indigenous, European, and African</a:t>
            </a:r>
            <a:endParaRPr sz="1600">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rPr lang="en" sz="1600">
                <a:solidFill>
                  <a:srgbClr val="54D2C5"/>
                </a:solidFill>
                <a:latin typeface="Avenir"/>
                <a:ea typeface="Avenir"/>
                <a:cs typeface="Avenir"/>
                <a:sym typeface="Avenir"/>
              </a:rPr>
              <a:t>raza</a:t>
            </a:r>
            <a:r>
              <a:rPr lang="en" sz="1600">
                <a:solidFill>
                  <a:srgbClr val="F9FBFD"/>
                </a:solidFill>
                <a:latin typeface="Avenir"/>
                <a:ea typeface="Avenir"/>
                <a:cs typeface="Avenir"/>
                <a:sym typeface="Avenir"/>
              </a:rPr>
              <a:t> 			the people</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rPr b="1" lang="en" sz="1600">
                <a:solidFill>
                  <a:srgbClr val="54D2C5"/>
                </a:solidFill>
                <a:latin typeface="Avenir"/>
                <a:ea typeface="Avenir"/>
                <a:cs typeface="Avenir"/>
                <a:sym typeface="Avenir"/>
              </a:rPr>
              <a:t>rebozo</a:t>
            </a:r>
            <a:r>
              <a:rPr lang="en" sz="1600">
                <a:solidFill>
                  <a:srgbClr val="F9FBFD"/>
                </a:solidFill>
                <a:latin typeface="Avenir"/>
                <a:ea typeface="Avenir"/>
                <a:cs typeface="Avenir"/>
                <a:sym typeface="Avenir"/>
              </a:rPr>
              <a:t>		Mexican scarf or shawl</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a:p>
            <a:pPr indent="0" lvl="0" marL="0" rtl="0" algn="l">
              <a:spcBef>
                <a:spcPts val="0"/>
              </a:spcBef>
              <a:spcAft>
                <a:spcPts val="0"/>
              </a:spcAft>
              <a:buSzPts val="990"/>
              <a:buNone/>
            </a:pPr>
            <a:r>
              <a:t/>
            </a:r>
            <a:endParaRPr sz="1600">
              <a:solidFill>
                <a:srgbClr val="F9FBFD"/>
              </a:solidFill>
              <a:latin typeface="Avenir"/>
              <a:ea typeface="Avenir"/>
              <a:cs typeface="Avenir"/>
              <a:sym typeface="Avenir"/>
            </a:endParaRPr>
          </a:p>
        </p:txBody>
      </p:sp>
      <p:cxnSp>
        <p:nvCxnSpPr>
          <p:cNvPr id="301" name="Google Shape;301;p49"/>
          <p:cNvCxnSpPr/>
          <p:nvPr/>
        </p:nvCxnSpPr>
        <p:spPr>
          <a:xfrm>
            <a:off x="4552975" y="296925"/>
            <a:ext cx="15300" cy="4507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A492"/>
        </a:solidFill>
      </p:bgPr>
    </p:bg>
    <p:spTree>
      <p:nvGrpSpPr>
        <p:cNvPr id="305" name="Shape 305"/>
        <p:cNvGrpSpPr/>
        <p:nvPr/>
      </p:nvGrpSpPr>
      <p:grpSpPr>
        <a:xfrm>
          <a:off x="0" y="0"/>
          <a:ext cx="0" cy="0"/>
          <a:chOff x="0" y="0"/>
          <a:chExt cx="0" cy="0"/>
        </a:xfrm>
      </p:grpSpPr>
      <p:sp>
        <p:nvSpPr>
          <p:cNvPr id="306" name="Google Shape;306;p50"/>
          <p:cNvSpPr/>
          <p:nvPr/>
        </p:nvSpPr>
        <p:spPr>
          <a:xfrm>
            <a:off x="249375" y="304800"/>
            <a:ext cx="8493000" cy="4475400"/>
          </a:xfrm>
          <a:prstGeom prst="roundRect">
            <a:avLst>
              <a:gd fmla="val 16667" name="adj"/>
            </a:avLst>
          </a:prstGeom>
          <a:solidFill>
            <a:srgbClr val="21252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12529"/>
              </a:solidFill>
              <a:latin typeface="Lato"/>
              <a:ea typeface="Lato"/>
              <a:cs typeface="Lato"/>
              <a:sym typeface="Lato"/>
            </a:endParaRPr>
          </a:p>
        </p:txBody>
      </p:sp>
      <p:sp>
        <p:nvSpPr>
          <p:cNvPr id="307" name="Google Shape;307;p50"/>
          <p:cNvSpPr txBox="1"/>
          <p:nvPr>
            <p:ph type="title"/>
          </p:nvPr>
        </p:nvSpPr>
        <p:spPr>
          <a:xfrm>
            <a:off x="566825" y="1070050"/>
            <a:ext cx="7677300" cy="4405200"/>
          </a:xfrm>
          <a:prstGeom prst="rect">
            <a:avLst/>
          </a:prstGeom>
        </p:spPr>
        <p:txBody>
          <a:bodyPr anchorCtr="0" anchor="ctr" bIns="91425" lIns="91425" spcFirstLastPara="1" rIns="91425" wrap="square" tIns="91425">
            <a:noAutofit/>
          </a:bodyPr>
          <a:lstStyle/>
          <a:p>
            <a:pPr indent="-336550" lvl="0" marL="457200" rtl="0" algn="l">
              <a:lnSpc>
                <a:spcPct val="115000"/>
              </a:lnSpc>
              <a:spcBef>
                <a:spcPts val="0"/>
              </a:spcBef>
              <a:spcAft>
                <a:spcPts val="0"/>
              </a:spcAft>
              <a:buSzPts val="1700"/>
              <a:buFont typeface="Avenir"/>
              <a:buAutoNum type="arabicPeriod"/>
            </a:pPr>
            <a:r>
              <a:rPr lang="en" sz="1700">
                <a:latin typeface="Avenir"/>
                <a:ea typeface="Avenir"/>
                <a:cs typeface="Avenir"/>
                <a:sym typeface="Avenir"/>
              </a:rPr>
              <a:t>Discuss analysis questions</a:t>
            </a:r>
            <a:endParaRPr sz="1700">
              <a:latin typeface="Avenir"/>
              <a:ea typeface="Avenir"/>
              <a:cs typeface="Avenir"/>
              <a:sym typeface="Avenir"/>
            </a:endParaRPr>
          </a:p>
          <a:p>
            <a:pPr indent="-336550" lvl="0" marL="457200" rtl="0" algn="l">
              <a:lnSpc>
                <a:spcPct val="115000"/>
              </a:lnSpc>
              <a:spcBef>
                <a:spcPts val="0"/>
              </a:spcBef>
              <a:spcAft>
                <a:spcPts val="0"/>
              </a:spcAft>
              <a:buSzPts val="1700"/>
              <a:buFont typeface="Avenir"/>
              <a:buAutoNum type="arabicPeriod"/>
            </a:pPr>
            <a:r>
              <a:rPr lang="en" sz="1700">
                <a:latin typeface="Avenir"/>
                <a:ea typeface="Avenir"/>
                <a:cs typeface="Avenir"/>
                <a:sym typeface="Avenir"/>
              </a:rPr>
              <a:t>What kind of lesson plan would you develop that accounts for gender, race, place, socioeconomics? </a:t>
            </a:r>
            <a:endParaRPr sz="1700">
              <a:latin typeface="Avenir"/>
              <a:ea typeface="Avenir"/>
              <a:cs typeface="Avenir"/>
              <a:sym typeface="Avenir"/>
            </a:endParaRPr>
          </a:p>
          <a:p>
            <a:pPr indent="-336550" lvl="0" marL="457200" rtl="0" algn="l">
              <a:lnSpc>
                <a:spcPct val="115000"/>
              </a:lnSpc>
              <a:spcBef>
                <a:spcPts val="0"/>
              </a:spcBef>
              <a:spcAft>
                <a:spcPts val="0"/>
              </a:spcAft>
              <a:buSzPts val="1700"/>
              <a:buFont typeface="Avenir"/>
              <a:buAutoNum type="arabicPeriod"/>
            </a:pPr>
            <a:r>
              <a:rPr lang="en" sz="1700">
                <a:latin typeface="Avenir"/>
                <a:ea typeface="Avenir"/>
                <a:cs typeface="Avenir"/>
                <a:sym typeface="Avenir"/>
              </a:rPr>
              <a:t>What types of (poetic) literacy questions might these poems help to address? What challenges would you anticipate?</a:t>
            </a:r>
            <a:endParaRPr sz="1700">
              <a:latin typeface="Avenir"/>
              <a:ea typeface="Avenir"/>
              <a:cs typeface="Avenir"/>
              <a:sym typeface="Avenir"/>
            </a:endParaRPr>
          </a:p>
          <a:p>
            <a:pPr indent="-336550" lvl="0" marL="457200" rtl="0" algn="l">
              <a:lnSpc>
                <a:spcPct val="115000"/>
              </a:lnSpc>
              <a:spcBef>
                <a:spcPts val="0"/>
              </a:spcBef>
              <a:spcAft>
                <a:spcPts val="0"/>
              </a:spcAft>
              <a:buSzPts val="1700"/>
              <a:buFont typeface="Avenir"/>
              <a:buAutoNum type="arabicPeriod"/>
            </a:pPr>
            <a:r>
              <a:rPr lang="en" sz="1700">
                <a:latin typeface="Avenir"/>
                <a:ea typeface="Avenir"/>
                <a:cs typeface="Avenir"/>
                <a:sym typeface="Avenir"/>
              </a:rPr>
              <a:t>Would you consider pairing these poems with any of the other “To Be or not to be” soliloquies or with Anzaldúa’s “To live in the Borderlands means you”?</a:t>
            </a:r>
            <a:endParaRPr sz="1700">
              <a:latin typeface="Avenir"/>
              <a:ea typeface="Avenir"/>
              <a:cs typeface="Avenir"/>
              <a:sym typeface="Avenir"/>
            </a:endParaRPr>
          </a:p>
          <a:p>
            <a:pPr indent="0" lvl="0" marL="457200" rtl="0" algn="l">
              <a:lnSpc>
                <a:spcPct val="115000"/>
              </a:lnSpc>
              <a:spcBef>
                <a:spcPts val="1200"/>
              </a:spcBef>
              <a:spcAft>
                <a:spcPts val="0"/>
              </a:spcAft>
              <a:buNone/>
            </a:pPr>
            <a:r>
              <a:t/>
            </a:r>
            <a:endParaRPr sz="1700">
              <a:latin typeface="Avenir"/>
              <a:ea typeface="Avenir"/>
              <a:cs typeface="Avenir"/>
              <a:sym typeface="Avenir"/>
            </a:endParaRPr>
          </a:p>
          <a:p>
            <a:pPr indent="0" lvl="0" marL="0" rtl="0" algn="l">
              <a:spcBef>
                <a:spcPts val="1200"/>
              </a:spcBef>
              <a:spcAft>
                <a:spcPts val="0"/>
              </a:spcAft>
              <a:buSzPts val="990"/>
              <a:buNone/>
            </a:pPr>
            <a:r>
              <a:t/>
            </a:r>
            <a:endParaRPr sz="1700">
              <a:latin typeface="Avenir"/>
              <a:ea typeface="Avenir"/>
              <a:cs typeface="Avenir"/>
              <a:sym typeface="Avenir"/>
            </a:endParaRPr>
          </a:p>
        </p:txBody>
      </p:sp>
      <p:sp>
        <p:nvSpPr>
          <p:cNvPr id="308" name="Google Shape;308;p50"/>
          <p:cNvSpPr txBox="1"/>
          <p:nvPr/>
        </p:nvSpPr>
        <p:spPr>
          <a:xfrm>
            <a:off x="672850" y="839750"/>
            <a:ext cx="66588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chemeClr val="lt1"/>
                </a:solidFill>
                <a:latin typeface="Avenir"/>
                <a:ea typeface="Avenir"/>
                <a:cs typeface="Avenir"/>
                <a:sym typeface="Avenir"/>
              </a:rPr>
              <a:t>Designing a Lesson Plan </a:t>
            </a:r>
            <a:endParaRPr sz="2700">
              <a:solidFill>
                <a:schemeClr val="lt1"/>
              </a:solidFill>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2" name="Shape 312"/>
        <p:cNvGrpSpPr/>
        <p:nvPr/>
      </p:nvGrpSpPr>
      <p:grpSpPr>
        <a:xfrm>
          <a:off x="0" y="0"/>
          <a:ext cx="0" cy="0"/>
          <a:chOff x="0" y="0"/>
          <a:chExt cx="0" cy="0"/>
        </a:xfrm>
      </p:grpSpPr>
      <p:pic>
        <p:nvPicPr>
          <p:cNvPr id="313" name="Google Shape;313;p51"/>
          <p:cNvPicPr preferRelativeResize="0"/>
          <p:nvPr/>
        </p:nvPicPr>
        <p:blipFill>
          <a:blip r:embed="rId3">
            <a:alphaModFix/>
          </a:blip>
          <a:stretch>
            <a:fillRect/>
          </a:stretch>
        </p:blipFill>
        <p:spPr>
          <a:xfrm>
            <a:off x="0" y="3081075"/>
            <a:ext cx="5367601" cy="1672575"/>
          </a:xfrm>
          <a:prstGeom prst="rect">
            <a:avLst/>
          </a:prstGeom>
          <a:noFill/>
          <a:ln>
            <a:noFill/>
          </a:ln>
        </p:spPr>
      </p:pic>
      <p:pic>
        <p:nvPicPr>
          <p:cNvPr id="314" name="Google Shape;314;p51"/>
          <p:cNvPicPr preferRelativeResize="0"/>
          <p:nvPr/>
        </p:nvPicPr>
        <p:blipFill rotWithShape="1">
          <a:blip r:embed="rId4">
            <a:alphaModFix/>
          </a:blip>
          <a:srcRect b="-25479" l="1810" r="-1810" t="25480"/>
          <a:stretch/>
        </p:blipFill>
        <p:spPr>
          <a:xfrm>
            <a:off x="3638600" y="562550"/>
            <a:ext cx="5505399" cy="1820550"/>
          </a:xfrm>
          <a:prstGeom prst="rect">
            <a:avLst/>
          </a:prstGeom>
          <a:noFill/>
          <a:ln>
            <a:noFill/>
          </a:ln>
        </p:spPr>
      </p:pic>
      <p:pic>
        <p:nvPicPr>
          <p:cNvPr id="315" name="Google Shape;315;p51"/>
          <p:cNvPicPr preferRelativeResize="0"/>
          <p:nvPr/>
        </p:nvPicPr>
        <p:blipFill>
          <a:blip r:embed="rId5">
            <a:alphaModFix/>
          </a:blip>
          <a:stretch>
            <a:fillRect/>
          </a:stretch>
        </p:blipFill>
        <p:spPr>
          <a:xfrm>
            <a:off x="290725" y="1121300"/>
            <a:ext cx="4057750" cy="1030050"/>
          </a:xfrm>
          <a:prstGeom prst="rect">
            <a:avLst/>
          </a:prstGeom>
          <a:noFill/>
          <a:ln>
            <a:noFill/>
          </a:ln>
        </p:spPr>
      </p:pic>
      <p:pic>
        <p:nvPicPr>
          <p:cNvPr id="316" name="Google Shape;316;p51"/>
          <p:cNvPicPr preferRelativeResize="0"/>
          <p:nvPr/>
        </p:nvPicPr>
        <p:blipFill>
          <a:blip r:embed="rId6">
            <a:alphaModFix/>
          </a:blip>
          <a:stretch>
            <a:fillRect/>
          </a:stretch>
        </p:blipFill>
        <p:spPr>
          <a:xfrm>
            <a:off x="5061150" y="2907025"/>
            <a:ext cx="3792198" cy="16065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A726"/>
        </a:solidFill>
      </p:bgPr>
    </p:bg>
    <p:spTree>
      <p:nvGrpSpPr>
        <p:cNvPr id="320" name="Shape 320"/>
        <p:cNvGrpSpPr/>
        <p:nvPr/>
      </p:nvGrpSpPr>
      <p:grpSpPr>
        <a:xfrm>
          <a:off x="0" y="0"/>
          <a:ext cx="0" cy="0"/>
          <a:chOff x="0" y="0"/>
          <a:chExt cx="0" cy="0"/>
        </a:xfrm>
      </p:grpSpPr>
      <p:pic>
        <p:nvPicPr>
          <p:cNvPr id="321" name="Google Shape;321;p52"/>
          <p:cNvPicPr preferRelativeResize="0"/>
          <p:nvPr/>
        </p:nvPicPr>
        <p:blipFill>
          <a:blip r:embed="rId3">
            <a:alphaModFix/>
          </a:blip>
          <a:stretch>
            <a:fillRect/>
          </a:stretch>
        </p:blipFill>
        <p:spPr>
          <a:xfrm>
            <a:off x="1224253" y="0"/>
            <a:ext cx="6656298" cy="5143500"/>
          </a:xfrm>
          <a:prstGeom prst="rect">
            <a:avLst/>
          </a:prstGeom>
          <a:noFill/>
          <a:ln>
            <a:noFill/>
          </a:ln>
        </p:spPr>
      </p:pic>
      <p:sp>
        <p:nvSpPr>
          <p:cNvPr id="322" name="Google Shape;322;p52"/>
          <p:cNvSpPr txBox="1"/>
          <p:nvPr/>
        </p:nvSpPr>
        <p:spPr>
          <a:xfrm>
            <a:off x="610800" y="932250"/>
            <a:ext cx="61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7A726"/>
                </a:solidFill>
                <a:latin typeface="Lato"/>
                <a:ea typeface="Lato"/>
                <a:cs typeface="Lato"/>
                <a:sym typeface="Lato"/>
              </a:rPr>
              <a:t>Y</a:t>
            </a:r>
            <a:endParaRPr>
              <a:solidFill>
                <a:srgbClr val="F7A726"/>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53"/>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7"/>
          <p:cNvSpPr/>
          <p:nvPr/>
        </p:nvSpPr>
        <p:spPr>
          <a:xfrm>
            <a:off x="6041900" y="302875"/>
            <a:ext cx="2795400" cy="1956900"/>
          </a:xfrm>
          <a:prstGeom prst="rect">
            <a:avLst/>
          </a:prstGeom>
          <a:solidFill>
            <a:srgbClr val="35A4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7" name="Google Shape;127;p27"/>
          <p:cNvSpPr/>
          <p:nvPr/>
        </p:nvSpPr>
        <p:spPr>
          <a:xfrm>
            <a:off x="324625" y="275150"/>
            <a:ext cx="1866600" cy="1726800"/>
          </a:xfrm>
          <a:prstGeom prst="rect">
            <a:avLst/>
          </a:prstGeom>
          <a:solidFill>
            <a:srgbClr val="35A4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8" name="Google Shape;128;p27"/>
          <p:cNvSpPr/>
          <p:nvPr/>
        </p:nvSpPr>
        <p:spPr>
          <a:xfrm>
            <a:off x="79900" y="3270425"/>
            <a:ext cx="2192700" cy="1617300"/>
          </a:xfrm>
          <a:prstGeom prst="rect">
            <a:avLst/>
          </a:prstGeom>
          <a:solidFill>
            <a:srgbClr val="35A4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9" name="Google Shape;129;p27"/>
          <p:cNvSpPr/>
          <p:nvPr/>
        </p:nvSpPr>
        <p:spPr>
          <a:xfrm>
            <a:off x="6607500" y="3167525"/>
            <a:ext cx="2380800" cy="1823100"/>
          </a:xfrm>
          <a:prstGeom prst="rect">
            <a:avLst/>
          </a:prstGeom>
          <a:solidFill>
            <a:srgbClr val="35A49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130" name="Google Shape;130;p27"/>
          <p:cNvPicPr preferRelativeResize="0"/>
          <p:nvPr/>
        </p:nvPicPr>
        <p:blipFill>
          <a:blip r:embed="rId3">
            <a:alphaModFix/>
          </a:blip>
          <a:stretch>
            <a:fillRect/>
          </a:stretch>
        </p:blipFill>
        <p:spPr>
          <a:xfrm rot="16">
            <a:off x="711348" y="642480"/>
            <a:ext cx="2156385" cy="1617293"/>
          </a:xfrm>
          <a:prstGeom prst="rect">
            <a:avLst/>
          </a:prstGeom>
          <a:noFill/>
          <a:ln>
            <a:noFill/>
          </a:ln>
        </p:spPr>
      </p:pic>
      <p:pic>
        <p:nvPicPr>
          <p:cNvPr id="131" name="Google Shape;131;p27"/>
          <p:cNvPicPr preferRelativeResize="0"/>
          <p:nvPr/>
        </p:nvPicPr>
        <p:blipFill>
          <a:blip r:embed="rId4">
            <a:alphaModFix/>
          </a:blip>
          <a:stretch>
            <a:fillRect/>
          </a:stretch>
        </p:blipFill>
        <p:spPr>
          <a:xfrm rot="-13">
            <a:off x="5747300" y="689142"/>
            <a:ext cx="2735252" cy="1823016"/>
          </a:xfrm>
          <a:prstGeom prst="rect">
            <a:avLst/>
          </a:prstGeom>
          <a:noFill/>
          <a:ln>
            <a:noFill/>
          </a:ln>
        </p:spPr>
      </p:pic>
      <p:pic>
        <p:nvPicPr>
          <p:cNvPr descr="A group of people in a room&#10;&#10;Description automatically generated with medium confidence" id="132" name="Google Shape;132;p27"/>
          <p:cNvPicPr preferRelativeResize="0"/>
          <p:nvPr/>
        </p:nvPicPr>
        <p:blipFill rotWithShape="1">
          <a:blip r:embed="rId5">
            <a:alphaModFix/>
          </a:blip>
          <a:srcRect b="0" l="0" r="0" t="0"/>
          <a:stretch/>
        </p:blipFill>
        <p:spPr>
          <a:xfrm>
            <a:off x="6186037" y="2853700"/>
            <a:ext cx="2507126" cy="1781225"/>
          </a:xfrm>
          <a:prstGeom prst="rect">
            <a:avLst/>
          </a:prstGeom>
          <a:noFill/>
          <a:ln>
            <a:noFill/>
          </a:ln>
        </p:spPr>
      </p:pic>
      <p:pic>
        <p:nvPicPr>
          <p:cNvPr id="133" name="Google Shape;133;p27"/>
          <p:cNvPicPr preferRelativeResize="0"/>
          <p:nvPr/>
        </p:nvPicPr>
        <p:blipFill rotWithShape="1">
          <a:blip r:embed="rId6">
            <a:alphaModFix/>
          </a:blip>
          <a:srcRect b="-3939" l="0" r="0" t="3940"/>
          <a:stretch/>
        </p:blipFill>
        <p:spPr>
          <a:xfrm rot="-8">
            <a:off x="435550" y="2935653"/>
            <a:ext cx="2156385" cy="1617297"/>
          </a:xfrm>
          <a:prstGeom prst="rect">
            <a:avLst/>
          </a:prstGeom>
          <a:noFill/>
          <a:ln>
            <a:noFill/>
          </a:ln>
        </p:spPr>
      </p:pic>
      <p:pic>
        <p:nvPicPr>
          <p:cNvPr id="134" name="Google Shape;134;p27"/>
          <p:cNvPicPr preferRelativeResize="0"/>
          <p:nvPr/>
        </p:nvPicPr>
        <p:blipFill>
          <a:blip r:embed="rId7">
            <a:alphaModFix/>
          </a:blip>
          <a:stretch>
            <a:fillRect/>
          </a:stretch>
        </p:blipFill>
        <p:spPr>
          <a:xfrm>
            <a:off x="2933439" y="2163775"/>
            <a:ext cx="1083551" cy="689914"/>
          </a:xfrm>
          <a:prstGeom prst="rect">
            <a:avLst/>
          </a:prstGeom>
          <a:noFill/>
          <a:ln>
            <a:noFill/>
          </a:ln>
        </p:spPr>
      </p:pic>
      <p:pic>
        <p:nvPicPr>
          <p:cNvPr id="135" name="Google Shape;135;p27"/>
          <p:cNvPicPr preferRelativeResize="0"/>
          <p:nvPr/>
        </p:nvPicPr>
        <p:blipFill>
          <a:blip r:embed="rId8">
            <a:alphaModFix/>
          </a:blip>
          <a:stretch>
            <a:fillRect/>
          </a:stretch>
        </p:blipFill>
        <p:spPr>
          <a:xfrm>
            <a:off x="4212800" y="2163775"/>
            <a:ext cx="1426425" cy="663749"/>
          </a:xfrm>
          <a:prstGeom prst="rect">
            <a:avLst/>
          </a:prstGeom>
          <a:noFill/>
          <a:ln>
            <a:noFill/>
          </a:ln>
        </p:spPr>
      </p:pic>
      <p:pic>
        <p:nvPicPr>
          <p:cNvPr id="136" name="Google Shape;136;p27"/>
          <p:cNvPicPr preferRelativeResize="0"/>
          <p:nvPr/>
        </p:nvPicPr>
        <p:blipFill>
          <a:blip r:embed="rId9">
            <a:alphaModFix/>
          </a:blip>
          <a:stretch>
            <a:fillRect/>
          </a:stretch>
        </p:blipFill>
        <p:spPr>
          <a:xfrm>
            <a:off x="3420663" y="2394304"/>
            <a:ext cx="1617300" cy="1617300"/>
          </a:xfrm>
          <a:prstGeom prst="rect">
            <a:avLst/>
          </a:prstGeom>
          <a:noFill/>
          <a:ln>
            <a:noFill/>
          </a:ln>
        </p:spPr>
      </p:pic>
      <p:pic>
        <p:nvPicPr>
          <p:cNvPr id="137" name="Google Shape;137;p27"/>
          <p:cNvPicPr preferRelativeResize="0"/>
          <p:nvPr/>
        </p:nvPicPr>
        <p:blipFill>
          <a:blip r:embed="rId10">
            <a:alphaModFix/>
          </a:blip>
          <a:stretch>
            <a:fillRect/>
          </a:stretch>
        </p:blipFill>
        <p:spPr>
          <a:xfrm>
            <a:off x="2699611" y="3385850"/>
            <a:ext cx="1551250" cy="884225"/>
          </a:xfrm>
          <a:prstGeom prst="rect">
            <a:avLst/>
          </a:prstGeom>
          <a:noFill/>
          <a:ln>
            <a:noFill/>
          </a:ln>
        </p:spPr>
      </p:pic>
      <p:pic>
        <p:nvPicPr>
          <p:cNvPr id="138" name="Google Shape;138;p27"/>
          <p:cNvPicPr preferRelativeResize="0"/>
          <p:nvPr/>
        </p:nvPicPr>
        <p:blipFill>
          <a:blip r:embed="rId11">
            <a:alphaModFix/>
          </a:blip>
          <a:stretch>
            <a:fillRect/>
          </a:stretch>
        </p:blipFill>
        <p:spPr>
          <a:xfrm>
            <a:off x="4358525" y="3516250"/>
            <a:ext cx="1617299" cy="909731"/>
          </a:xfrm>
          <a:prstGeom prst="rect">
            <a:avLst/>
          </a:prstGeom>
          <a:noFill/>
          <a:ln>
            <a:noFill/>
          </a:ln>
        </p:spPr>
      </p:pic>
      <p:pic>
        <p:nvPicPr>
          <p:cNvPr descr="Jobs with Arizona Center for Medieval and Renaissance Studies | The  Chronicle of Higher Education Jobs" id="139" name="Google Shape;139;p27"/>
          <p:cNvPicPr preferRelativeResize="0"/>
          <p:nvPr/>
        </p:nvPicPr>
        <p:blipFill>
          <a:blip r:embed="rId12">
            <a:alphaModFix/>
          </a:blip>
          <a:stretch>
            <a:fillRect/>
          </a:stretch>
        </p:blipFill>
        <p:spPr>
          <a:xfrm>
            <a:off x="3229325" y="1265600"/>
            <a:ext cx="2156375" cy="1078187"/>
          </a:xfrm>
          <a:prstGeom prst="rect">
            <a:avLst/>
          </a:prstGeom>
          <a:noFill/>
          <a:ln>
            <a:noFill/>
          </a:ln>
        </p:spPr>
      </p:pic>
      <p:pic>
        <p:nvPicPr>
          <p:cNvPr id="140" name="Google Shape;140;p27"/>
          <p:cNvPicPr preferRelativeResize="0"/>
          <p:nvPr/>
        </p:nvPicPr>
        <p:blipFill>
          <a:blip r:embed="rId13">
            <a:alphaModFix/>
          </a:blip>
          <a:stretch>
            <a:fillRect/>
          </a:stretch>
        </p:blipFill>
        <p:spPr>
          <a:xfrm>
            <a:off x="3296013" y="83675"/>
            <a:ext cx="1866599" cy="1365854"/>
          </a:xfrm>
          <a:prstGeom prst="rect">
            <a:avLst/>
          </a:prstGeom>
          <a:noFill/>
          <a:ln>
            <a:noFill/>
          </a:ln>
        </p:spPr>
      </p:pic>
      <p:pic>
        <p:nvPicPr>
          <p:cNvPr id="141" name="Google Shape;141;p27"/>
          <p:cNvPicPr preferRelativeResize="0"/>
          <p:nvPr/>
        </p:nvPicPr>
        <p:blipFill>
          <a:blip r:embed="rId14">
            <a:alphaModFix/>
          </a:blip>
          <a:stretch>
            <a:fillRect/>
          </a:stretch>
        </p:blipFill>
        <p:spPr>
          <a:xfrm>
            <a:off x="4132975" y="4552950"/>
            <a:ext cx="1958250" cy="416125"/>
          </a:xfrm>
          <a:prstGeom prst="rect">
            <a:avLst/>
          </a:prstGeom>
          <a:noFill/>
          <a:ln>
            <a:noFill/>
          </a:ln>
        </p:spPr>
      </p:pic>
      <p:pic>
        <p:nvPicPr>
          <p:cNvPr id="142" name="Google Shape;142;p27"/>
          <p:cNvPicPr preferRelativeResize="0"/>
          <p:nvPr/>
        </p:nvPicPr>
        <p:blipFill>
          <a:blip r:embed="rId15">
            <a:alphaModFix/>
          </a:blip>
          <a:stretch>
            <a:fillRect/>
          </a:stretch>
        </p:blipFill>
        <p:spPr>
          <a:xfrm>
            <a:off x="2797450" y="4368975"/>
            <a:ext cx="929388" cy="6637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4"/>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descr="&quot;Listen as Black actors across the nation explore the truth in the painful reality of being Black in America with Shakespearean text. Timeless words that were never intended for us, yet the notion ”To Be or Not To Be” carries infinite weight throughout Black American history.&#10;We call on America to listen with empathy and to act in alliance with Black Lives Matter.&#10;This Nation possesses power that will remain latent until we unlock its truths.” - Kimber Elayne Sprawl&#10;&#10;Made Possible with Support from The Public Theater&#10;&#10;Strange Fruit&#10;Written by Lewis Allan&#10;Published by Edward B. Marks Music Company (BMI) and Music Sales Corporation (ASCAP) &#10;All rights administered by Round Hill Carlin, LLC and Music Sales Corporation (ASCAP) &#10;Sung by Audra McDonald&#10;From Lady Day at Emerson’s Bar &amp; Grill&#10;Courtesy of PS Classics&#10;&#10;Stock Media Content&#10;By PublicDomain&#10;www.pond5.com&#10;&#10;Spanish Translation: Ángel-Luis Pujante and Pablo H. Basulto&#10;&#10;Closed Captioning Provided By c2" id="333" name="Google Shape;333;p54" title="#ToBeBlack | The Public Theater">
            <a:hlinkClick r:id="rId3"/>
          </p:cNvPr>
          <p:cNvPicPr preferRelativeResize="0"/>
          <p:nvPr/>
        </p:nvPicPr>
        <p:blipFill>
          <a:blip r:embed="rId4">
            <a:alphaModFix/>
          </a:blip>
          <a:stretch>
            <a:fillRect/>
          </a:stretch>
        </p:blipFill>
        <p:spPr>
          <a:xfrm>
            <a:off x="629350" y="354000"/>
            <a:ext cx="7885300" cy="4435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8"/>
          <p:cNvSpPr txBox="1"/>
          <p:nvPr/>
        </p:nvSpPr>
        <p:spPr>
          <a:xfrm>
            <a:off x="4122950" y="851725"/>
            <a:ext cx="4514100" cy="3370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FFF2CC"/>
                </a:solidFill>
                <a:latin typeface="Avenir"/>
                <a:ea typeface="Avenir"/>
                <a:cs typeface="Avenir"/>
                <a:sym typeface="Avenir"/>
              </a:rPr>
              <a:t>Borderlands Shakespeare appropriations “emphasize the value, beauty, and restorative power of Indigenous and Chicanx languages, genres, mythologies, and rituals, providing a counterpoint to the Western epistemologies conveyed in their source texts.”</a:t>
            </a:r>
            <a:endParaRPr sz="5800">
              <a:solidFill>
                <a:srgbClr val="FFF2CC"/>
              </a:solidFill>
              <a:latin typeface="Avenir"/>
              <a:ea typeface="Avenir"/>
              <a:cs typeface="Avenir"/>
              <a:sym typeface="Avenir"/>
            </a:endParaRPr>
          </a:p>
        </p:txBody>
      </p:sp>
      <p:sp>
        <p:nvSpPr>
          <p:cNvPr id="148" name="Google Shape;148;p28"/>
          <p:cNvSpPr/>
          <p:nvPr/>
        </p:nvSpPr>
        <p:spPr>
          <a:xfrm>
            <a:off x="512625" y="401775"/>
            <a:ext cx="2978700" cy="4364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149" name="Google Shape;149;p28"/>
          <p:cNvPicPr preferRelativeResize="0"/>
          <p:nvPr/>
        </p:nvPicPr>
        <p:blipFill>
          <a:blip r:embed="rId3">
            <a:alphaModFix/>
          </a:blip>
          <a:stretch>
            <a:fillRect/>
          </a:stretch>
        </p:blipFill>
        <p:spPr>
          <a:xfrm>
            <a:off x="641738" y="533663"/>
            <a:ext cx="2720475" cy="4076174"/>
          </a:xfrm>
          <a:prstGeom prst="rect">
            <a:avLst/>
          </a:prstGeom>
          <a:noFill/>
          <a:ln>
            <a:noFill/>
          </a:ln>
        </p:spPr>
      </p:pic>
      <p:sp>
        <p:nvSpPr>
          <p:cNvPr id="150" name="Google Shape;150;p28"/>
          <p:cNvSpPr txBox="1"/>
          <p:nvPr/>
        </p:nvSpPr>
        <p:spPr>
          <a:xfrm>
            <a:off x="586050" y="4765875"/>
            <a:ext cx="3000000" cy="103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4900"/>
              </a:spcBef>
              <a:spcAft>
                <a:spcPts val="0"/>
              </a:spcAft>
              <a:buNone/>
            </a:pPr>
            <a:r>
              <a:rPr lang="en" sz="750">
                <a:solidFill>
                  <a:schemeClr val="lt1"/>
                </a:solidFill>
                <a:latin typeface="Avenir"/>
                <a:ea typeface="Avenir"/>
                <a:cs typeface="Avenir"/>
                <a:sym typeface="Avenir"/>
              </a:rPr>
              <a:t>Cover art: </a:t>
            </a:r>
            <a:r>
              <a:rPr i="1" lang="en" sz="750">
                <a:solidFill>
                  <a:schemeClr val="lt1"/>
                </a:solidFill>
                <a:latin typeface="Avenir"/>
                <a:ea typeface="Avenir"/>
                <a:cs typeface="Avenir"/>
                <a:sym typeface="Avenir"/>
              </a:rPr>
              <a:t>Healing Borderland Hand </a:t>
            </a:r>
            <a:r>
              <a:rPr lang="en" sz="750">
                <a:solidFill>
                  <a:schemeClr val="lt1"/>
                </a:solidFill>
                <a:latin typeface="Avenir"/>
                <a:ea typeface="Avenir"/>
                <a:cs typeface="Avenir"/>
                <a:sym typeface="Avenir"/>
              </a:rPr>
              <a:t>by Celeste De Luna (2022)</a:t>
            </a:r>
            <a:endParaRPr sz="750">
              <a:solidFill>
                <a:schemeClr val="lt1"/>
              </a:solidFill>
              <a:latin typeface="Avenir"/>
              <a:ea typeface="Avenir"/>
              <a:cs typeface="Avenir"/>
              <a:sym typeface="Avenir"/>
            </a:endParaRPr>
          </a:p>
          <a:p>
            <a:pPr indent="0" lvl="0" marL="0" rtl="0" algn="l">
              <a:lnSpc>
                <a:spcPct val="115000"/>
              </a:lnSpc>
              <a:spcBef>
                <a:spcPts val="3800"/>
              </a:spcBef>
              <a:spcAft>
                <a:spcPts val="3800"/>
              </a:spcAft>
              <a:buNone/>
            </a:pPr>
            <a:r>
              <a:t/>
            </a:r>
            <a:endParaRPr sz="1250">
              <a:solidFill>
                <a:schemeClr val="lt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txBox="1"/>
          <p:nvPr>
            <p:ph idx="4294967295" type="title"/>
          </p:nvPr>
        </p:nvSpPr>
        <p:spPr>
          <a:xfrm>
            <a:off x="177600" y="312150"/>
            <a:ext cx="8654700" cy="6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00">
                <a:solidFill>
                  <a:srgbClr val="F7A726"/>
                </a:solidFill>
                <a:latin typeface="Avenir"/>
                <a:ea typeface="Avenir"/>
                <a:cs typeface="Avenir"/>
                <a:sym typeface="Avenir"/>
              </a:rPr>
              <a:t>Why Teach (with) Borderlands Shakespeare?</a:t>
            </a:r>
            <a:endParaRPr sz="2300">
              <a:solidFill>
                <a:srgbClr val="F7A726"/>
              </a:solidFill>
              <a:latin typeface="Avenir"/>
              <a:ea typeface="Avenir"/>
              <a:cs typeface="Avenir"/>
              <a:sym typeface="Avenir"/>
            </a:endParaRPr>
          </a:p>
        </p:txBody>
      </p:sp>
      <p:sp>
        <p:nvSpPr>
          <p:cNvPr id="156" name="Google Shape;156;p29"/>
          <p:cNvSpPr txBox="1"/>
          <p:nvPr>
            <p:ph idx="1" type="body"/>
          </p:nvPr>
        </p:nvSpPr>
        <p:spPr>
          <a:xfrm>
            <a:off x="319500" y="1237200"/>
            <a:ext cx="8409600" cy="3592200"/>
          </a:xfrm>
          <a:prstGeom prst="rect">
            <a:avLst/>
          </a:prstGeom>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Offers various points of access, allowing students to bring themselves and their knowledge to Shakespeare’s works. </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Validates ways of knowing that arise from Borderlands communities depicted in the plays.</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Drives conversations about complex mixture of language—Englishes, Spanishes, Spanglishes, and Indigenous languages.</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Considers contemporary resonances of Shakespeare and differences among historical periods and geographical regions.</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Invites creative responses to Shakespeare rather than seeing the works as static and fixed in time.</a:t>
            </a:r>
            <a:endParaRPr>
              <a:solidFill>
                <a:schemeClr val="lt1"/>
              </a:solidFill>
              <a:latin typeface="Avenir"/>
              <a:ea typeface="Avenir"/>
              <a:cs typeface="Avenir"/>
              <a:sym typeface="Avenir"/>
            </a:endParaRPr>
          </a:p>
          <a:p>
            <a:pPr indent="0" lvl="0" marL="0" rtl="0" algn="l">
              <a:lnSpc>
                <a:spcPct val="95000"/>
              </a:lnSpc>
              <a:spcBef>
                <a:spcPts val="0"/>
              </a:spcBef>
              <a:spcAft>
                <a:spcPts val="0"/>
              </a:spcAft>
              <a:buNone/>
            </a:pPr>
            <a:r>
              <a:t/>
            </a:r>
            <a:endParaRPr sz="1600">
              <a:solidFill>
                <a:schemeClr val="lt1"/>
              </a:solidFill>
              <a:latin typeface="Avenir"/>
              <a:ea typeface="Avenir"/>
              <a:cs typeface="Avenir"/>
              <a:sym typeface="Avenir"/>
            </a:endParaRPr>
          </a:p>
          <a:p>
            <a:pPr indent="0" lvl="0" marL="0" rtl="0" algn="l">
              <a:lnSpc>
                <a:spcPct val="95000"/>
              </a:lnSpc>
              <a:spcBef>
                <a:spcPts val="0"/>
              </a:spcBef>
              <a:spcAft>
                <a:spcPts val="0"/>
              </a:spcAft>
              <a:buNone/>
            </a:pPr>
            <a:r>
              <a:t/>
            </a:r>
            <a:endParaRPr sz="2200">
              <a:solidFill>
                <a:schemeClr val="lt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60" name="Shape 160"/>
        <p:cNvGrpSpPr/>
        <p:nvPr/>
      </p:nvGrpSpPr>
      <p:grpSpPr>
        <a:xfrm>
          <a:off x="0" y="0"/>
          <a:ext cx="0" cy="0"/>
          <a:chOff x="0" y="0"/>
          <a:chExt cx="0" cy="0"/>
        </a:xfrm>
      </p:grpSpPr>
      <p:sp>
        <p:nvSpPr>
          <p:cNvPr id="161" name="Google Shape;161;p30"/>
          <p:cNvSpPr txBox="1"/>
          <p:nvPr>
            <p:ph idx="4294967295" type="title"/>
          </p:nvPr>
        </p:nvSpPr>
        <p:spPr>
          <a:xfrm>
            <a:off x="64300" y="312150"/>
            <a:ext cx="8937000" cy="6261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00">
                <a:solidFill>
                  <a:srgbClr val="F7A726"/>
                </a:solidFill>
                <a:latin typeface="Avenir"/>
                <a:ea typeface="Avenir"/>
                <a:cs typeface="Avenir"/>
                <a:sym typeface="Avenir"/>
              </a:rPr>
              <a:t>Some Approaches to Teaching (with) Borderlands Shakespeare</a:t>
            </a:r>
            <a:endParaRPr sz="2300">
              <a:solidFill>
                <a:srgbClr val="F7A726"/>
              </a:solidFill>
              <a:latin typeface="Avenir"/>
              <a:ea typeface="Avenir"/>
              <a:cs typeface="Avenir"/>
              <a:sym typeface="Avenir"/>
            </a:endParaRPr>
          </a:p>
          <a:p>
            <a:pPr indent="0" lvl="0" marL="0" rtl="0" algn="ctr">
              <a:spcBef>
                <a:spcPts val="0"/>
              </a:spcBef>
              <a:spcAft>
                <a:spcPts val="0"/>
              </a:spcAft>
              <a:buSzPts val="990"/>
              <a:buNone/>
            </a:pPr>
            <a:r>
              <a:t/>
            </a:r>
            <a:endParaRPr sz="2780">
              <a:solidFill>
                <a:srgbClr val="F1C232"/>
              </a:solidFill>
              <a:latin typeface="Avenir"/>
              <a:ea typeface="Avenir"/>
              <a:cs typeface="Avenir"/>
              <a:sym typeface="Avenir"/>
            </a:endParaRPr>
          </a:p>
        </p:txBody>
      </p:sp>
      <p:sp>
        <p:nvSpPr>
          <p:cNvPr id="162" name="Google Shape;162;p30"/>
          <p:cNvSpPr txBox="1"/>
          <p:nvPr>
            <p:ph idx="1" type="body"/>
          </p:nvPr>
        </p:nvSpPr>
        <p:spPr>
          <a:xfrm>
            <a:off x="319500" y="1237200"/>
            <a:ext cx="8409600" cy="3592200"/>
          </a:xfrm>
          <a:prstGeom prst="rect">
            <a:avLst/>
          </a:prstGeom>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Compare themes in Shakespeare with Borderlands adaptations, using scenes or full plays. What changes in Borderlands contexts? What becomes clearer or deeper as a result?</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Analyze language. What does Shakespeare’s text mean? What is the effect of translating or adapting it? What do students think about hearing or reproducing Shakespeare in Spanish or Spanglish?</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Explore Borderlands cultures, genres, geographies, and histories and how these relate to Shakespeare’s early modern English contexts.</a:t>
            </a:r>
            <a:endParaRPr>
              <a:solidFill>
                <a:schemeClr val="lt1"/>
              </a:solidFill>
              <a:latin typeface="Avenir"/>
              <a:ea typeface="Avenir"/>
              <a:cs typeface="Avenir"/>
              <a:sym typeface="Avenir"/>
            </a:endParaRPr>
          </a:p>
          <a:p>
            <a:pPr indent="-342900" lvl="0" marL="457200" rtl="0" algn="l">
              <a:lnSpc>
                <a:spcPct val="115000"/>
              </a:lnSpc>
              <a:spcBef>
                <a:spcPts val="0"/>
              </a:spcBef>
              <a:spcAft>
                <a:spcPts val="0"/>
              </a:spcAft>
              <a:buClr>
                <a:schemeClr val="lt1"/>
              </a:buClr>
              <a:buSzPts val="1800"/>
              <a:buFont typeface="Avenir"/>
              <a:buAutoNum type="arabicPeriod"/>
            </a:pPr>
            <a:r>
              <a:rPr lang="en">
                <a:solidFill>
                  <a:schemeClr val="lt1"/>
                </a:solidFill>
                <a:latin typeface="Avenir"/>
                <a:ea typeface="Avenir"/>
                <a:cs typeface="Avenir"/>
                <a:sym typeface="Avenir"/>
              </a:rPr>
              <a:t>Invite students to create their own adaptations, appropriations, translations, and remixes.</a:t>
            </a:r>
            <a:endParaRPr sz="1600">
              <a:solidFill>
                <a:schemeClr val="lt1"/>
              </a:solidFill>
              <a:latin typeface="Avenir"/>
              <a:ea typeface="Avenir"/>
              <a:cs typeface="Avenir"/>
              <a:sym typeface="Avenir"/>
            </a:endParaRPr>
          </a:p>
          <a:p>
            <a:pPr indent="0" lvl="0" marL="0" rtl="0" algn="l">
              <a:lnSpc>
                <a:spcPct val="95000"/>
              </a:lnSpc>
              <a:spcBef>
                <a:spcPts val="0"/>
              </a:spcBef>
              <a:spcAft>
                <a:spcPts val="0"/>
              </a:spcAft>
              <a:buNone/>
            </a:pPr>
            <a:r>
              <a:t/>
            </a:r>
            <a:endParaRPr sz="1600">
              <a:solidFill>
                <a:schemeClr val="lt1"/>
              </a:solidFill>
              <a:latin typeface="Avenir"/>
              <a:ea typeface="Avenir"/>
              <a:cs typeface="Avenir"/>
              <a:sym typeface="Avenir"/>
            </a:endParaRPr>
          </a:p>
          <a:p>
            <a:pPr indent="0" lvl="0" marL="0" rtl="0" algn="l">
              <a:lnSpc>
                <a:spcPct val="95000"/>
              </a:lnSpc>
              <a:spcBef>
                <a:spcPts val="0"/>
              </a:spcBef>
              <a:spcAft>
                <a:spcPts val="0"/>
              </a:spcAft>
              <a:buNone/>
            </a:pPr>
            <a:r>
              <a:t/>
            </a:r>
            <a:endParaRPr sz="2200">
              <a:solidFill>
                <a:schemeClr val="lt1"/>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6" name="Shape 166"/>
        <p:cNvGrpSpPr/>
        <p:nvPr/>
      </p:nvGrpSpPr>
      <p:grpSpPr>
        <a:xfrm>
          <a:off x="0" y="0"/>
          <a:ext cx="0" cy="0"/>
          <a:chOff x="0" y="0"/>
          <a:chExt cx="0" cy="0"/>
        </a:xfrm>
      </p:grpSpPr>
      <p:pic>
        <p:nvPicPr>
          <p:cNvPr id="167" name="Google Shape;167;p31"/>
          <p:cNvPicPr preferRelativeResize="0"/>
          <p:nvPr/>
        </p:nvPicPr>
        <p:blipFill>
          <a:blip r:embed="rId3">
            <a:alphaModFix/>
          </a:blip>
          <a:stretch>
            <a:fillRect/>
          </a:stretch>
        </p:blipFill>
        <p:spPr>
          <a:xfrm>
            <a:off x="0" y="13400"/>
            <a:ext cx="9144000" cy="5116711"/>
          </a:xfrm>
          <a:prstGeom prst="rect">
            <a:avLst/>
          </a:prstGeom>
          <a:noFill/>
          <a:ln>
            <a:noFill/>
          </a:ln>
        </p:spPr>
      </p:pic>
      <p:sp>
        <p:nvSpPr>
          <p:cNvPr id="168" name="Google Shape;168;p31"/>
          <p:cNvSpPr txBox="1"/>
          <p:nvPr>
            <p:ph type="title"/>
          </p:nvPr>
        </p:nvSpPr>
        <p:spPr>
          <a:xfrm>
            <a:off x="5143500" y="1340300"/>
            <a:ext cx="3670500" cy="62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t/>
            </a:r>
            <a:endParaRPr sz="2420">
              <a:latin typeface="Oswald"/>
              <a:ea typeface="Oswald"/>
              <a:cs typeface="Oswald"/>
              <a:sym typeface="Oswald"/>
            </a:endParaRPr>
          </a:p>
          <a:p>
            <a:pPr indent="0" lvl="0" marL="0" rtl="0" algn="l">
              <a:spcBef>
                <a:spcPts val="0"/>
              </a:spcBef>
              <a:spcAft>
                <a:spcPts val="0"/>
              </a:spcAft>
              <a:buSzPts val="990"/>
              <a:buNone/>
            </a:pPr>
            <a:r>
              <a:t/>
            </a:r>
            <a:endParaRPr sz="2420">
              <a:latin typeface="Oswald"/>
              <a:ea typeface="Oswald"/>
              <a:cs typeface="Oswald"/>
              <a:sym typeface="Oswald"/>
            </a:endParaRPr>
          </a:p>
          <a:p>
            <a:pPr indent="0" lvl="0" marL="0" rtl="0" algn="ctr">
              <a:spcBef>
                <a:spcPts val="0"/>
              </a:spcBef>
              <a:spcAft>
                <a:spcPts val="0"/>
              </a:spcAft>
              <a:buSzPts val="990"/>
              <a:buNone/>
            </a:pPr>
            <a:r>
              <a:rPr b="1" lang="en" sz="2420">
                <a:solidFill>
                  <a:srgbClr val="F7A726"/>
                </a:solidFill>
                <a:latin typeface="Avenir"/>
                <a:ea typeface="Avenir"/>
                <a:cs typeface="Avenir"/>
                <a:sym typeface="Avenir"/>
              </a:rPr>
              <a:t>Hamlet en La Frontera</a:t>
            </a:r>
            <a:br>
              <a:rPr b="1" lang="en" sz="2420">
                <a:solidFill>
                  <a:srgbClr val="F7A726"/>
                </a:solidFill>
                <a:latin typeface="Avenir"/>
                <a:ea typeface="Avenir"/>
                <a:cs typeface="Avenir"/>
                <a:sym typeface="Avenir"/>
              </a:rPr>
            </a:br>
            <a:endParaRPr b="1" sz="2420">
              <a:solidFill>
                <a:srgbClr val="F7A726"/>
              </a:solidFill>
              <a:latin typeface="Avenir"/>
              <a:ea typeface="Avenir"/>
              <a:cs typeface="Avenir"/>
              <a:sym typeface="Avenir"/>
            </a:endParaRPr>
          </a:p>
          <a:p>
            <a:pPr indent="0" lvl="0" marL="0" rtl="0" algn="l">
              <a:spcBef>
                <a:spcPts val="0"/>
              </a:spcBef>
              <a:spcAft>
                <a:spcPts val="0"/>
              </a:spcAft>
              <a:buSzPts val="990"/>
              <a:buNone/>
            </a:pPr>
            <a:r>
              <a:t/>
            </a:r>
            <a:endParaRPr sz="3520">
              <a:latin typeface="Avenir"/>
              <a:ea typeface="Avenir"/>
              <a:cs typeface="Avenir"/>
              <a:sym typeface="Avenir"/>
            </a:endParaRPr>
          </a:p>
        </p:txBody>
      </p:sp>
      <p:sp>
        <p:nvSpPr>
          <p:cNvPr id="169" name="Google Shape;169;p31"/>
          <p:cNvSpPr txBox="1"/>
          <p:nvPr/>
        </p:nvSpPr>
        <p:spPr>
          <a:xfrm>
            <a:off x="6261675" y="1866150"/>
            <a:ext cx="2305500" cy="21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990"/>
              <a:buFont typeface="Arial"/>
              <a:buNone/>
            </a:pPr>
            <a:r>
              <a:rPr lang="en" sz="1600">
                <a:solidFill>
                  <a:schemeClr val="lt1"/>
                </a:solidFill>
                <a:latin typeface="Avenir"/>
                <a:ea typeface="Avenir"/>
                <a:cs typeface="Avenir"/>
                <a:sym typeface="Avenir"/>
              </a:rPr>
              <a:t>Artists en La Frontera often </a:t>
            </a:r>
            <a:r>
              <a:rPr lang="en" sz="1600">
                <a:solidFill>
                  <a:schemeClr val="lt1"/>
                </a:solidFill>
                <a:latin typeface="Avenir"/>
                <a:ea typeface="Avenir"/>
                <a:cs typeface="Avenir"/>
                <a:sym typeface="Avenir"/>
              </a:rPr>
              <a:t>redirect the existential questions of Shakespeare’s best-known character toward what Gloria E. Anzaldúa theorizes as a “consciousness of the Borderlands”</a:t>
            </a:r>
            <a:endParaRPr sz="2820">
              <a:solidFill>
                <a:schemeClr val="lt1"/>
              </a:solidFill>
              <a:highlight>
                <a:schemeClr val="dk1"/>
              </a:highlight>
              <a:latin typeface="Avenir"/>
              <a:ea typeface="Avenir"/>
              <a:cs typeface="Avenir"/>
              <a:sym typeface="Avenir"/>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170" name="Google Shape;170;p31"/>
          <p:cNvSpPr txBox="1"/>
          <p:nvPr/>
        </p:nvSpPr>
        <p:spPr>
          <a:xfrm>
            <a:off x="0" y="4650000"/>
            <a:ext cx="4673100" cy="1203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4900"/>
              </a:spcBef>
              <a:spcAft>
                <a:spcPts val="0"/>
              </a:spcAft>
              <a:buNone/>
            </a:pPr>
            <a:r>
              <a:rPr lang="en" sz="900">
                <a:solidFill>
                  <a:schemeClr val="lt1"/>
                </a:solidFill>
                <a:latin typeface="Avenir"/>
                <a:ea typeface="Avenir"/>
                <a:cs typeface="Avenir"/>
                <a:sym typeface="Avenir"/>
              </a:rPr>
              <a:t>Hamlet holding a calavera in telatúlsa’s 2018 production of Tara Moses’s </a:t>
            </a:r>
            <a:r>
              <a:rPr i="1" lang="en" sz="900">
                <a:solidFill>
                  <a:schemeClr val="lt1"/>
                </a:solidFill>
                <a:latin typeface="Avenir"/>
                <a:ea typeface="Avenir"/>
                <a:cs typeface="Avenir"/>
                <a:sym typeface="Avenir"/>
              </a:rPr>
              <a:t>Hamlet, El Príncipe de Denmark</a:t>
            </a:r>
            <a:r>
              <a:rPr lang="en" sz="900">
                <a:solidFill>
                  <a:schemeClr val="lt1"/>
                </a:solidFill>
                <a:latin typeface="Avenir"/>
                <a:ea typeface="Avenir"/>
                <a:cs typeface="Avenir"/>
                <a:sym typeface="Avenir"/>
              </a:rPr>
              <a:t>. Photo by Russell Mills, courtesy of telatúlsa.</a:t>
            </a:r>
            <a:endParaRPr sz="900">
              <a:solidFill>
                <a:schemeClr val="lt1"/>
              </a:solidFill>
              <a:latin typeface="Avenir"/>
              <a:ea typeface="Avenir"/>
              <a:cs typeface="Avenir"/>
              <a:sym typeface="Avenir"/>
            </a:endParaRPr>
          </a:p>
          <a:p>
            <a:pPr indent="0" lvl="0" marL="0" rtl="0" algn="l">
              <a:lnSpc>
                <a:spcPct val="115000"/>
              </a:lnSpc>
              <a:spcBef>
                <a:spcPts val="3800"/>
              </a:spcBef>
              <a:spcAft>
                <a:spcPts val="3800"/>
              </a:spcAft>
              <a:buNone/>
            </a:pPr>
            <a:r>
              <a:t/>
            </a:r>
            <a:endParaRPr sz="1650">
              <a:solidFill>
                <a:srgbClr val="22222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2"/>
          <p:cNvPicPr preferRelativeResize="0"/>
          <p:nvPr/>
        </p:nvPicPr>
        <p:blipFill rotWithShape="1">
          <a:blip r:embed="rId3">
            <a:alphaModFix/>
          </a:blip>
          <a:srcRect b="0" l="0" r="0" t="0"/>
          <a:stretch/>
        </p:blipFill>
        <p:spPr>
          <a:xfrm>
            <a:off x="333075" y="884674"/>
            <a:ext cx="5468424" cy="2870938"/>
          </a:xfrm>
          <a:prstGeom prst="rect">
            <a:avLst/>
          </a:prstGeom>
          <a:noFill/>
          <a:ln>
            <a:noFill/>
          </a:ln>
        </p:spPr>
      </p:pic>
      <p:pic>
        <p:nvPicPr>
          <p:cNvPr id="176" name="Google Shape;176;p32"/>
          <p:cNvPicPr preferRelativeResize="0"/>
          <p:nvPr/>
        </p:nvPicPr>
        <p:blipFill rotWithShape="1">
          <a:blip r:embed="rId4">
            <a:alphaModFix/>
          </a:blip>
          <a:srcRect b="0" l="0" r="0" t="0"/>
          <a:stretch/>
        </p:blipFill>
        <p:spPr>
          <a:xfrm>
            <a:off x="6033175" y="414250"/>
            <a:ext cx="2696850" cy="3811800"/>
          </a:xfrm>
          <a:prstGeom prst="rect">
            <a:avLst/>
          </a:prstGeom>
          <a:noFill/>
          <a:ln>
            <a:noFill/>
          </a:ln>
        </p:spPr>
      </p:pic>
      <p:sp>
        <p:nvSpPr>
          <p:cNvPr id="177" name="Google Shape;177;p32"/>
          <p:cNvSpPr txBox="1"/>
          <p:nvPr/>
        </p:nvSpPr>
        <p:spPr>
          <a:xfrm>
            <a:off x="6256606" y="4420619"/>
            <a:ext cx="2250000" cy="477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100">
                <a:solidFill>
                  <a:schemeClr val="dk1"/>
                </a:solidFill>
                <a:latin typeface="Century Schoolbook"/>
                <a:ea typeface="Century Schoolbook"/>
                <a:cs typeface="Century Schoolbook"/>
                <a:sym typeface="Century Schoolbook"/>
              </a:rPr>
              <a:t>“Tu Cuerpo es una Frontera” Celeste de Luna</a:t>
            </a:r>
            <a:endParaRPr sz="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2222"/>
        </a:solidFill>
      </p:bgPr>
    </p:bg>
    <p:spTree>
      <p:nvGrpSpPr>
        <p:cNvPr id="181" name="Shape 181"/>
        <p:cNvGrpSpPr/>
        <p:nvPr/>
      </p:nvGrpSpPr>
      <p:grpSpPr>
        <a:xfrm>
          <a:off x="0" y="0"/>
          <a:ext cx="0" cy="0"/>
          <a:chOff x="0" y="0"/>
          <a:chExt cx="0" cy="0"/>
        </a:xfrm>
      </p:grpSpPr>
      <p:sp>
        <p:nvSpPr>
          <p:cNvPr id="182" name="Google Shape;182;p33"/>
          <p:cNvSpPr txBox="1"/>
          <p:nvPr>
            <p:ph type="title"/>
          </p:nvPr>
        </p:nvSpPr>
        <p:spPr>
          <a:xfrm>
            <a:off x="946406" y="274316"/>
            <a:ext cx="7269600" cy="4974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SzPts val="1400"/>
              <a:buNone/>
            </a:pPr>
            <a:r>
              <a:rPr lang="en" sz="3100">
                <a:solidFill>
                  <a:srgbClr val="F7A726"/>
                </a:solidFill>
                <a:latin typeface="Avenir"/>
                <a:ea typeface="Avenir"/>
                <a:cs typeface="Avenir"/>
                <a:sym typeface="Avenir"/>
              </a:rPr>
              <a:t>To live in the Borderlands means you…</a:t>
            </a:r>
            <a:endParaRPr sz="3100">
              <a:solidFill>
                <a:srgbClr val="F7A726"/>
              </a:solidFill>
              <a:latin typeface="Avenir"/>
              <a:ea typeface="Avenir"/>
              <a:cs typeface="Avenir"/>
              <a:sym typeface="Avenir"/>
            </a:endParaRPr>
          </a:p>
        </p:txBody>
      </p:sp>
      <p:sp>
        <p:nvSpPr>
          <p:cNvPr id="183" name="Google Shape;183;p33"/>
          <p:cNvSpPr txBox="1"/>
          <p:nvPr>
            <p:ph idx="1" type="body"/>
          </p:nvPr>
        </p:nvSpPr>
        <p:spPr>
          <a:xfrm>
            <a:off x="946406" y="922900"/>
            <a:ext cx="3360300" cy="41148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80000"/>
              </a:lnSpc>
              <a:spcBef>
                <a:spcPts val="0"/>
              </a:spcBef>
              <a:spcAft>
                <a:spcPts val="0"/>
              </a:spcAft>
              <a:buClr>
                <a:schemeClr val="dk1"/>
              </a:buClr>
              <a:buSzPts val="500"/>
              <a:buFont typeface="Arial"/>
              <a:buNone/>
            </a:pPr>
            <a:r>
              <a:rPr lang="en" sz="800">
                <a:solidFill>
                  <a:srgbClr val="54D2C5"/>
                </a:solidFill>
                <a:latin typeface="Avenir"/>
                <a:ea typeface="Avenir"/>
                <a:cs typeface="Avenir"/>
                <a:sym typeface="Avenir"/>
              </a:rPr>
              <a:t>are neither </a:t>
            </a:r>
            <a:r>
              <a:rPr i="1" lang="en" sz="800">
                <a:solidFill>
                  <a:srgbClr val="54D2C5"/>
                </a:solidFill>
                <a:latin typeface="Avenir"/>
                <a:ea typeface="Avenir"/>
                <a:cs typeface="Avenir"/>
                <a:sym typeface="Avenir"/>
              </a:rPr>
              <a:t>hispana india negra espanola</a:t>
            </a:r>
            <a:endParaRPr i="1"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i="1" lang="en" sz="800">
                <a:solidFill>
                  <a:srgbClr val="54D2C5"/>
                </a:solidFill>
                <a:latin typeface="Avenir"/>
                <a:ea typeface="Avenir"/>
                <a:cs typeface="Avenir"/>
                <a:sym typeface="Avenir"/>
              </a:rPr>
              <a:t>ni gabacha, eres mestiza</a:t>
            </a:r>
            <a:r>
              <a:rPr lang="en" sz="800">
                <a:solidFill>
                  <a:srgbClr val="54D2C5"/>
                </a:solidFill>
                <a:latin typeface="Avenir"/>
                <a:ea typeface="Avenir"/>
                <a:cs typeface="Avenir"/>
                <a:sym typeface="Avenir"/>
              </a:rPr>
              <a:t>, </a:t>
            </a:r>
            <a:r>
              <a:rPr i="1" lang="en" sz="800">
                <a:solidFill>
                  <a:srgbClr val="54D2C5"/>
                </a:solidFill>
                <a:latin typeface="Avenir"/>
                <a:ea typeface="Avenir"/>
                <a:cs typeface="Avenir"/>
                <a:sym typeface="Avenir"/>
              </a:rPr>
              <a:t>mulata</a:t>
            </a:r>
            <a:r>
              <a:rPr lang="en" sz="800">
                <a:solidFill>
                  <a:srgbClr val="54D2C5"/>
                </a:solidFill>
                <a:latin typeface="Avenir"/>
                <a:ea typeface="Avenir"/>
                <a:cs typeface="Avenir"/>
                <a:sym typeface="Avenir"/>
              </a:rPr>
              <a:t>, half-breed</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caught in the crossfire between camps</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while carrying all five races on your back</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SzPts val="500"/>
              <a:buNone/>
            </a:pPr>
            <a:r>
              <a:rPr lang="en" sz="800">
                <a:solidFill>
                  <a:srgbClr val="54D2C5"/>
                </a:solidFill>
                <a:latin typeface="Avenir"/>
                <a:ea typeface="Avenir"/>
                <a:cs typeface="Avenir"/>
                <a:sym typeface="Avenir"/>
              </a:rPr>
              <a:t>not knowing which side to turn to, run from;</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SzPts val="500"/>
              <a:buNone/>
            </a:pPr>
            <a:r>
              <a:rPr lang="en" sz="800">
                <a:solidFill>
                  <a:srgbClr val="54D2C5"/>
                </a:solidFill>
                <a:latin typeface="Avenir"/>
                <a:ea typeface="Avenir"/>
                <a:cs typeface="Avenir"/>
                <a:sym typeface="Avenir"/>
              </a:rPr>
              <a:t>To live in the Borderlands means knowing that the</a:t>
            </a:r>
            <a:r>
              <a:rPr i="1" lang="en" sz="800">
                <a:solidFill>
                  <a:srgbClr val="54D2C5"/>
                </a:solidFill>
                <a:latin typeface="Avenir"/>
                <a:ea typeface="Avenir"/>
                <a:cs typeface="Avenir"/>
                <a:sym typeface="Avenir"/>
              </a:rPr>
              <a:t> india</a:t>
            </a:r>
            <a:r>
              <a:rPr lang="en" sz="800">
                <a:solidFill>
                  <a:srgbClr val="54D2C5"/>
                </a:solidFill>
                <a:latin typeface="Avenir"/>
                <a:ea typeface="Avenir"/>
                <a:cs typeface="Avenir"/>
                <a:sym typeface="Avenir"/>
              </a:rPr>
              <a:t> in you, </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betrayed for 500 years,</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is no longer speaking to you,</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the </a:t>
            </a:r>
            <a:r>
              <a:rPr i="1" lang="en" sz="800">
                <a:solidFill>
                  <a:srgbClr val="54D2C5"/>
                </a:solidFill>
                <a:latin typeface="Avenir"/>
                <a:ea typeface="Avenir"/>
                <a:cs typeface="Avenir"/>
                <a:sym typeface="Avenir"/>
              </a:rPr>
              <a:t>mexicanas</a:t>
            </a:r>
            <a:r>
              <a:rPr lang="en" sz="800">
                <a:solidFill>
                  <a:srgbClr val="54D2C5"/>
                </a:solidFill>
                <a:latin typeface="Avenir"/>
                <a:ea typeface="Avenir"/>
                <a:cs typeface="Avenir"/>
                <a:sym typeface="Avenir"/>
              </a:rPr>
              <a:t> call you </a:t>
            </a:r>
            <a:r>
              <a:rPr i="1" lang="en" sz="800">
                <a:solidFill>
                  <a:srgbClr val="54D2C5"/>
                </a:solidFill>
                <a:latin typeface="Avenir"/>
                <a:ea typeface="Avenir"/>
                <a:cs typeface="Avenir"/>
                <a:sym typeface="Avenir"/>
              </a:rPr>
              <a:t>rajetas</a:t>
            </a:r>
            <a:r>
              <a:rPr lang="en" sz="800">
                <a:solidFill>
                  <a:srgbClr val="54D2C5"/>
                </a:solidFill>
                <a:latin typeface="Avenir"/>
                <a:ea typeface="Avenir"/>
                <a:cs typeface="Avenir"/>
                <a:sym typeface="Avenir"/>
              </a:rPr>
              <a:t>, that denying the Anglo inside you</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is as bad as having denied the Indian or Black;</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SzPts val="500"/>
              <a:buNone/>
            </a:pPr>
            <a:r>
              <a:t/>
            </a:r>
            <a:endParaRPr i="1"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i="1" lang="en" sz="800">
                <a:solidFill>
                  <a:srgbClr val="54D2C5"/>
                </a:solidFill>
                <a:latin typeface="Avenir"/>
                <a:ea typeface="Avenir"/>
                <a:cs typeface="Avenir"/>
                <a:sym typeface="Avenir"/>
              </a:rPr>
              <a:t>Cuando vives en la frontera</a:t>
            </a:r>
            <a:endParaRPr i="1"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people walk through you, the wind steals your voice,</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you’re a </a:t>
            </a:r>
            <a:r>
              <a:rPr i="1" lang="en" sz="800">
                <a:solidFill>
                  <a:srgbClr val="54D2C5"/>
                </a:solidFill>
                <a:latin typeface="Avenir"/>
                <a:ea typeface="Avenir"/>
                <a:cs typeface="Avenir"/>
                <a:sym typeface="Avenir"/>
              </a:rPr>
              <a:t>burra, buey</a:t>
            </a:r>
            <a:r>
              <a:rPr lang="en" sz="800">
                <a:solidFill>
                  <a:srgbClr val="54D2C5"/>
                </a:solidFill>
                <a:latin typeface="Avenir"/>
                <a:ea typeface="Avenir"/>
                <a:cs typeface="Avenir"/>
                <a:sym typeface="Avenir"/>
              </a:rPr>
              <a:t>, scapegoat,</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forerunner of a new race,</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half and half-both woman and man, neither-a new gender;</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SzPts val="500"/>
              <a:buNone/>
            </a:pPr>
            <a:r>
              <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To live in the Borderlands means to</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put </a:t>
            </a:r>
            <a:r>
              <a:rPr i="1" lang="en" sz="800">
                <a:solidFill>
                  <a:srgbClr val="54D2C5"/>
                </a:solidFill>
                <a:latin typeface="Avenir"/>
                <a:ea typeface="Avenir"/>
                <a:cs typeface="Avenir"/>
                <a:sym typeface="Avenir"/>
              </a:rPr>
              <a:t>chile </a:t>
            </a:r>
            <a:r>
              <a:rPr lang="en" sz="800">
                <a:solidFill>
                  <a:srgbClr val="54D2C5"/>
                </a:solidFill>
                <a:latin typeface="Avenir"/>
                <a:ea typeface="Avenir"/>
                <a:cs typeface="Avenir"/>
                <a:sym typeface="Avenir"/>
              </a:rPr>
              <a:t>in the borscht,</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eat whole wheat </a:t>
            </a:r>
            <a:r>
              <a:rPr i="1" lang="en" sz="800">
                <a:solidFill>
                  <a:srgbClr val="54D2C5"/>
                </a:solidFill>
                <a:latin typeface="Avenir"/>
                <a:ea typeface="Avenir"/>
                <a:cs typeface="Avenir"/>
                <a:sym typeface="Avenir"/>
              </a:rPr>
              <a:t>tortillas</a:t>
            </a:r>
            <a:r>
              <a:rPr lang="en" sz="800">
                <a:solidFill>
                  <a:srgbClr val="54D2C5"/>
                </a:solidFill>
                <a:latin typeface="Avenir"/>
                <a:ea typeface="Avenir"/>
                <a:cs typeface="Avenir"/>
                <a:sym typeface="Avenir"/>
              </a:rPr>
              <a:t>,</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speak Tex-Mex with a Brooklyn accent;</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be stopped by</a:t>
            </a:r>
            <a:r>
              <a:rPr i="1" lang="en" sz="800">
                <a:solidFill>
                  <a:srgbClr val="54D2C5"/>
                </a:solidFill>
                <a:latin typeface="Avenir"/>
                <a:ea typeface="Avenir"/>
                <a:cs typeface="Avenir"/>
                <a:sym typeface="Avenir"/>
              </a:rPr>
              <a:t> la migra</a:t>
            </a:r>
            <a:r>
              <a:rPr lang="en" sz="800">
                <a:solidFill>
                  <a:srgbClr val="54D2C5"/>
                </a:solidFill>
                <a:latin typeface="Avenir"/>
                <a:ea typeface="Avenir"/>
                <a:cs typeface="Avenir"/>
                <a:sym typeface="Avenir"/>
              </a:rPr>
              <a:t> at the border checkpoints;</a:t>
            </a:r>
            <a:endParaRPr sz="800">
              <a:solidFill>
                <a:srgbClr val="54D2C5"/>
              </a:solidFill>
              <a:latin typeface="Avenir"/>
              <a:ea typeface="Avenir"/>
              <a:cs typeface="Avenir"/>
              <a:sym typeface="Avenir"/>
            </a:endParaRPr>
          </a:p>
          <a:p>
            <a:pPr indent="0" lvl="0" marL="0" rtl="0" algn="l">
              <a:lnSpc>
                <a:spcPct val="75000"/>
              </a:lnSpc>
              <a:spcBef>
                <a:spcPts val="1100"/>
              </a:spcBef>
              <a:spcAft>
                <a:spcPts val="200"/>
              </a:spcAft>
              <a:buSzPts val="500"/>
              <a:buNone/>
            </a:pPr>
            <a:r>
              <a:t/>
            </a:r>
            <a:endParaRPr sz="700">
              <a:solidFill>
                <a:srgbClr val="54D2C5"/>
              </a:solidFill>
              <a:latin typeface="Avenir"/>
              <a:ea typeface="Avenir"/>
              <a:cs typeface="Avenir"/>
              <a:sym typeface="Avenir"/>
            </a:endParaRPr>
          </a:p>
        </p:txBody>
      </p:sp>
      <p:sp>
        <p:nvSpPr>
          <p:cNvPr id="184" name="Google Shape;184;p33"/>
          <p:cNvSpPr txBox="1"/>
          <p:nvPr>
            <p:ph idx="2" type="body"/>
          </p:nvPr>
        </p:nvSpPr>
        <p:spPr>
          <a:xfrm>
            <a:off x="4594856" y="971550"/>
            <a:ext cx="3360300" cy="41148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80000"/>
              </a:lnSpc>
              <a:spcBef>
                <a:spcPts val="0"/>
              </a:spcBef>
              <a:spcAft>
                <a:spcPts val="0"/>
              </a:spcAft>
              <a:buClr>
                <a:schemeClr val="dk1"/>
              </a:buClr>
              <a:buSzPts val="500"/>
              <a:buFont typeface="Arial"/>
              <a:buNone/>
            </a:pPr>
            <a:r>
              <a:rPr lang="en" sz="800">
                <a:solidFill>
                  <a:srgbClr val="54D2C5"/>
                </a:solidFill>
                <a:latin typeface="Avenir"/>
                <a:ea typeface="Avenir"/>
                <a:cs typeface="Avenir"/>
                <a:sym typeface="Avenir"/>
              </a:rPr>
              <a:t>Living in the Borderlands means you fight hard to</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resist the gold elixir beckoning from the bottle,</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the pull of the gun barrel,</a:t>
            </a:r>
            <a:endParaRPr sz="800">
              <a:solidFill>
                <a:srgbClr val="54D2C5"/>
              </a:solidFill>
              <a:latin typeface="Avenir"/>
              <a:ea typeface="Avenir"/>
              <a:cs typeface="Avenir"/>
              <a:sym typeface="Avenir"/>
            </a:endParaRPr>
          </a:p>
          <a:p>
            <a:pPr indent="0" lvl="0" marL="0" rtl="0" algn="l">
              <a:lnSpc>
                <a:spcPct val="80000"/>
              </a:lnSpc>
              <a:spcBef>
                <a:spcPts val="600"/>
              </a:spcBef>
              <a:spcAft>
                <a:spcPts val="0"/>
              </a:spcAft>
              <a:buClr>
                <a:schemeClr val="dk1"/>
              </a:buClr>
              <a:buSzPts val="500"/>
              <a:buFont typeface="Arial"/>
              <a:buNone/>
            </a:pPr>
            <a:r>
              <a:rPr lang="en" sz="800">
                <a:solidFill>
                  <a:srgbClr val="54D2C5"/>
                </a:solidFill>
                <a:latin typeface="Avenir"/>
                <a:ea typeface="Avenir"/>
                <a:cs typeface="Avenir"/>
                <a:sym typeface="Avenir"/>
              </a:rPr>
              <a:t>the rope crushing the hollow of your throat;</a:t>
            </a:r>
            <a:endParaRPr sz="800">
              <a:solidFill>
                <a:srgbClr val="54D2C5"/>
              </a:solidFill>
              <a:latin typeface="Avenir"/>
              <a:ea typeface="Avenir"/>
              <a:cs typeface="Avenir"/>
              <a:sym typeface="Avenir"/>
            </a:endParaRPr>
          </a:p>
          <a:p>
            <a:pPr indent="0" lvl="0" marL="0" rtl="0" algn="l">
              <a:lnSpc>
                <a:spcPct val="100000"/>
              </a:lnSpc>
              <a:spcBef>
                <a:spcPts val="600"/>
              </a:spcBef>
              <a:spcAft>
                <a:spcPts val="0"/>
              </a:spcAft>
              <a:buSzPts val="1100"/>
              <a:buNone/>
            </a:pPr>
            <a:r>
              <a:t/>
            </a:r>
            <a:endParaRPr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In the Borderlands</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you are the battleground</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where enemies are kin to each other;</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you are at home, a stranger,</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the border disputes have been settled</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the volley of shots have scattered the truce</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you are wounded, lost in action</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dead, fighting back;</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SzPts val="1100"/>
              <a:buNone/>
            </a:pPr>
            <a:r>
              <a:t/>
            </a:r>
            <a:endParaRPr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lang="en" sz="800">
                <a:solidFill>
                  <a:srgbClr val="54D2C5"/>
                </a:solidFill>
                <a:latin typeface="Avenir"/>
                <a:ea typeface="Avenir"/>
                <a:cs typeface="Avenir"/>
                <a:sym typeface="Avenir"/>
              </a:rPr>
              <a:t>To live in the Borderlands means</a:t>
            </a:r>
            <a:endParaRPr sz="800">
              <a:solidFill>
                <a:srgbClr val="54D2C5"/>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lang="en" sz="800">
                <a:solidFill>
                  <a:srgbClr val="54D2C5"/>
                </a:solidFill>
                <a:latin typeface="Avenir"/>
                <a:ea typeface="Avenir"/>
                <a:cs typeface="Avenir"/>
                <a:sym typeface="Avenir"/>
              </a:rPr>
              <a:t>the mill with the razor white teeth wants to shred off</a:t>
            </a:r>
            <a:endParaRPr sz="800">
              <a:solidFill>
                <a:srgbClr val="54D2C5"/>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lang="en" sz="800">
                <a:solidFill>
                  <a:srgbClr val="54D2C5"/>
                </a:solidFill>
                <a:latin typeface="Avenir"/>
                <a:ea typeface="Avenir"/>
                <a:cs typeface="Avenir"/>
                <a:sym typeface="Avenir"/>
              </a:rPr>
              <a:t>your olive-red skin, crush out the kernel, your heart</a:t>
            </a:r>
            <a:endParaRPr sz="800">
              <a:solidFill>
                <a:srgbClr val="54D2C5"/>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lang="en" sz="800">
                <a:solidFill>
                  <a:srgbClr val="54D2C5"/>
                </a:solidFill>
                <a:latin typeface="Avenir"/>
                <a:ea typeface="Avenir"/>
                <a:cs typeface="Avenir"/>
                <a:sym typeface="Avenir"/>
              </a:rPr>
              <a:t>pound you pinch you roll you out</a:t>
            </a:r>
            <a:endParaRPr sz="800">
              <a:solidFill>
                <a:srgbClr val="54D2C5"/>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lang="en" sz="800">
                <a:solidFill>
                  <a:srgbClr val="54D2C5"/>
                </a:solidFill>
                <a:latin typeface="Avenir"/>
                <a:ea typeface="Avenir"/>
                <a:cs typeface="Avenir"/>
                <a:sym typeface="Avenir"/>
              </a:rPr>
              <a:t>smelling like white bread but dead;</a:t>
            </a:r>
            <a:endParaRPr sz="800">
              <a:solidFill>
                <a:srgbClr val="54D2C5"/>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To survive the Borderlands</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Clr>
                <a:schemeClr val="dk1"/>
              </a:buClr>
              <a:buSzPts val="800"/>
              <a:buFont typeface="Arial"/>
              <a:buNone/>
            </a:pPr>
            <a:r>
              <a:rPr b="1" lang="en" sz="800">
                <a:solidFill>
                  <a:schemeClr val="lt1"/>
                </a:solidFill>
                <a:latin typeface="Avenir"/>
                <a:ea typeface="Avenir"/>
                <a:cs typeface="Avenir"/>
                <a:sym typeface="Avenir"/>
              </a:rPr>
              <a:t>you must live </a:t>
            </a:r>
            <a:r>
              <a:rPr b="1" i="1" lang="en" sz="800">
                <a:solidFill>
                  <a:schemeClr val="lt1"/>
                </a:solidFill>
                <a:latin typeface="Avenir"/>
                <a:ea typeface="Avenir"/>
                <a:cs typeface="Avenir"/>
                <a:sym typeface="Avenir"/>
              </a:rPr>
              <a:t>sin fronteras</a:t>
            </a:r>
            <a:endParaRPr b="1" i="1" sz="800">
              <a:solidFill>
                <a:schemeClr val="lt1"/>
              </a:solidFill>
              <a:latin typeface="Avenir"/>
              <a:ea typeface="Avenir"/>
              <a:cs typeface="Avenir"/>
              <a:sym typeface="Avenir"/>
            </a:endParaRPr>
          </a:p>
          <a:p>
            <a:pPr indent="0" lvl="0" marL="0" rtl="0" algn="l">
              <a:lnSpc>
                <a:spcPct val="100000"/>
              </a:lnSpc>
              <a:spcBef>
                <a:spcPts val="600"/>
              </a:spcBef>
              <a:spcAft>
                <a:spcPts val="0"/>
              </a:spcAft>
              <a:buSzPts val="1100"/>
              <a:buNone/>
            </a:pPr>
            <a:r>
              <a:rPr b="1" lang="en" sz="800">
                <a:solidFill>
                  <a:schemeClr val="lt1"/>
                </a:solidFill>
                <a:latin typeface="Avenir"/>
                <a:ea typeface="Avenir"/>
                <a:cs typeface="Avenir"/>
                <a:sym typeface="Avenir"/>
              </a:rPr>
              <a:t>be a crossroads.</a:t>
            </a:r>
            <a:endParaRPr b="1" sz="800">
              <a:solidFill>
                <a:schemeClr val="lt1"/>
              </a:solidFill>
              <a:latin typeface="Avenir"/>
              <a:ea typeface="Avenir"/>
              <a:cs typeface="Avenir"/>
              <a:sym typeface="Avenir"/>
            </a:endParaRPr>
          </a:p>
          <a:p>
            <a:pPr indent="0" lvl="0" marL="0" rtl="0" algn="l">
              <a:lnSpc>
                <a:spcPct val="100000"/>
              </a:lnSpc>
              <a:spcBef>
                <a:spcPts val="600"/>
              </a:spcBef>
              <a:spcAft>
                <a:spcPts val="0"/>
              </a:spcAft>
              <a:buSzPts val="1100"/>
              <a:buNone/>
            </a:pPr>
            <a:r>
              <a:t/>
            </a:r>
            <a:endParaRPr sz="800">
              <a:solidFill>
                <a:schemeClr val="lt1"/>
              </a:solidFill>
              <a:latin typeface="Avenir"/>
              <a:ea typeface="Avenir"/>
              <a:cs typeface="Avenir"/>
              <a:sym typeface="Avenir"/>
            </a:endParaRPr>
          </a:p>
          <a:p>
            <a:pPr indent="0" lvl="0" marL="0" rtl="0" algn="l">
              <a:lnSpc>
                <a:spcPct val="100000"/>
              </a:lnSpc>
              <a:spcBef>
                <a:spcPts val="600"/>
              </a:spcBef>
              <a:spcAft>
                <a:spcPts val="600"/>
              </a:spcAft>
              <a:buSzPts val="1100"/>
              <a:buNone/>
            </a:pPr>
            <a:r>
              <a:rPr lang="en" sz="800">
                <a:solidFill>
                  <a:schemeClr val="lt1"/>
                </a:solidFill>
                <a:latin typeface="Avenir"/>
                <a:ea typeface="Avenir"/>
                <a:cs typeface="Avenir"/>
                <a:sym typeface="Avenir"/>
              </a:rPr>
              <a:t>Gloria E. Anzaldúa (1987) from </a:t>
            </a:r>
            <a:r>
              <a:rPr i="1" lang="en" sz="800">
                <a:solidFill>
                  <a:schemeClr val="lt1"/>
                </a:solidFill>
                <a:latin typeface="Avenir"/>
                <a:ea typeface="Avenir"/>
                <a:cs typeface="Avenir"/>
                <a:sym typeface="Avenir"/>
              </a:rPr>
              <a:t>Borderlands/La Frontera</a:t>
            </a:r>
            <a:endParaRPr sz="800">
              <a:solidFill>
                <a:schemeClr val="lt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9B005D"/>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