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13716000" cx="24384000"/>
  <p:notesSz cx="6858000" cy="9144000"/>
  <p:embeddedFontLst>
    <p:embeddedFont>
      <p:font typeface="Helvetica Neue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HelveticaNeue-bold.fntdata"/><Relationship Id="rId10" Type="http://schemas.openxmlformats.org/officeDocument/2006/relationships/slide" Target="slides/slide6.xml"/><Relationship Id="rId32" Type="http://schemas.openxmlformats.org/officeDocument/2006/relationships/font" Target="fonts/HelveticaNeue-regular.fntdata"/><Relationship Id="rId13" Type="http://schemas.openxmlformats.org/officeDocument/2006/relationships/slide" Target="slides/slide9.xml"/><Relationship Id="rId35" Type="http://schemas.openxmlformats.org/officeDocument/2006/relationships/font" Target="fonts/HelveticaNeue-boldItalic.fntdata"/><Relationship Id="rId12" Type="http://schemas.openxmlformats.org/officeDocument/2006/relationships/slide" Target="slides/slide8.xml"/><Relationship Id="rId34" Type="http://schemas.openxmlformats.org/officeDocument/2006/relationships/font" Target="fonts/HelveticaNeue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showMasterSp="0" type="title">
  <p:cSld name="TITLE">
    <p:bg>
      <p:bgPr>
        <a:solidFill>
          <a:srgbClr val="222222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oogle Shape;11;p2"/>
          <p:cNvCxnSpPr/>
          <p:nvPr/>
        </p:nvCxnSpPr>
        <p:spPr>
          <a:xfrm flipH="1" rot="10800000">
            <a:off x="762000" y="8635632"/>
            <a:ext cx="22859999" cy="369"/>
          </a:xfrm>
          <a:prstGeom prst="straightConnector1">
            <a:avLst/>
          </a:prstGeom>
          <a:noFill/>
          <a:ln cap="flat" cmpd="sng" w="50800">
            <a:solidFill>
              <a:srgbClr val="A6AAA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300"/>
              <a:buFont typeface="Arial"/>
              <a:buNone/>
              <a:defRPr sz="30300"/>
            </a:lvl1pPr>
            <a:lvl2pPr lvl="1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23063200" y="609600"/>
            <a:ext cx="553195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 Alt" showMasterSp="0">
  <p:cSld name="Title &amp; Subtitle Al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Google Shape;50;p11"/>
          <p:cNvCxnSpPr/>
          <p:nvPr/>
        </p:nvCxnSpPr>
        <p:spPr>
          <a:xfrm flipH="1" rot="10800000">
            <a:off x="762000" y="8635632"/>
            <a:ext cx="22859999" cy="369"/>
          </a:xfrm>
          <a:prstGeom prst="straightConnector1">
            <a:avLst/>
          </a:prstGeom>
          <a:noFill/>
          <a:ln cap="flat" cmpd="sng" w="50800">
            <a:solidFill>
              <a:srgbClr val="A6AAA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1" name="Google Shape;51;p11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300"/>
              <a:buFont typeface="Arial"/>
              <a:buNone/>
              <a:defRPr sz="30300"/>
            </a:lvl1pPr>
            <a:lvl2pPr lvl="1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" type="body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23013221" y="584200"/>
            <a:ext cx="553195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 showMasterSp="0">
  <p:cSld name="Photo - Vertical">
    <p:bg>
      <p:bgPr>
        <a:solidFill>
          <a:srgbClr val="222222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2"/>
          <p:cNvCxnSpPr/>
          <p:nvPr/>
        </p:nvCxnSpPr>
        <p:spPr>
          <a:xfrm flipH="1" rot="10800000">
            <a:off x="11049000" y="8635798"/>
            <a:ext cx="12572997" cy="203"/>
          </a:xfrm>
          <a:prstGeom prst="straightConnector1">
            <a:avLst/>
          </a:prstGeom>
          <a:noFill/>
          <a:ln cap="flat" cmpd="sng" w="50800">
            <a:solidFill>
              <a:srgbClr val="A6AAA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6" name="Google Shape;56;p12"/>
          <p:cNvSpPr/>
          <p:nvPr>
            <p:ph idx="2" type="pic"/>
          </p:nvPr>
        </p:nvSpPr>
        <p:spPr>
          <a:xfrm>
            <a:off x="-190500" y="0"/>
            <a:ext cx="12428272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2"/>
          <p:cNvSpPr txBox="1"/>
          <p:nvPr>
            <p:ph type="title"/>
          </p:nvPr>
        </p:nvSpPr>
        <p:spPr>
          <a:xfrm>
            <a:off x="11049000" y="9042400"/>
            <a:ext cx="125730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300"/>
              <a:buFont typeface="Arial"/>
              <a:buNone/>
              <a:defRPr sz="30300"/>
            </a:lvl1pPr>
            <a:lvl2pPr lvl="1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58" name="Google Shape;58;p12"/>
          <p:cNvSpPr txBox="1"/>
          <p:nvPr>
            <p:ph idx="1" type="body"/>
          </p:nvPr>
        </p:nvSpPr>
        <p:spPr>
          <a:xfrm>
            <a:off x="11049000" y="5994400"/>
            <a:ext cx="12573000" cy="2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23063200" y="609600"/>
            <a:ext cx="553195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Alt">
  <p:cSld name="Title &amp; Bullets Al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/>
          <p:nvPr>
            <p:ph idx="1" type="body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-228600" lvl="0" marL="4572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 cap="none">
                <a:latin typeface="Arial"/>
                <a:ea typeface="Arial"/>
                <a:cs typeface="Arial"/>
                <a:sym typeface="Arial"/>
              </a:defRPr>
            </a:lvl1pPr>
            <a:lvl2pPr indent="-348613" lvl="1" marL="914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2pPr>
            <a:lvl3pPr indent="-348613" lvl="2" marL="1371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3pPr>
            <a:lvl4pPr indent="-348613" lvl="3" marL="1828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4pPr>
            <a:lvl5pPr indent="-348613" lvl="4" marL="2286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62" name="Google Shape;62;p13"/>
          <p:cNvSpPr txBox="1"/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63" name="Google Shape;63;p13"/>
          <p:cNvSpPr txBox="1"/>
          <p:nvPr>
            <p:ph idx="2" type="body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48613" lvl="0" marL="457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90"/>
              <a:buChar char="▸"/>
              <a:defRPr/>
            </a:lvl1pPr>
            <a:lvl2pPr indent="-348613" lvl="1" marL="914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90"/>
              <a:buChar char="▸"/>
              <a:defRPr/>
            </a:lvl2pPr>
            <a:lvl3pPr indent="-348613" lvl="2" marL="1371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90"/>
              <a:buChar char="▸"/>
              <a:defRPr/>
            </a:lvl3pPr>
            <a:lvl4pPr indent="-348613" lvl="3" marL="1828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90"/>
              <a:buChar char="▸"/>
              <a:defRPr/>
            </a:lvl4pPr>
            <a:lvl5pPr indent="-348613" lvl="4" marL="2286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90"/>
              <a:buChar char="▸"/>
              <a:defRPr/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12" type="sldNum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bg>
      <p:bgPr>
        <a:solidFill>
          <a:srgbClr val="222222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-228600" lvl="0" marL="4572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 cap="none">
                <a:latin typeface="Arial"/>
                <a:ea typeface="Arial"/>
                <a:cs typeface="Arial"/>
                <a:sym typeface="Arial"/>
              </a:defRPr>
            </a:lvl1pPr>
            <a:lvl2pPr indent="-348613" lvl="1" marL="914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2pPr>
            <a:lvl3pPr indent="-348613" lvl="2" marL="1371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3pPr>
            <a:lvl4pPr indent="-348613" lvl="3" marL="1828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4pPr>
            <a:lvl5pPr indent="-348613" lvl="4" marL="2286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67" name="Google Shape;67;p14"/>
          <p:cNvSpPr txBox="1"/>
          <p:nvPr>
            <p:ph idx="2" type="body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71475" lvl="0" marL="457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250"/>
              <a:buChar char="▸"/>
              <a:defRPr/>
            </a:lvl1pPr>
            <a:lvl2pPr indent="-371475" lvl="1" marL="914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250"/>
              <a:buChar char="▸"/>
              <a:defRPr/>
            </a:lvl2pPr>
            <a:lvl3pPr indent="-371475" lvl="2" marL="1371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250"/>
              <a:buChar char="▸"/>
              <a:defRPr/>
            </a:lvl3pPr>
            <a:lvl4pPr indent="-371475" lvl="3" marL="1828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250"/>
              <a:buChar char="▸"/>
              <a:defRPr/>
            </a:lvl4pPr>
            <a:lvl5pPr indent="-371475" lvl="4" marL="2286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250"/>
              <a:buChar char="▸"/>
              <a:defRPr/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 showMasterSp="0">
  <p:cSld name="Photo - 3 Up">
    <p:bg>
      <p:bgPr>
        <a:solidFill>
          <a:srgbClr val="222222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>
            <p:ph idx="2" type="pic"/>
          </p:nvPr>
        </p:nvSpPr>
        <p:spPr>
          <a:xfrm>
            <a:off x="12192000" y="-177800"/>
            <a:ext cx="12192000" cy="71628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5"/>
          <p:cNvSpPr/>
          <p:nvPr>
            <p:ph idx="3" type="pic"/>
          </p:nvPr>
        </p:nvSpPr>
        <p:spPr>
          <a:xfrm>
            <a:off x="12192000" y="6451600"/>
            <a:ext cx="12192000" cy="8297334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5"/>
          <p:cNvSpPr/>
          <p:nvPr>
            <p:ph idx="4" type="pic"/>
          </p:nvPr>
        </p:nvSpPr>
        <p:spPr>
          <a:xfrm>
            <a:off x="-190500" y="0"/>
            <a:ext cx="12428272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Alt" showMasterSp="0">
  <p:cSld name="Quote Alt">
    <p:bg>
      <p:bgPr>
        <a:solidFill>
          <a:schemeClr val="accen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11049000" y="3721100"/>
            <a:ext cx="12573000" cy="180594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400"/>
              <a:buFont typeface="Arial"/>
              <a:buNone/>
              <a:defRPr sz="1340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8613" lvl="1" marL="914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2pPr>
            <a:lvl3pPr indent="-348613" lvl="2" marL="1371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3pPr>
            <a:lvl4pPr indent="-348613" lvl="3" marL="1828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4pPr>
            <a:lvl5pPr indent="-348613" lvl="4" marL="2286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76" name="Google Shape;76;p16"/>
          <p:cNvSpPr/>
          <p:nvPr>
            <p:ph idx="2" type="pic"/>
          </p:nvPr>
        </p:nvSpPr>
        <p:spPr>
          <a:xfrm>
            <a:off x="-190500" y="0"/>
            <a:ext cx="12428272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6"/>
          <p:cNvSpPr txBox="1"/>
          <p:nvPr>
            <p:ph idx="3" type="body"/>
          </p:nvPr>
        </p:nvSpPr>
        <p:spPr>
          <a:xfrm>
            <a:off x="11049000" y="10953750"/>
            <a:ext cx="12573000" cy="120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8700"/>
              <a:buFont typeface="Arial"/>
              <a:buNone/>
              <a:defRPr sz="87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8613" lvl="1" marL="914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2pPr>
            <a:lvl3pPr indent="-348613" lvl="2" marL="1371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3pPr>
            <a:lvl4pPr indent="-348613" lvl="3" marL="1828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4pPr>
            <a:lvl5pPr indent="-348613" lvl="4" marL="2286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12" type="sldNum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 showMasterSp="0">
  <p:cSld name="Photo">
    <p:bg>
      <p:bgPr>
        <a:solidFill>
          <a:srgbClr val="222222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/>
          <p:nvPr>
            <p:ph idx="2" type="pic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Alt" showMasterSp="0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" showMasterSp="0">
  <p:cSld name="Title - Center">
    <p:bg>
      <p:bgPr>
        <a:solidFill>
          <a:srgbClr val="222222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762000" y="5676900"/>
            <a:ext cx="22860000" cy="63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300"/>
              <a:buFont typeface="Arial"/>
              <a:buNone/>
              <a:defRPr sz="30300"/>
            </a:lvl1pPr>
            <a:lvl2pPr lvl="1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23063200" y="609600"/>
            <a:ext cx="553195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bg>
      <p:bgPr>
        <a:solidFill>
          <a:srgbClr val="222222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idx="12" type="sldNum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bg>
      <p:bgPr>
        <a:solidFill>
          <a:srgbClr val="222222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idx="1" type="body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-228600" lvl="0" marL="4572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 cap="none">
                <a:latin typeface="Arial"/>
                <a:ea typeface="Arial"/>
                <a:cs typeface="Arial"/>
                <a:sym typeface="Arial"/>
              </a:defRPr>
            </a:lvl1pPr>
            <a:lvl2pPr indent="-348613" lvl="1" marL="914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2pPr>
            <a:lvl3pPr indent="-348613" lvl="2" marL="1371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3pPr>
            <a:lvl4pPr indent="-348613" lvl="3" marL="1828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4pPr>
            <a:lvl5pPr indent="-348613" lvl="4" marL="2286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2" type="body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48613" lvl="0" marL="457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90"/>
              <a:buChar char="▸"/>
              <a:defRPr/>
            </a:lvl1pPr>
            <a:lvl2pPr indent="-348613" lvl="1" marL="914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90"/>
              <a:buChar char="▸"/>
              <a:defRPr/>
            </a:lvl2pPr>
            <a:lvl3pPr indent="-348613" lvl="2" marL="1371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90"/>
              <a:buChar char="▸"/>
              <a:defRPr/>
            </a:lvl3pPr>
            <a:lvl4pPr indent="-348613" lvl="3" marL="1828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90"/>
              <a:buChar char="▸"/>
              <a:defRPr/>
            </a:lvl4pPr>
            <a:lvl5pPr indent="-348613" lvl="4" marL="2286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90"/>
              <a:buChar char="▸"/>
              <a:defRPr/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bg>
      <p:bgPr>
        <a:solidFill>
          <a:srgbClr val="222222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idx="1" type="body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-228600" lvl="0" marL="4572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 cap="none">
                <a:latin typeface="Arial"/>
                <a:ea typeface="Arial"/>
                <a:cs typeface="Arial"/>
                <a:sym typeface="Arial"/>
              </a:defRPr>
            </a:lvl1pPr>
            <a:lvl2pPr indent="-348613" lvl="1" marL="914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2pPr>
            <a:lvl3pPr indent="-348613" lvl="2" marL="1371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3pPr>
            <a:lvl4pPr indent="-348613" lvl="3" marL="1828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4pPr>
            <a:lvl5pPr indent="-348613" lvl="4" marL="2286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29" name="Google Shape;29;p7"/>
          <p:cNvSpPr/>
          <p:nvPr>
            <p:ph idx="2" type="pic"/>
          </p:nvPr>
        </p:nvSpPr>
        <p:spPr>
          <a:xfrm>
            <a:off x="13258800" y="0"/>
            <a:ext cx="12428272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7"/>
          <p:cNvSpPr txBox="1"/>
          <p:nvPr>
            <p:ph type="title"/>
          </p:nvPr>
        </p:nvSpPr>
        <p:spPr>
          <a:xfrm>
            <a:off x="762000" y="2159000"/>
            <a:ext cx="11811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3" type="body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495297" lvl="0" marL="457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200"/>
              <a:buChar char="▸"/>
              <a:defRPr sz="4000"/>
            </a:lvl1pPr>
            <a:lvl2pPr indent="-495297" lvl="1" marL="914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200"/>
              <a:buChar char="▸"/>
              <a:defRPr sz="4000"/>
            </a:lvl2pPr>
            <a:lvl3pPr indent="-495297" lvl="2" marL="1371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200"/>
              <a:buChar char="▸"/>
              <a:defRPr sz="4000"/>
            </a:lvl3pPr>
            <a:lvl4pPr indent="-495297" lvl="3" marL="1828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200"/>
              <a:buChar char="▸"/>
              <a:defRPr sz="4000"/>
            </a:lvl4pPr>
            <a:lvl5pPr indent="-495297" lvl="4" marL="2286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200"/>
              <a:buChar char="▸"/>
              <a:defRPr sz="4000"/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bg>
      <p:bgPr>
        <a:solidFill>
          <a:srgbClr val="222222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876300" y="3314700"/>
            <a:ext cx="22631400" cy="7317185"/>
          </a:xfrm>
          <a:custGeom>
            <a:rect b="b" l="l" r="r" t="t"/>
            <a:pathLst>
              <a:path extrusionOk="0" h="21600" w="2160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8"/>
          <p:cNvSpPr txBox="1"/>
          <p:nvPr>
            <p:ph idx="1" type="body"/>
          </p:nvPr>
        </p:nvSpPr>
        <p:spPr>
          <a:xfrm>
            <a:off x="1676400" y="4089400"/>
            <a:ext cx="21056600" cy="180594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400"/>
              <a:buFont typeface="Arial"/>
              <a:buNone/>
              <a:defRPr sz="1340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8613" lvl="1" marL="914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2pPr>
            <a:lvl3pPr indent="-348613" lvl="2" marL="1371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3pPr>
            <a:lvl4pPr indent="-348613" lvl="3" marL="1828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4pPr>
            <a:lvl5pPr indent="-348613" lvl="4" marL="2286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2" type="body"/>
          </p:nvPr>
        </p:nvSpPr>
        <p:spPr>
          <a:xfrm>
            <a:off x="762000" y="10953750"/>
            <a:ext cx="22860000" cy="120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8700"/>
              <a:buFont typeface="Arial"/>
              <a:buNone/>
              <a:defRPr sz="8700">
                <a:latin typeface="Arial"/>
                <a:ea typeface="Arial"/>
                <a:cs typeface="Arial"/>
                <a:sym typeface="Arial"/>
              </a:defRPr>
            </a:lvl1pPr>
            <a:lvl2pPr indent="-348613" lvl="1" marL="914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2pPr>
            <a:lvl3pPr indent="-348613" lvl="2" marL="1371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3pPr>
            <a:lvl4pPr indent="-348613" lvl="3" marL="1828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4pPr>
            <a:lvl5pPr indent="-348613" lvl="4" marL="2286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3" type="body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-228600" lvl="0" marL="4572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 cap="none">
                <a:latin typeface="Arial"/>
                <a:ea typeface="Arial"/>
                <a:cs typeface="Arial"/>
                <a:sym typeface="Arial"/>
              </a:defRPr>
            </a:lvl1pPr>
            <a:lvl2pPr indent="-348613" lvl="1" marL="914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2pPr>
            <a:lvl3pPr indent="-348613" lvl="2" marL="1371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3pPr>
            <a:lvl4pPr indent="-348613" lvl="3" marL="1828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4pPr>
            <a:lvl5pPr indent="-348613" lvl="4" marL="2286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/>
          <p:nvPr>
            <p:ph idx="1" type="body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-228600" lvl="0" marL="4572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 cap="none">
                <a:latin typeface="Arial"/>
                <a:ea typeface="Arial"/>
                <a:cs typeface="Arial"/>
                <a:sym typeface="Arial"/>
              </a:defRPr>
            </a:lvl1pPr>
            <a:lvl2pPr indent="-348613" lvl="1" marL="914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2pPr>
            <a:lvl3pPr indent="-348613" lvl="2" marL="1371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3pPr>
            <a:lvl4pPr indent="-348613" lvl="3" marL="1828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4pPr>
            <a:lvl5pPr indent="-348613" lvl="4" marL="2286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" showMasterSp="0">
  <p:cSld name="Photo - Horizontal">
    <p:bg>
      <p:bgPr>
        <a:solidFill>
          <a:srgbClr val="222222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/>
          <p:nvPr>
            <p:ph idx="2" type="pic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45" name="Google Shape;45;p10"/>
          <p:cNvCxnSpPr/>
          <p:nvPr/>
        </p:nvCxnSpPr>
        <p:spPr>
          <a:xfrm flipH="1" rot="10800000">
            <a:off x="762000" y="8635632"/>
            <a:ext cx="22859999" cy="369"/>
          </a:xfrm>
          <a:prstGeom prst="straightConnector1">
            <a:avLst/>
          </a:prstGeom>
          <a:noFill/>
          <a:ln cap="flat" cmpd="sng" w="50800">
            <a:solidFill>
              <a:srgbClr val="A6AAA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6" name="Google Shape;46;p10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300"/>
              <a:buFont typeface="Arial"/>
              <a:buNone/>
              <a:defRPr sz="30300"/>
            </a:lvl1pPr>
            <a:lvl2pPr lvl="1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rial"/>
              <a:buNone/>
              <a:defRPr sz="7700" cap="non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8613" lvl="5" marL="2743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6pPr>
            <a:lvl7pPr indent="-348613" lvl="6" marL="3200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7pPr>
            <a:lvl8pPr indent="-348614" lvl="7" marL="3657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8pPr>
            <a:lvl9pPr indent="-348614" lvl="8" marL="4114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23063200" y="609600"/>
            <a:ext cx="553195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"/>
          <p:cNvCxnSpPr/>
          <p:nvPr/>
        </p:nvCxnSpPr>
        <p:spPr>
          <a:xfrm flipH="1" rot="10800000">
            <a:off x="762000" y="1396632"/>
            <a:ext cx="22859999" cy="369"/>
          </a:xfrm>
          <a:prstGeom prst="straightConnector1">
            <a:avLst/>
          </a:prstGeom>
          <a:noFill/>
          <a:ln cap="flat" cmpd="sng" w="25400">
            <a:solidFill>
              <a:srgbClr val="A6AAA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7" name="Google Shape;7;p1"/>
          <p:cNvSpPr txBox="1"/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700"/>
              <a:buFont typeface="Arial"/>
              <a:buNone/>
              <a:defRPr b="0" i="0" sz="8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700"/>
              <a:buFont typeface="Arial"/>
              <a:buNone/>
              <a:defRPr b="0" i="0" sz="8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700"/>
              <a:buFont typeface="Arial"/>
              <a:buNone/>
              <a:defRPr b="0" i="0" sz="8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700"/>
              <a:buFont typeface="Arial"/>
              <a:buNone/>
              <a:defRPr b="0" i="0" sz="8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700"/>
              <a:buFont typeface="Arial"/>
              <a:buNone/>
              <a:defRPr b="0" i="0" sz="8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700"/>
              <a:buFont typeface="Arial"/>
              <a:buNone/>
              <a:defRPr b="0" i="0" sz="8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700"/>
              <a:buFont typeface="Arial"/>
              <a:buNone/>
              <a:defRPr b="0" i="0" sz="8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700"/>
              <a:buFont typeface="Arial"/>
              <a:buNone/>
              <a:defRPr b="0" i="0" sz="8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8700"/>
              <a:buFont typeface="Arial"/>
              <a:buNone/>
              <a:defRPr b="0" i="0" sz="8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548636" lvl="0" marL="457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5040"/>
              <a:buFont typeface="Avenir"/>
              <a:buChar char="‣"/>
              <a:defRPr b="0" i="0" sz="4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548636" lvl="1" marL="914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5040"/>
              <a:buFont typeface="Avenir"/>
              <a:buChar char="‣"/>
              <a:defRPr b="0" i="0" sz="4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48636" lvl="2" marL="1371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5040"/>
              <a:buFont typeface="Avenir"/>
              <a:buChar char="‣"/>
              <a:defRPr b="0" i="0" sz="4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48636" lvl="3" marL="1828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5040"/>
              <a:buFont typeface="Avenir"/>
              <a:buChar char="‣"/>
              <a:defRPr b="0" i="0" sz="4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48637" lvl="4" marL="22860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5040"/>
              <a:buFont typeface="Avenir"/>
              <a:buChar char="‣"/>
              <a:defRPr b="0" i="0" sz="4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548637" lvl="5" marL="27432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5040"/>
              <a:buFont typeface="Avenir"/>
              <a:buChar char="‣"/>
              <a:defRPr b="0" i="0" sz="4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48637" lvl="6" marL="32004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5040"/>
              <a:buFont typeface="Avenir"/>
              <a:buChar char="‣"/>
              <a:defRPr b="0" i="0" sz="4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48637" lvl="7" marL="36576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5040"/>
              <a:buFont typeface="Avenir"/>
              <a:buChar char="‣"/>
              <a:defRPr b="0" i="0" sz="4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48637" lvl="8" marL="411480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8A3D5"/>
              </a:buClr>
              <a:buSzPts val="5040"/>
              <a:buFont typeface="Avenir"/>
              <a:buChar char="‣"/>
              <a:defRPr b="0" i="0" sz="4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jcrider@tamu.edu" TargetMode="External"/><Relationship Id="rId4" Type="http://schemas.openxmlformats.org/officeDocument/2006/relationships/hyperlink" Target="http://jasoncrider.net" TargetMode="External"/><Relationship Id="rId5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hyperlink" Target="https://writings.stephenwolfram.com/2023/02/what-is-chatgpt-doing-and-why-does-it-work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jasoncrider.net" TargetMode="External"/><Relationship Id="rId4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hyperlink" Target="https://www.oneusefulthing.org/p/how-to-use-ai-to-do-practical-stuff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hyperlink" Target="https://www.reuters.com/technology/chatgpt-sets-record-fastest-growing-user-base-analyst-note-2023-02-01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idx="4294967295" type="ctrTitle"/>
          </p:nvPr>
        </p:nvSpPr>
        <p:spPr>
          <a:xfrm>
            <a:off x="2079578" y="8808323"/>
            <a:ext cx="20224844" cy="3810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400"/>
              <a:buFont typeface="Arial"/>
              <a:buNone/>
            </a:pPr>
            <a:r>
              <a:rPr b="0" i="0" lang="en-US" sz="13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USING AI IN THE WRITING CLASSROOM</a:t>
            </a:r>
            <a:endParaRPr/>
          </a:p>
        </p:txBody>
      </p:sp>
      <p:sp>
        <p:nvSpPr>
          <p:cNvPr id="87" name="Google Shape;87;p18"/>
          <p:cNvSpPr txBox="1"/>
          <p:nvPr>
            <p:ph idx="4294967295" type="subTitle"/>
          </p:nvPr>
        </p:nvSpPr>
        <p:spPr>
          <a:xfrm>
            <a:off x="4938097" y="5923309"/>
            <a:ext cx="14507806" cy="25400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7700"/>
              <a:buFont typeface="Avenir"/>
              <a:buNone/>
            </a:pPr>
            <a:r>
              <a:rPr b="0" i="0" lang="en-US" sz="7700" u="none" cap="none" strike="noStrike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rPr>
              <a:t>HUMANITIES TEXAS ONLINE 2023</a:t>
            </a:r>
            <a:endParaRPr/>
          </a:p>
        </p:txBody>
      </p:sp>
      <p:sp>
        <p:nvSpPr>
          <p:cNvPr id="88" name="Google Shape;88;p18"/>
          <p:cNvSpPr txBox="1"/>
          <p:nvPr/>
        </p:nvSpPr>
        <p:spPr>
          <a:xfrm>
            <a:off x="2046798" y="10558398"/>
            <a:ext cx="6378477" cy="2895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A6D8"/>
              </a:buClr>
              <a:buSzPts val="4000"/>
              <a:buFont typeface="Avenir"/>
              <a:buNone/>
            </a:pPr>
            <a:r>
              <a:rPr b="0" i="0" lang="en-US" sz="4000" u="none" cap="none" strike="noStrike">
                <a:solidFill>
                  <a:srgbClr val="3BA6D8"/>
                </a:solidFill>
                <a:latin typeface="Avenir"/>
                <a:ea typeface="Avenir"/>
                <a:cs typeface="Avenir"/>
                <a:sym typeface="Avenir"/>
              </a:rPr>
              <a:t>Jason Crider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AA9"/>
              </a:buClr>
              <a:buSzPts val="4000"/>
              <a:buFont typeface="Avenir"/>
              <a:buNone/>
            </a:pPr>
            <a:r>
              <a:rPr b="0" i="0" lang="en-US" sz="4000" u="none" cap="none" strike="noStrike">
                <a:solidFill>
                  <a:srgbClr val="A7AAA9"/>
                </a:solidFill>
                <a:latin typeface="Avenir"/>
                <a:ea typeface="Avenir"/>
                <a:cs typeface="Avenir"/>
                <a:sym typeface="Avenir"/>
              </a:rPr>
              <a:t>Assistant Professor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AA9"/>
              </a:buClr>
              <a:buSzPts val="4000"/>
              <a:buFont typeface="Avenir"/>
              <a:buNone/>
            </a:pPr>
            <a:r>
              <a:rPr b="0" i="0" lang="en-US" sz="4000" u="none" cap="none" strike="noStrike">
                <a:solidFill>
                  <a:srgbClr val="A7AAA9"/>
                </a:solidFill>
                <a:latin typeface="Avenir"/>
                <a:ea typeface="Avenir"/>
                <a:cs typeface="Avenir"/>
                <a:sym typeface="Avenir"/>
              </a:rPr>
              <a:t>Department of English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AA9"/>
              </a:buClr>
              <a:buSzPts val="4000"/>
              <a:buFont typeface="Avenir"/>
              <a:buNone/>
            </a:pPr>
            <a:r>
              <a:rPr b="0" i="0" lang="en-US" sz="4000" u="none" cap="none" strike="noStrike">
                <a:solidFill>
                  <a:srgbClr val="A7AAA9"/>
                </a:solidFill>
                <a:latin typeface="Avenir"/>
                <a:ea typeface="Avenir"/>
                <a:cs typeface="Avenir"/>
                <a:sym typeface="Avenir"/>
              </a:rPr>
              <a:t>Texas A&amp;M University</a:t>
            </a:r>
            <a:endParaRPr/>
          </a:p>
        </p:txBody>
      </p:sp>
      <p:sp>
        <p:nvSpPr>
          <p:cNvPr id="89" name="Google Shape;89;p18"/>
          <p:cNvSpPr txBox="1"/>
          <p:nvPr/>
        </p:nvSpPr>
        <p:spPr>
          <a:xfrm>
            <a:off x="16984293" y="11256898"/>
            <a:ext cx="6378477" cy="1498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venir"/>
              <a:buNone/>
            </a:pPr>
            <a:r>
              <a:rPr b="0" i="0" lang="en-US" sz="40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3"/>
              </a:rPr>
              <a:t>jcrider@tamu.edu</a:t>
            </a:r>
            <a:r>
              <a:rPr b="0" i="0" lang="en-US" sz="4000" u="none" cap="none" strike="noStrike">
                <a:solidFill>
                  <a:srgbClr val="3BA6D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venir"/>
              <a:buNone/>
            </a:pPr>
            <a:r>
              <a:rPr b="0" i="0" lang="en-US" sz="40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jasoncrider.net</a:t>
            </a:r>
            <a:r>
              <a:rPr b="0" i="0" lang="en-US" sz="4000" u="none" cap="none" strike="noStrike">
                <a:solidFill>
                  <a:srgbClr val="3BA6D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/>
          </a:p>
        </p:txBody>
      </p:sp>
      <p:pic>
        <p:nvPicPr>
          <p:cNvPr descr="Image" id="90" name="Google Shape;9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5058" y="233982"/>
            <a:ext cx="11913884" cy="7039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44" name="Google Shape;14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91066"/>
            <a:ext cx="24384001" cy="1273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49" name="Google Shape;14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6667" y="189300"/>
            <a:ext cx="24857334" cy="1398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/>
          <p:nvPr>
            <p:ph idx="1" type="body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7A3D5"/>
              </a:buClr>
              <a:buSzPts val="3600"/>
              <a:buFont typeface="Avenir"/>
              <a:buNone/>
            </a:pPr>
            <a:r>
              <a:rPr lang="en-US">
                <a:solidFill>
                  <a:srgbClr val="57A3D5"/>
                </a:solidFill>
              </a:rPr>
              <a:t>“THE PURPOSE OF A SYSTEM IS WHAT IT DOES”</a:t>
            </a:r>
            <a:endParaRPr/>
          </a:p>
        </p:txBody>
      </p:sp>
      <p:sp>
        <p:nvSpPr>
          <p:cNvPr id="155" name="Google Shape;155;p29"/>
          <p:cNvSpPr txBox="1"/>
          <p:nvPr>
            <p:ph type="title"/>
          </p:nvPr>
        </p:nvSpPr>
        <p:spPr>
          <a:xfrm>
            <a:off x="3131679" y="1809567"/>
            <a:ext cx="11811001" cy="165136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144"/>
              <a:buFont typeface="Arial"/>
              <a:buNone/>
            </a:pPr>
            <a:r>
              <a:rPr lang="en-US" sz="12144"/>
              <a:t>POSIWID</a:t>
            </a:r>
            <a:endParaRPr/>
          </a:p>
        </p:txBody>
      </p:sp>
      <p:sp>
        <p:nvSpPr>
          <p:cNvPr id="156" name="Google Shape;156;p29"/>
          <p:cNvSpPr txBox="1"/>
          <p:nvPr>
            <p:ph idx="3" type="body"/>
          </p:nvPr>
        </p:nvSpPr>
        <p:spPr>
          <a:xfrm>
            <a:off x="762000" y="3860800"/>
            <a:ext cx="1003513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35000" lvl="0" marL="635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Char char="▸"/>
            </a:pPr>
            <a:r>
              <a:rPr lang="en-US" sz="4000"/>
              <a:t>Stafford Beer (1926-2002)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4200"/>
              <a:buChar char="▸"/>
            </a:pPr>
            <a:r>
              <a:rPr lang="en-US" sz="4000"/>
              <a:t>The “father of management cybernetics”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4200"/>
              <a:buChar char="▸"/>
            </a:pPr>
            <a:r>
              <a:rPr lang="en-US" sz="4000"/>
              <a:t>“There is no point in claiming that the </a:t>
            </a:r>
            <a:r>
              <a:rPr lang="en-US">
                <a:solidFill>
                  <a:srgbClr val="57A3D5"/>
                </a:solidFill>
              </a:rPr>
              <a:t>purpose of a system</a:t>
            </a:r>
            <a:r>
              <a:rPr lang="en-US" sz="4000"/>
              <a:t> is to do what it constantly fails to do” </a:t>
            </a:r>
            <a:endParaRPr/>
          </a:p>
        </p:txBody>
      </p:sp>
      <p:pic>
        <p:nvPicPr>
          <p:cNvPr descr="HSGH_022-000179-03_gr_Stafford_Beer.png" id="157" name="Google Shape;15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06871" y="394749"/>
            <a:ext cx="13235584" cy="12926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62" name="Google Shape;16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625" y="799001"/>
            <a:ext cx="13301324" cy="131988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63" name="Google Shape;16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83096" y="3104344"/>
            <a:ext cx="8998285" cy="9017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0"/>
          <p:cNvSpPr txBox="1"/>
          <p:nvPr/>
        </p:nvSpPr>
        <p:spPr>
          <a:xfrm>
            <a:off x="2300135" y="119818"/>
            <a:ext cx="19318568" cy="1201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700"/>
              <a:buFont typeface="Arial"/>
              <a:buNone/>
            </a:pPr>
            <a:r>
              <a:rPr b="0" i="0" lang="en-US" sz="8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DO LLMS </a:t>
            </a:r>
            <a:r>
              <a:rPr b="0" i="0" lang="en-US" sz="8700" u="none" cap="none" strike="noStrike">
                <a:solidFill>
                  <a:srgbClr val="848788"/>
                </a:solidFill>
                <a:latin typeface="Arial"/>
                <a:ea typeface="Arial"/>
                <a:cs typeface="Arial"/>
                <a:sym typeface="Arial"/>
              </a:rPr>
              <a:t>(LARGE LANGUAGE MODELS)</a:t>
            </a:r>
            <a:r>
              <a:rPr b="0" i="0" lang="en-US" sz="8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DO </a:t>
            </a:r>
            <a:r>
              <a:rPr b="0" i="0" lang="en-US" sz="8700" u="none" cap="none" strike="noStrike">
                <a:solidFill>
                  <a:srgbClr val="848787"/>
                </a:solidFill>
                <a:latin typeface="Arial"/>
                <a:ea typeface="Arial"/>
                <a:cs typeface="Arial"/>
                <a:sym typeface="Arial"/>
              </a:rPr>
              <a:t>(KINDA)?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/>
          <p:nvPr>
            <p:ph type="title"/>
          </p:nvPr>
        </p:nvSpPr>
        <p:spPr>
          <a:xfrm>
            <a:off x="762000" y="1803548"/>
            <a:ext cx="22860000" cy="1016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21"/>
              <a:buFont typeface="Arial"/>
              <a:buNone/>
            </a:pPr>
            <a:r>
              <a:rPr lang="en-US" sz="7221"/>
              <a:t>SPICY AUTOCOMPLETE</a:t>
            </a:r>
            <a:endParaRPr/>
          </a:p>
        </p:txBody>
      </p:sp>
      <p:pic>
        <p:nvPicPr>
          <p:cNvPr descr="Image" id="170" name="Google Shape;17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9707" y="4174497"/>
            <a:ext cx="19684586" cy="704283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1"/>
          <p:cNvSpPr txBox="1"/>
          <p:nvPr/>
        </p:nvSpPr>
        <p:spPr>
          <a:xfrm>
            <a:off x="3985069" y="12257777"/>
            <a:ext cx="16413862" cy="622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venir"/>
              <a:buNone/>
            </a:pPr>
            <a:r>
              <a:rPr b="0" i="0" lang="en-US" sz="30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https://writings.stephenwolfram.com/2023/02/what-is-chatgpt-doing-and-why-does-it-work/</a:t>
            </a:r>
            <a:r>
              <a:rPr b="0" i="0" lang="en-US" sz="30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76" name="Google Shape;17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4090" y="330986"/>
            <a:ext cx="21455820" cy="13054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 txBox="1"/>
          <p:nvPr>
            <p:ph type="title"/>
          </p:nvPr>
        </p:nvSpPr>
        <p:spPr>
          <a:xfrm>
            <a:off x="762000" y="1945728"/>
            <a:ext cx="22860000" cy="1016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21"/>
              <a:buFont typeface="Arial"/>
              <a:buNone/>
            </a:pPr>
            <a:r>
              <a:rPr lang="en-US" sz="7221"/>
              <a:t>ETHICS AND AI</a:t>
            </a:r>
            <a:endParaRPr/>
          </a:p>
        </p:txBody>
      </p:sp>
      <p:sp>
        <p:nvSpPr>
          <p:cNvPr id="182" name="Google Shape;182;p33"/>
          <p:cNvSpPr txBox="1"/>
          <p:nvPr>
            <p:ph idx="2" type="body"/>
          </p:nvPr>
        </p:nvSpPr>
        <p:spPr>
          <a:xfrm>
            <a:off x="762000" y="3497757"/>
            <a:ext cx="11590695" cy="85852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35000" lvl="0" marL="635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40"/>
              <a:buChar char="▸"/>
            </a:pPr>
            <a:r>
              <a:rPr b="0" i="0" lang="en-US" sz="4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LLMs train on billions of images, words, writings, etc. without permission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5040"/>
              <a:buChar char="▸"/>
            </a:pPr>
            <a:r>
              <a:rPr b="0" i="0" lang="en-US" sz="4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Most AI systems use the material you upload to train on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5040"/>
              <a:buChar char="▸"/>
            </a:pPr>
            <a:r>
              <a:rPr b="0" i="0" lang="en-US" sz="4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Environmental impact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5040"/>
              <a:buChar char="▸"/>
            </a:pPr>
            <a:r>
              <a:rPr b="0" i="0" lang="en-US" sz="4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Biases in data models </a:t>
            </a:r>
            <a:endParaRPr/>
          </a:p>
        </p:txBody>
      </p:sp>
      <p:pic>
        <p:nvPicPr>
          <p:cNvPr descr="Capture.PNG" id="183" name="Google Shape;18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47168" y="2516661"/>
            <a:ext cx="11590695" cy="10224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/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21"/>
              <a:buFont typeface="Arial"/>
              <a:buNone/>
            </a:pPr>
            <a:r>
              <a:rPr lang="en-US" sz="7221"/>
              <a:t>GENAI &amp; WRITING</a:t>
            </a:r>
            <a:endParaRPr/>
          </a:p>
        </p:txBody>
      </p:sp>
      <p:sp>
        <p:nvSpPr>
          <p:cNvPr id="189" name="Google Shape;189;p34"/>
          <p:cNvSpPr txBox="1"/>
          <p:nvPr>
            <p:ph idx="2" type="body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35000" lvl="0" marL="635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40"/>
              <a:buChar char="▸"/>
            </a:pPr>
            <a:r>
              <a:rPr b="0" i="0" lang="en-US" sz="4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Undetectable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5040"/>
              <a:buChar char="▸"/>
            </a:pPr>
            <a:r>
              <a:rPr b="0" i="0" lang="en-US" sz="4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Ubiquitous 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5040"/>
              <a:buChar char="▸"/>
            </a:pPr>
            <a:r>
              <a:rPr b="0" i="0" lang="en-US" sz="4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Disruptive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5040"/>
              <a:buChar char="▸"/>
            </a:pPr>
            <a:r>
              <a:rPr b="0" i="0" lang="en-US" sz="48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Demanding of new literacies</a:t>
            </a:r>
            <a:endParaRPr/>
          </a:p>
        </p:txBody>
      </p:sp>
      <p:pic>
        <p:nvPicPr>
          <p:cNvPr descr="Hallucination.png" id="190" name="Google Shape;19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6034" y="1646838"/>
            <a:ext cx="10815678" cy="11206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95" name="Google Shape;19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4774" y="0"/>
            <a:ext cx="10834452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 txBox="1"/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21"/>
              <a:buFont typeface="Arial"/>
              <a:buNone/>
            </a:pPr>
            <a:r>
              <a:rPr lang="en-US" sz="7221"/>
              <a:t>TWO PRINCIPLES FOR GEN-AI WRITING</a:t>
            </a:r>
            <a:endParaRPr/>
          </a:p>
        </p:txBody>
      </p:sp>
      <p:sp>
        <p:nvSpPr>
          <p:cNvPr id="201" name="Google Shape;201;p36"/>
          <p:cNvSpPr txBox="1"/>
          <p:nvPr>
            <p:ph idx="2" type="body"/>
          </p:nvPr>
        </p:nvSpPr>
        <p:spPr>
          <a:xfrm>
            <a:off x="762001" y="3449994"/>
            <a:ext cx="22859999" cy="89960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508000" lvl="0" marL="508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44"/>
              <a:buChar char="▸"/>
            </a:pPr>
            <a:r>
              <a:rPr lang="en-US" sz="5280">
                <a:solidFill>
                  <a:srgbClr val="57A3D5"/>
                </a:solidFill>
              </a:rPr>
              <a:t>GIGO </a:t>
            </a:r>
            <a:r>
              <a:rPr lang="en-US">
                <a:solidFill>
                  <a:srgbClr val="848786"/>
                </a:solidFill>
              </a:rPr>
              <a:t>(Garbage In, Garbage Out)</a:t>
            </a:r>
            <a:endParaRPr>
              <a:solidFill>
                <a:srgbClr val="848786"/>
              </a:solidFill>
            </a:endParaRPr>
          </a:p>
          <a:p>
            <a:pPr indent="-507999" lvl="2" marL="1524000" rtl="0" algn="l">
              <a:lnSpc>
                <a:spcPct val="100000"/>
              </a:lnSpc>
              <a:spcBef>
                <a:spcPts val="3100"/>
              </a:spcBef>
              <a:spcAft>
                <a:spcPts val="0"/>
              </a:spcAft>
              <a:buSzPts val="5460"/>
              <a:buChar char="▸"/>
            </a:pPr>
            <a:r>
              <a:rPr lang="en-US">
                <a:solidFill>
                  <a:srgbClr val="848786"/>
                </a:solidFill>
              </a:rPr>
              <a:t>Experiment with these tools yourself</a:t>
            </a:r>
            <a:endParaRPr>
              <a:solidFill>
                <a:srgbClr val="848786"/>
              </a:solidFill>
            </a:endParaRPr>
          </a:p>
          <a:p>
            <a:pPr indent="-507999" lvl="2" marL="1524000" rtl="0" algn="l">
              <a:lnSpc>
                <a:spcPct val="100000"/>
              </a:lnSpc>
              <a:spcBef>
                <a:spcPts val="3100"/>
              </a:spcBef>
              <a:spcAft>
                <a:spcPts val="0"/>
              </a:spcAft>
              <a:buSzPts val="5460"/>
              <a:buChar char="▸"/>
            </a:pPr>
            <a:r>
              <a:rPr lang="en-US">
                <a:solidFill>
                  <a:srgbClr val="848786"/>
                </a:solidFill>
              </a:rPr>
              <a:t>Experiment with them in your classroom</a:t>
            </a:r>
            <a:endParaRPr>
              <a:solidFill>
                <a:srgbClr val="848786"/>
              </a:solidFill>
            </a:endParaRPr>
          </a:p>
          <a:p>
            <a:pPr indent="-508000" lvl="0" marL="508000" rtl="0" algn="l">
              <a:lnSpc>
                <a:spcPct val="100000"/>
              </a:lnSpc>
              <a:spcBef>
                <a:spcPts val="3100"/>
              </a:spcBef>
              <a:spcAft>
                <a:spcPts val="0"/>
              </a:spcAft>
              <a:buSzPts val="5460"/>
              <a:buChar char="▸"/>
            </a:pPr>
            <a:r>
              <a:rPr lang="en-US">
                <a:solidFill>
                  <a:srgbClr val="848786"/>
                </a:solidFill>
              </a:rPr>
              <a:t>Be </a:t>
            </a:r>
            <a:r>
              <a:rPr lang="en-US">
                <a:solidFill>
                  <a:srgbClr val="56A3D5"/>
                </a:solidFill>
              </a:rPr>
              <a:t>Platform Agnostic</a:t>
            </a:r>
            <a:endParaRPr>
              <a:solidFill>
                <a:srgbClr val="56A3D5"/>
              </a:solidFill>
            </a:endParaRPr>
          </a:p>
          <a:p>
            <a:pPr indent="-508000" lvl="2" marL="1524000" rtl="0" algn="l">
              <a:lnSpc>
                <a:spcPct val="100000"/>
              </a:lnSpc>
              <a:spcBef>
                <a:spcPts val="3100"/>
              </a:spcBef>
              <a:spcAft>
                <a:spcPts val="0"/>
              </a:spcAft>
              <a:buSzPts val="5544"/>
              <a:buChar char="▸"/>
            </a:pPr>
            <a:r>
              <a:rPr lang="en-US" sz="5280">
                <a:solidFill>
                  <a:srgbClr val="838785"/>
                </a:solidFill>
              </a:rPr>
              <a:t>Gen-AI tech is unstable, unpredictable, unreliable, and inconsistent</a:t>
            </a:r>
            <a:endParaRPr>
              <a:solidFill>
                <a:srgbClr val="56A3D5"/>
              </a:solidFill>
            </a:endParaRPr>
          </a:p>
          <a:p>
            <a:pPr indent="-508000" lvl="2" marL="1524000" rtl="0" algn="l">
              <a:lnSpc>
                <a:spcPct val="100000"/>
              </a:lnSpc>
              <a:spcBef>
                <a:spcPts val="3100"/>
              </a:spcBef>
              <a:spcAft>
                <a:spcPts val="0"/>
              </a:spcAft>
              <a:buSzPts val="5544"/>
              <a:buChar char="▸"/>
            </a:pPr>
            <a:r>
              <a:rPr lang="en-US" sz="5280">
                <a:solidFill>
                  <a:srgbClr val="848786"/>
                </a:solidFill>
              </a:rPr>
              <a:t>Don’t teach “ChatGPT writing”</a:t>
            </a:r>
            <a:endParaRPr/>
          </a:p>
          <a:p>
            <a:pPr indent="-508000" lvl="2" marL="1524000" rtl="0" algn="l">
              <a:lnSpc>
                <a:spcPct val="100000"/>
              </a:lnSpc>
              <a:spcBef>
                <a:spcPts val="3100"/>
              </a:spcBef>
              <a:spcAft>
                <a:spcPts val="0"/>
              </a:spcAft>
              <a:buSzPts val="5544"/>
              <a:buChar char="▸"/>
            </a:pPr>
            <a:r>
              <a:rPr lang="en-US" sz="5280">
                <a:solidFill>
                  <a:srgbClr val="848786"/>
                </a:solidFill>
              </a:rPr>
              <a:t>Teach how writing works alongside or </a:t>
            </a:r>
            <a:r>
              <a:rPr i="1" lang="en-US">
                <a:latin typeface="Avenir"/>
                <a:ea typeface="Avenir"/>
                <a:cs typeface="Avenir"/>
                <a:sym typeface="Avenir"/>
              </a:rPr>
              <a:t>in spite of</a:t>
            </a:r>
            <a:r>
              <a:rPr lang="en-US" sz="5280">
                <a:solidFill>
                  <a:srgbClr val="848786"/>
                </a:solidFill>
              </a:rPr>
              <a:t> AI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ily_gifdump_4308_19.mp4" id="95" name="Google Shape;9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5600" y="0"/>
            <a:ext cx="10972800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/>
          <p:nvPr>
            <p:ph idx="1" type="body"/>
          </p:nvPr>
        </p:nvSpPr>
        <p:spPr>
          <a:xfrm>
            <a:off x="1676400" y="4089400"/>
            <a:ext cx="21056600" cy="521360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</a:pPr>
            <a:r>
              <a:rPr lang="en-US" sz="1340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KINDS OF CONVERSATIONS ARE YOU HAVING ABOUT GEN-AI AT YOUR INSTITUTION? </a:t>
            </a:r>
            <a:endParaRPr/>
          </a:p>
        </p:txBody>
      </p:sp>
      <p:sp>
        <p:nvSpPr>
          <p:cNvPr id="207" name="Google Shape;207;p37"/>
          <p:cNvSpPr txBox="1"/>
          <p:nvPr>
            <p:ph idx="2" type="body"/>
          </p:nvPr>
        </p:nvSpPr>
        <p:spPr>
          <a:xfrm>
            <a:off x="762000" y="10953750"/>
            <a:ext cx="22860000" cy="120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700"/>
              <a:buNone/>
            </a:pPr>
            <a:r>
              <a:rPr lang="en-US" sz="8700">
                <a:latin typeface="Arial"/>
                <a:ea typeface="Arial"/>
                <a:cs typeface="Arial"/>
                <a:sym typeface="Arial"/>
              </a:rPr>
              <a:t>Open discussion 1 of 2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8"/>
          <p:cNvSpPr txBox="1"/>
          <p:nvPr>
            <p:ph idx="1" type="body"/>
          </p:nvPr>
        </p:nvSpPr>
        <p:spPr>
          <a:xfrm>
            <a:off x="1676400" y="4089400"/>
            <a:ext cx="21056600" cy="35097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400"/>
              <a:buNone/>
            </a:pPr>
            <a:r>
              <a:rPr lang="en-US" sz="1340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HOW ARE YOU USING AI IN YOUR CLASSROOM?</a:t>
            </a:r>
            <a:endParaRPr/>
          </a:p>
        </p:txBody>
      </p:sp>
      <p:sp>
        <p:nvSpPr>
          <p:cNvPr id="213" name="Google Shape;213;p38"/>
          <p:cNvSpPr txBox="1"/>
          <p:nvPr>
            <p:ph idx="2" type="body"/>
          </p:nvPr>
        </p:nvSpPr>
        <p:spPr>
          <a:xfrm>
            <a:off x="762000" y="10953750"/>
            <a:ext cx="22860000" cy="120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700"/>
              <a:buNone/>
            </a:pPr>
            <a:r>
              <a:rPr lang="en-US" sz="8700">
                <a:latin typeface="Arial"/>
                <a:ea typeface="Arial"/>
                <a:cs typeface="Arial"/>
                <a:sym typeface="Arial"/>
              </a:rPr>
              <a:t>Open discussion 2 of 2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/>
          <p:nvPr>
            <p:ph type="title"/>
          </p:nvPr>
        </p:nvSpPr>
        <p:spPr>
          <a:xfrm>
            <a:off x="762000" y="1775038"/>
            <a:ext cx="22860000" cy="1016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21"/>
              <a:buFont typeface="Arial"/>
              <a:buNone/>
            </a:pPr>
            <a:r>
              <a:rPr lang="en-US" sz="7221"/>
              <a:t>TAKEAWAYS </a:t>
            </a:r>
            <a:r>
              <a:rPr lang="en-US">
                <a:solidFill>
                  <a:srgbClr val="848786"/>
                </a:solidFill>
              </a:rPr>
              <a:t>(1 OF 3)</a:t>
            </a:r>
            <a:endParaRPr/>
          </a:p>
        </p:txBody>
      </p:sp>
      <p:sp>
        <p:nvSpPr>
          <p:cNvPr id="219" name="Google Shape;219;p39"/>
          <p:cNvSpPr txBox="1"/>
          <p:nvPr>
            <p:ph idx="2" type="body"/>
          </p:nvPr>
        </p:nvSpPr>
        <p:spPr>
          <a:xfrm>
            <a:off x="1615084" y="3486594"/>
            <a:ext cx="22860001" cy="93844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35000" lvl="0" marL="635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30"/>
              <a:buChar char="▸"/>
            </a:pPr>
            <a:r>
              <a:rPr lang="en-US">
                <a:solidFill>
                  <a:srgbClr val="57A3D5"/>
                </a:solidFill>
              </a:rPr>
              <a:t>POSIWID</a:t>
            </a:r>
            <a:r>
              <a:rPr lang="en-US" sz="6600"/>
              <a:t> (Purpose Of a System Is What It Does)</a:t>
            </a:r>
            <a:endParaRPr/>
          </a:p>
          <a:p>
            <a:pPr indent="-635000" lvl="2" marL="190500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6930"/>
              <a:buChar char="▸"/>
            </a:pPr>
            <a:r>
              <a:rPr lang="en-US" sz="6600"/>
              <a:t>Demystify the tech</a:t>
            </a:r>
            <a:endParaRPr/>
          </a:p>
          <a:p>
            <a:pPr indent="-635000" lvl="2" marL="190500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6930"/>
              <a:buChar char="▸"/>
            </a:pPr>
            <a:r>
              <a:rPr lang="en-US" sz="6600"/>
              <a:t>Demystify writing</a:t>
            </a:r>
            <a:endParaRPr/>
          </a:p>
          <a:p>
            <a:pPr indent="-635000" lvl="2" marL="190500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6930"/>
              <a:buChar char="▸"/>
            </a:pPr>
            <a:r>
              <a:rPr lang="en-US" sz="6600"/>
              <a:t>Consider the larger system (what am I asking students to do?)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"/>
          <p:cNvSpPr txBox="1"/>
          <p:nvPr>
            <p:ph type="title"/>
          </p:nvPr>
        </p:nvSpPr>
        <p:spPr>
          <a:xfrm>
            <a:off x="762000" y="1775038"/>
            <a:ext cx="22860000" cy="1016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21"/>
              <a:buFont typeface="Arial"/>
              <a:buNone/>
            </a:pPr>
            <a:r>
              <a:rPr lang="en-US" sz="7221"/>
              <a:t>TAKEAWAYS </a:t>
            </a:r>
            <a:r>
              <a:rPr lang="en-US">
                <a:solidFill>
                  <a:srgbClr val="848786"/>
                </a:solidFill>
              </a:rPr>
              <a:t>(2 OF 3)</a:t>
            </a:r>
            <a:endParaRPr/>
          </a:p>
        </p:txBody>
      </p:sp>
      <p:sp>
        <p:nvSpPr>
          <p:cNvPr id="225" name="Google Shape;225;p40"/>
          <p:cNvSpPr txBox="1"/>
          <p:nvPr>
            <p:ph idx="2" type="body"/>
          </p:nvPr>
        </p:nvSpPr>
        <p:spPr>
          <a:xfrm>
            <a:off x="1733568" y="3156375"/>
            <a:ext cx="22860001" cy="938441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35000" lvl="0" marL="635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70"/>
              <a:buChar char="▸"/>
            </a:pPr>
            <a:r>
              <a:rPr lang="en-US" sz="7400"/>
              <a:t>Prioritize transparency and accountability 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7770"/>
              <a:buChar char="▸"/>
            </a:pPr>
            <a:r>
              <a:rPr lang="en-US" sz="7400"/>
              <a:t>Understand the temptation; contextualize the approach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7770"/>
              <a:buChar char="▸"/>
            </a:pPr>
            <a:r>
              <a:rPr lang="en-US" sz="7400"/>
              <a:t>Resist blanket AI policies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1"/>
          <p:cNvSpPr txBox="1"/>
          <p:nvPr>
            <p:ph type="title"/>
          </p:nvPr>
        </p:nvSpPr>
        <p:spPr>
          <a:xfrm>
            <a:off x="762000" y="1775038"/>
            <a:ext cx="22860000" cy="1016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21"/>
              <a:buFont typeface="Arial"/>
              <a:buNone/>
            </a:pPr>
            <a:r>
              <a:rPr lang="en-US" sz="7221"/>
              <a:t>TAKEAWAYS </a:t>
            </a:r>
            <a:r>
              <a:rPr lang="en-US">
                <a:solidFill>
                  <a:srgbClr val="848786"/>
                </a:solidFill>
              </a:rPr>
              <a:t>(3 OF 3)</a:t>
            </a:r>
            <a:endParaRPr/>
          </a:p>
        </p:txBody>
      </p:sp>
      <p:sp>
        <p:nvSpPr>
          <p:cNvPr id="231" name="Google Shape;231;p41"/>
          <p:cNvSpPr txBox="1"/>
          <p:nvPr>
            <p:ph idx="2" type="body"/>
          </p:nvPr>
        </p:nvSpPr>
        <p:spPr>
          <a:xfrm>
            <a:off x="1733568" y="3156375"/>
            <a:ext cx="22860001" cy="938441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35000" lvl="0" marL="635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55"/>
              <a:buChar char="▸"/>
            </a:pPr>
            <a:r>
              <a:rPr lang="en-US" sz="7100"/>
              <a:t>Exceed the template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7455"/>
              <a:buChar char="▸"/>
            </a:pPr>
            <a:r>
              <a:rPr lang="en-US" sz="7100"/>
              <a:t>Be adaptable (and humble!)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7455"/>
              <a:buChar char="▸"/>
            </a:pPr>
            <a:r>
              <a:rPr lang="en-US" sz="7100"/>
              <a:t>Emphasize PROCESS over PRODUCT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2"/>
          <p:cNvSpPr txBox="1"/>
          <p:nvPr>
            <p:ph idx="1" type="body"/>
          </p:nvPr>
        </p:nvSpPr>
        <p:spPr>
          <a:xfrm>
            <a:off x="1117451" y="622300"/>
            <a:ext cx="20955001" cy="635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 cap="none">
                <a:latin typeface="Arial"/>
                <a:ea typeface="Arial"/>
                <a:cs typeface="Arial"/>
                <a:sym typeface="Arial"/>
              </a:rPr>
              <a:t>LINK TO SLIDES &amp; RESOURCE LIST</a:t>
            </a:r>
            <a:endParaRPr/>
          </a:p>
        </p:txBody>
      </p:sp>
      <p:sp>
        <p:nvSpPr>
          <p:cNvPr id="237" name="Google Shape;237;p42"/>
          <p:cNvSpPr txBox="1"/>
          <p:nvPr>
            <p:ph type="title"/>
          </p:nvPr>
        </p:nvSpPr>
        <p:spPr>
          <a:xfrm>
            <a:off x="2495660" y="3753035"/>
            <a:ext cx="8499560" cy="190240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100"/>
              <a:buFont typeface="Arial"/>
              <a:buNone/>
            </a:pPr>
            <a:r>
              <a:rPr lang="en-US" sz="14100"/>
              <a:t>THANK YOU!</a:t>
            </a:r>
            <a:endParaRPr/>
          </a:p>
        </p:txBody>
      </p:sp>
      <p:sp>
        <p:nvSpPr>
          <p:cNvPr id="238" name="Google Shape;238;p42"/>
          <p:cNvSpPr txBox="1"/>
          <p:nvPr/>
        </p:nvSpPr>
        <p:spPr>
          <a:xfrm>
            <a:off x="-192928" y="7998778"/>
            <a:ext cx="12075781" cy="2286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400"/>
              <a:buFont typeface="Avenir"/>
              <a:buNone/>
            </a:pPr>
            <a:r>
              <a:rPr b="0" i="0" lang="en-US" sz="74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3"/>
              </a:rPr>
              <a:t>jasoncrider.net</a:t>
            </a:r>
            <a:r>
              <a:rPr b="0" i="0" lang="en-US" sz="74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5200"/>
              <a:buFont typeface="Avenir"/>
              <a:buNone/>
            </a:pPr>
            <a:r>
              <a:rPr b="0" i="0" lang="en-US" sz="52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(Link at bottom of page)</a:t>
            </a:r>
            <a:endParaRPr/>
          </a:p>
        </p:txBody>
      </p:sp>
      <p:pic>
        <p:nvPicPr>
          <p:cNvPr descr="adobe_express.png" id="239" name="Google Shape;239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74748" y="1748657"/>
            <a:ext cx="11195255" cy="11195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3"/>
          <p:cNvSpPr txBox="1"/>
          <p:nvPr>
            <p:ph type="title"/>
          </p:nvPr>
        </p:nvSpPr>
        <p:spPr>
          <a:xfrm>
            <a:off x="762000" y="431800"/>
            <a:ext cx="22860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21"/>
              <a:buFont typeface="Arial"/>
              <a:buNone/>
            </a:pPr>
            <a:r>
              <a:rPr lang="en-US" sz="7221"/>
              <a:t>MY SPRING SYLLABUS AI POLICY</a:t>
            </a:r>
            <a:endParaRPr/>
          </a:p>
        </p:txBody>
      </p:sp>
      <p:pic>
        <p:nvPicPr>
          <p:cNvPr descr="Image" id="245" name="Google Shape;24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7494" y="1604301"/>
            <a:ext cx="16329012" cy="12003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4"/>
          <p:cNvSpPr txBox="1"/>
          <p:nvPr>
            <p:ph type="title"/>
          </p:nvPr>
        </p:nvSpPr>
        <p:spPr>
          <a:xfrm>
            <a:off x="5927445" y="2468872"/>
            <a:ext cx="13049367" cy="398789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542"/>
              <a:buFont typeface="Arial"/>
              <a:buNone/>
            </a:pPr>
            <a:r>
              <a:rPr lang="en-US" sz="15542"/>
              <a:t>THE PARANOID MEMO</a:t>
            </a:r>
            <a:endParaRPr/>
          </a:p>
        </p:txBody>
      </p:sp>
      <p:pic>
        <p:nvPicPr>
          <p:cNvPr descr="Image" id="251" name="Google Shape;25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9952" y="5122712"/>
            <a:ext cx="12224353" cy="611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00" name="Google Shape;10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81" y="118484"/>
            <a:ext cx="18474501" cy="134790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/>
          <p:nvPr>
            <p:ph type="title"/>
          </p:nvPr>
        </p:nvSpPr>
        <p:spPr>
          <a:xfrm>
            <a:off x="2283870" y="297727"/>
            <a:ext cx="19816260" cy="393792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966"/>
              <a:buFont typeface="Arial"/>
              <a:buNone/>
            </a:pPr>
            <a:r>
              <a:rPr lang="en-US" sz="26966"/>
              <a:t>SCALE &amp; VELOCITY</a:t>
            </a:r>
            <a:endParaRPr/>
          </a:p>
        </p:txBody>
      </p:sp>
      <p:sp>
        <p:nvSpPr>
          <p:cNvPr id="102" name="Google Shape;102;p20"/>
          <p:cNvSpPr txBox="1"/>
          <p:nvPr/>
        </p:nvSpPr>
        <p:spPr>
          <a:xfrm>
            <a:off x="17749063" y="5239194"/>
            <a:ext cx="5353001" cy="110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A3D5"/>
              </a:buClr>
              <a:buSzPts val="5800"/>
              <a:buFont typeface="Avenir"/>
              <a:buNone/>
            </a:pPr>
            <a:r>
              <a:rPr b="0" i="0" lang="en-US" sz="5800" u="none" cap="none" strike="noStrike">
                <a:solidFill>
                  <a:srgbClr val="57A3D5"/>
                </a:solidFill>
                <a:latin typeface="Avenir"/>
                <a:ea typeface="Avenir"/>
                <a:cs typeface="Avenir"/>
                <a:sym typeface="Avenir"/>
              </a:rPr>
              <a:t>YOU ARE HERE</a:t>
            </a:r>
            <a:endParaRPr/>
          </a:p>
        </p:txBody>
      </p:sp>
      <p:cxnSp>
        <p:nvCxnSpPr>
          <p:cNvPr id="103" name="Google Shape;103;p20"/>
          <p:cNvCxnSpPr/>
          <p:nvPr/>
        </p:nvCxnSpPr>
        <p:spPr>
          <a:xfrm flipH="1">
            <a:off x="14301142" y="6118586"/>
            <a:ext cx="3369630" cy="2435401"/>
          </a:xfrm>
          <a:prstGeom prst="straightConnector1">
            <a:avLst/>
          </a:prstGeom>
          <a:noFill/>
          <a:ln cap="flat" cmpd="sng" w="254000">
            <a:solidFill>
              <a:schemeClr val="accent1"/>
            </a:solidFill>
            <a:prstDash val="solid"/>
            <a:miter lim="4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ef977f-1273-4b3f-8b0d-55f696052738_1964x1504.jpeg" id="108" name="Google Shape;10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7632" y="39065"/>
            <a:ext cx="17808736" cy="1363787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 txBox="1"/>
          <p:nvPr/>
        </p:nvSpPr>
        <p:spPr>
          <a:xfrm>
            <a:off x="6063255" y="12708016"/>
            <a:ext cx="12257490" cy="622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venir"/>
              <a:buNone/>
            </a:pPr>
            <a:r>
              <a:rPr b="0" i="0" lang="en-US" sz="30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https://www.oneusefulthing.org/p/how-to-use-ai-to-do-practical-stuff</a:t>
            </a:r>
            <a:r>
              <a:rPr b="0" i="0" lang="en-US" sz="3000" u="none" cap="none" strike="noStrik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4" name="Google Shape;11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3790" y="236065"/>
            <a:ext cx="12619700" cy="126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/>
          <p:nvPr/>
        </p:nvSpPr>
        <p:spPr>
          <a:xfrm>
            <a:off x="2510027" y="12873893"/>
            <a:ext cx="19363945" cy="622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venir"/>
              <a:buNone/>
            </a:pPr>
            <a:r>
              <a:rPr b="0" i="0" lang="en-US" sz="30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https://www.reuters.com/technology/chatgpt-sets-record-fastest-growing-user-base-analyst-note-2023-02-01/</a:t>
            </a:r>
            <a:endParaRPr/>
          </a:p>
        </p:txBody>
      </p:sp>
      <p:sp>
        <p:nvSpPr>
          <p:cNvPr id="116" name="Google Shape;116;p22"/>
          <p:cNvSpPr txBox="1"/>
          <p:nvPr/>
        </p:nvSpPr>
        <p:spPr>
          <a:xfrm>
            <a:off x="14810661" y="4590115"/>
            <a:ext cx="8104904" cy="3911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A3D5"/>
              </a:buClr>
              <a:buSzPts val="5500"/>
              <a:buFont typeface="Avenir"/>
              <a:buNone/>
            </a:pPr>
            <a:r>
              <a:rPr b="0" i="0" lang="en-US" sz="5500" u="none" cap="none" strike="noStrike">
                <a:solidFill>
                  <a:srgbClr val="57A3D5"/>
                </a:solidFill>
                <a:latin typeface="Avenir"/>
                <a:ea typeface="Avenir"/>
                <a:cs typeface="Avenir"/>
                <a:sym typeface="Avenir"/>
              </a:rPr>
              <a:t>OpenAI’s public launch of ChatGPT set records for the fastest-growing user base in history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21" name="Google Shape;12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439" y="-8674"/>
            <a:ext cx="24414878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known.png" id="126" name="Google Shape;12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5213" y="299333"/>
            <a:ext cx="14422345" cy="13408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/>
          <p:nvPr>
            <p:ph type="title"/>
          </p:nvPr>
        </p:nvSpPr>
        <p:spPr>
          <a:xfrm>
            <a:off x="2089037" y="431800"/>
            <a:ext cx="22860001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21"/>
              <a:buFont typeface="Arial"/>
              <a:buNone/>
            </a:pPr>
            <a:r>
              <a:rPr lang="en-US" sz="7221"/>
              <a:t>GENERATIVE AI NARRATIVES</a:t>
            </a:r>
            <a:endParaRPr/>
          </a:p>
        </p:txBody>
      </p:sp>
      <p:pic>
        <p:nvPicPr>
          <p:cNvPr descr="Image" id="132" name="Google Shape;13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169" y="1753218"/>
            <a:ext cx="10486875" cy="118339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33" name="Google Shape;13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01257" y="3118003"/>
            <a:ext cx="10376831" cy="9612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38" name="Google Shape;13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5562" y="3081233"/>
            <a:ext cx="12543699" cy="75535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39" name="Google Shape;13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99571" y="640023"/>
            <a:ext cx="11873163" cy="1193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