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47.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Lst>
  <p:sldSz cy="6858000" cx="9144000"/>
  <p:notesSz cx="6858000" cy="9144000"/>
  <p:embeddedFontLst>
    <p:embeddedFont>
      <p:font typeface="Raleway"/>
      <p:regular r:id="rId52"/>
      <p:bold r:id="rId53"/>
      <p:italic r:id="rId54"/>
      <p:boldItalic r:id="rId55"/>
    </p:embeddedFont>
    <p:embeddedFont>
      <p:font typeface="Montserrat"/>
      <p:regular r:id="rId56"/>
      <p:bold r:id="rId57"/>
      <p:italic r:id="rId58"/>
      <p:boldItalic r:id="rId59"/>
    </p:embeddedFont>
    <p:embeddedFont>
      <p:font typeface="Lato"/>
      <p:regular r:id="rId60"/>
      <p:bold r:id="rId61"/>
      <p:italic r:id="rId62"/>
      <p:boldItalic r:id="rId63"/>
    </p:embeddedFont>
    <p:embeddedFont>
      <p:font typeface="Helvetica Neue"/>
      <p:regular r:id="rId64"/>
      <p:bold r:id="rId65"/>
      <p:italic r:id="rId66"/>
      <p:boldItalic r:id="rId67"/>
    </p:embeddedFont>
    <p:embeddedFont>
      <p:font typeface="Source Sans Pro"/>
      <p:regular r:id="rId68"/>
      <p:bold r:id="rId69"/>
      <p:italic r:id="rId70"/>
      <p:boldItalic r:id="rId7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71" Type="http://schemas.openxmlformats.org/officeDocument/2006/relationships/font" Target="fonts/SourceSansPro-boldItalic.fntdata"/><Relationship Id="rId70" Type="http://schemas.openxmlformats.org/officeDocument/2006/relationships/font" Target="fonts/SourceSansPro-italic.fntdata"/><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62" Type="http://schemas.openxmlformats.org/officeDocument/2006/relationships/font" Target="fonts/Lato-italic.fntdata"/><Relationship Id="rId61" Type="http://schemas.openxmlformats.org/officeDocument/2006/relationships/font" Target="fonts/Lato-bold.fntdata"/><Relationship Id="rId20" Type="http://schemas.openxmlformats.org/officeDocument/2006/relationships/slide" Target="slides/slide16.xml"/><Relationship Id="rId64" Type="http://schemas.openxmlformats.org/officeDocument/2006/relationships/font" Target="fonts/HelveticaNeue-regular.fntdata"/><Relationship Id="rId63" Type="http://schemas.openxmlformats.org/officeDocument/2006/relationships/font" Target="fonts/Lato-boldItalic.fntdata"/><Relationship Id="rId22" Type="http://schemas.openxmlformats.org/officeDocument/2006/relationships/slide" Target="slides/slide18.xml"/><Relationship Id="rId66" Type="http://schemas.openxmlformats.org/officeDocument/2006/relationships/font" Target="fonts/HelveticaNeue-italic.fntdata"/><Relationship Id="rId21" Type="http://schemas.openxmlformats.org/officeDocument/2006/relationships/slide" Target="slides/slide17.xml"/><Relationship Id="rId65" Type="http://schemas.openxmlformats.org/officeDocument/2006/relationships/font" Target="fonts/HelveticaNeue-bold.fntdata"/><Relationship Id="rId24" Type="http://schemas.openxmlformats.org/officeDocument/2006/relationships/slide" Target="slides/slide20.xml"/><Relationship Id="rId68" Type="http://schemas.openxmlformats.org/officeDocument/2006/relationships/font" Target="fonts/SourceSansPro-regular.fntdata"/><Relationship Id="rId23" Type="http://schemas.openxmlformats.org/officeDocument/2006/relationships/slide" Target="slides/slide19.xml"/><Relationship Id="rId67" Type="http://schemas.openxmlformats.org/officeDocument/2006/relationships/font" Target="fonts/HelveticaNeue-boldItalic.fntdata"/><Relationship Id="rId60" Type="http://schemas.openxmlformats.org/officeDocument/2006/relationships/font" Target="fonts/Lato-regular.fntdata"/><Relationship Id="rId26" Type="http://schemas.openxmlformats.org/officeDocument/2006/relationships/slide" Target="slides/slide22.xml"/><Relationship Id="rId25" Type="http://schemas.openxmlformats.org/officeDocument/2006/relationships/slide" Target="slides/slide21.xml"/><Relationship Id="rId69" Type="http://schemas.openxmlformats.org/officeDocument/2006/relationships/font" Target="fonts/SourceSansPro-bold.fntdata"/><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font" Target="fonts/Raleway-bold.fntdata"/><Relationship Id="rId52" Type="http://schemas.openxmlformats.org/officeDocument/2006/relationships/font" Target="fonts/Raleway-regular.fntdata"/><Relationship Id="rId11" Type="http://schemas.openxmlformats.org/officeDocument/2006/relationships/slide" Target="slides/slide7.xml"/><Relationship Id="rId55" Type="http://schemas.openxmlformats.org/officeDocument/2006/relationships/font" Target="fonts/Raleway-boldItalic.fntdata"/><Relationship Id="rId10" Type="http://schemas.openxmlformats.org/officeDocument/2006/relationships/slide" Target="slides/slide6.xml"/><Relationship Id="rId54" Type="http://schemas.openxmlformats.org/officeDocument/2006/relationships/font" Target="fonts/Raleway-italic.fntdata"/><Relationship Id="rId13" Type="http://schemas.openxmlformats.org/officeDocument/2006/relationships/slide" Target="slides/slide9.xml"/><Relationship Id="rId57" Type="http://schemas.openxmlformats.org/officeDocument/2006/relationships/font" Target="fonts/Montserrat-bold.fntdata"/><Relationship Id="rId12" Type="http://schemas.openxmlformats.org/officeDocument/2006/relationships/slide" Target="slides/slide8.xml"/><Relationship Id="rId56" Type="http://schemas.openxmlformats.org/officeDocument/2006/relationships/font" Target="fonts/Montserrat-regular.fntdata"/><Relationship Id="rId15" Type="http://schemas.openxmlformats.org/officeDocument/2006/relationships/slide" Target="slides/slide11.xml"/><Relationship Id="rId59" Type="http://schemas.openxmlformats.org/officeDocument/2006/relationships/font" Target="fonts/Montserrat-boldItalic.fntdata"/><Relationship Id="rId14" Type="http://schemas.openxmlformats.org/officeDocument/2006/relationships/slide" Target="slides/slide10.xml"/><Relationship Id="rId58" Type="http://schemas.openxmlformats.org/officeDocument/2006/relationships/font" Target="fonts/Montserrat-italic.fntdata"/><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padlet.com/megfromm/pinp3h46wn931odi" TargetMode="External"/><Relationship Id="rId3" Type="http://schemas.openxmlformats.org/officeDocument/2006/relationships/hyperlink" Target="https://padlet.com/megfromm/pinp3h46wn931odi" TargetMode="External"/><Relationship Id="rId4" Type="http://schemas.openxmlformats.org/officeDocument/2006/relationships/hyperlink" Target="https://padlet.com/megfromm/pinp3h46wn931odi" TargetMode="Externa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padlet.com/megfromm/deqx5iglxzzfokyq" TargetMode="Externa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newseumed.org/tools/artifact/terrorist-attacks-sept-11-2001-archived-papers?unlock=9HY6mG28oA22ZFAu1K" TargetMode="External"/><Relationship Id="rId3" Type="http://schemas.openxmlformats.org/officeDocument/2006/relationships/hyperlink" Target="https://www.pewresearch.org/wp-content/uploads/sites/8/legacy/framingthenews.pdf" TargetMode="External"/><Relationship Id="rId4" Type="http://schemas.openxmlformats.org/officeDocument/2006/relationships/hyperlink" Target="https://padlet.com/megfromm/g1bce9i0wbrjszm0" TargetMode="Externa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newseumed.org/tools/artifact/terrorist-attacks-sept-11-2001-archived-papers?unlock=9HY6mG28oA22ZFAu1K" TargetMode="External"/><Relationship Id="rId3" Type="http://schemas.openxmlformats.org/officeDocument/2006/relationships/hyperlink" Target="https://www.pewresearch.org/wp-content/uploads/sites/8/legacy/framingthenews.pdf" TargetMode="External"/><Relationship Id="rId4" Type="http://schemas.openxmlformats.org/officeDocument/2006/relationships/hyperlink" Target="https://padlet.com/megfromm/g1bce9i0wbrjszm0" TargetMode="Externa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newseumed.org/tools/artifact/terrorist-attacks-sept-11-2001-archived-papers?unlock=9HY6mG28oA22ZFAu1K" TargetMode="External"/><Relationship Id="rId3" Type="http://schemas.openxmlformats.org/officeDocument/2006/relationships/hyperlink" Target="https://www.pewresearch.org/wp-content/uploads/sites/8/legacy/framingthenews.pdf" TargetMode="External"/><Relationship Id="rId4" Type="http://schemas.openxmlformats.org/officeDocument/2006/relationships/hyperlink" Target="https://padlet.com/megfromm/g1bce9i0wbrjszm0" TargetMode="Externa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newseumed.org/tools/artifact/terrorist-attacks-sept-11-2001-archived-papers?unlock=9HY6mG28oA22ZFAu1K" TargetMode="External"/><Relationship Id="rId3" Type="http://schemas.openxmlformats.org/officeDocument/2006/relationships/hyperlink" Target="https://www.pewresearch.org/wp-content/uploads/sites/8/legacy/framingthenews.pdf" TargetMode="External"/><Relationship Id="rId4" Type="http://schemas.openxmlformats.org/officeDocument/2006/relationships/hyperlink" Target="https://padlet.com/megfromm/g1bce9i0wbrjszm0" TargetMode="Externa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KRzdd4jIOZdN0wQV8tOyuxpzkUM38NteicKl0D8nS10/edit?usp=sharing" TargetMode="Externa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n8inJIac4tOtNVDaok6Nl2KRYbvg6RYnPTRZ5GHqdNQ/edit?usp=sharing" TargetMode="Externa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 name="Shape 54"/>
        <p:cNvGrpSpPr/>
        <p:nvPr/>
      </p:nvGrpSpPr>
      <p:grpSpPr>
        <a:xfrm>
          <a:off x="0" y="0"/>
          <a:ext cx="0" cy="0"/>
          <a:chOff x="0" y="0"/>
          <a:chExt cx="0" cy="0"/>
        </a:xfrm>
      </p:grpSpPr>
      <p:sp>
        <p:nvSpPr>
          <p:cNvPr id="55" name="Google Shape;55;g1d2948d26_0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6" name="Google Shape;56;g1d2948d26_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406acb79f_03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406acb79f_0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f7237ca6b5_0_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f7237ca6b5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f7237ca6b5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f7237ca6b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f7237ca6b5_0_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f7237ca6b5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f7237ca6b5_0_1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f7237ca6b5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f7237ca6b5_0_1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f7237ca6b5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f7237ca6b5_0_48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f7237ca6b5_0_4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f7237ca6b5_0_2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f7237ca6b5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https://www.commonsensemedia.org/sites/default/files/uploads/pdfs/2019_cs-sm_summarytoplines_release.pdf</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f7237ca6b5_0_2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f7237ca6b5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https://www.commonsensemedia.org/sites/default/files/uploads/pdfs/2019_cs-sm_summarytoplines_release.pdf</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f7237ca6b5_0_3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f7237ca6b5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https://www.commonsensemedia.org/sites/default/files/uploads/pdfs/2019_cs-sm_summarytoplines_release.pdf</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1e997a75a5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1e997a75a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f7237ca6b5_0_3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f7237ca6b5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https://www.commonsensemedia.org/sites/default/files/uploads/pdfs/2019_cs-sm_summarytoplines_release.pdf</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f7237ca6b5_0_48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f7237ca6b5_0_4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f7237ca6b5_0_5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f7237ca6b5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f7237ca6b5_0_4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f7237ca6b5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f7237ca6b5_0_49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f7237ca6b5_0_4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f7237ca6b5_0_5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f7237ca6b5_0_5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fb7997d8a0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fb7997d8a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366a06d2de_0_22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366a06d2de_0_2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fb7997d8a0_0_2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fb7997d8a0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You might have a discussion about overt racism in a news article. You might have a discussion on what makes an expert an authority source. You will most certainly have discussions about truth and fairness. These things can all be difficult for students who are often at the height of their “objective reality” experience. Try not to shatter it for them in one foul swoop, but instead gradually build your discussions to higher level of critical inquiry. There’s a subjective reality to many of the discussions involved in critiquing and understanding the news. Prepare your students to think and respond outside their comfort zones in respectful ways.</a:t>
            </a:r>
            <a:endParaRPr/>
          </a:p>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fb7997d8a0_0_3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fb7997d8a0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g406acb79f_0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406acb79f_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Why are we here? Why does news literacy matter? News literacy embodies the principles we ask our student journalists to uphold every day. We ask them to  build knowledge for others, to think critically as they gather facts, to be civil, respectful, compassionate and skeptical in their reporting, and to participate in one of the greatest displays of democracy—the freedom of the press.</a:t>
            </a:r>
            <a:endParaRPr/>
          </a:p>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fb7997d8a0_0_9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fb7997d8a0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u="sng">
                <a:solidFill>
                  <a:schemeClr val="hlink"/>
                </a:solidFill>
                <a:hlinkClick r:id="rId2"/>
              </a:rPr>
              <a:t>Strategies for </a:t>
            </a:r>
            <a:r>
              <a:rPr lang="en-US" u="sng">
                <a:solidFill>
                  <a:schemeClr val="hlink"/>
                </a:solidFill>
                <a:hlinkClick r:id="rId3"/>
              </a:rPr>
              <a:t>tough</a:t>
            </a:r>
            <a:r>
              <a:rPr lang="en-US" u="sng">
                <a:solidFill>
                  <a:schemeClr val="hlink"/>
                </a:solidFill>
                <a:hlinkClick r:id="rId4"/>
              </a:rPr>
              <a:t> discussions</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fb7997d8a0_0_3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fb7997d8a0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u="sng">
                <a:solidFill>
                  <a:schemeClr val="hlink"/>
                </a:solidFill>
                <a:hlinkClick r:id="rId2"/>
              </a:rPr>
              <a:t>https://padlet.com/megfromm/deqx5iglxzzfokyq</a:t>
            </a:r>
            <a:endParaRPr/>
          </a:p>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fb7997d8a0_0_4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65" name="Google Shape;265;gfb7997d8a0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Debrief: What can we learn about our cohort here based on this activity? What were some things that were shared that could impact how people view the world?</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fb7997d8a0_0_10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72" name="Google Shape;272;gfb7997d8a0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2"/>
              </a:buClr>
              <a:buSzPts val="1100"/>
              <a:buFont typeface="Arial"/>
              <a:buNone/>
            </a:pPr>
            <a:r>
              <a:rPr lang="en-US" sz="1200">
                <a:solidFill>
                  <a:schemeClr val="dk2"/>
                </a:solidFill>
                <a:highlight>
                  <a:schemeClr val="lt1"/>
                </a:highlight>
                <a:latin typeface="Lato"/>
                <a:ea typeface="Lato"/>
                <a:cs typeface="Lato"/>
                <a:sym typeface="Lato"/>
              </a:rPr>
              <a:t> how other audiences engage, how news creators themselves contribute to a news product, and finally, how the greater political, economic and commercial systems in our country affect news content and reception.</a:t>
            </a:r>
            <a:endParaRPr sz="1200">
              <a:solidFill>
                <a:schemeClr val="dk2"/>
              </a:solidFill>
              <a:highlight>
                <a:schemeClr val="lt1"/>
              </a:highlight>
              <a:latin typeface="Lato"/>
              <a:ea typeface="Lato"/>
              <a:cs typeface="Lato"/>
              <a:sym typeface="Lato"/>
            </a:endParaRPr>
          </a:p>
          <a:p>
            <a:pPr indent="0" lvl="0" marL="0" rtl="0" algn="l">
              <a:spcBef>
                <a:spcPts val="1600"/>
              </a:spcBef>
              <a:spcAft>
                <a:spcPts val="0"/>
              </a:spcAft>
              <a:buClr>
                <a:schemeClr val="dk1"/>
              </a:buClr>
              <a:buSzPts val="1100"/>
              <a:buFont typeface="Arial"/>
              <a:buNone/>
            </a:pPr>
            <a:r>
              <a:rPr lang="en-US" sz="1200">
                <a:latin typeface="Lato"/>
                <a:ea typeface="Lato"/>
                <a:cs typeface="Lato"/>
                <a:sym typeface="Lato"/>
              </a:rPr>
              <a:t>This combination is an integral approach to any news literacy curriculum. You cannot simply look at this equation through any one lens and do justice to the tenets of news literacy. Students need to be pushed outside their linear view that Rupert Murdoch sits in his office and singularly decides the entire content, angle, and factuality of every piece of news in all his productions. It’s not that simple. </a:t>
            </a:r>
            <a:endParaRPr sz="1200">
              <a:latin typeface="Lato"/>
              <a:ea typeface="Lato"/>
              <a:cs typeface="Lato"/>
              <a:sym typeface="Lato"/>
            </a:endParaRPr>
          </a:p>
          <a:p>
            <a:pPr indent="0" lvl="0" marL="0" rtl="0" algn="l">
              <a:spcBef>
                <a:spcPts val="0"/>
              </a:spcBef>
              <a:spcAft>
                <a:spcPts val="0"/>
              </a:spcAft>
              <a:buNone/>
            </a:pPr>
            <a:r>
              <a:t/>
            </a:r>
            <a:endParaRPr sz="1200">
              <a:latin typeface="Lato"/>
              <a:ea typeface="Lato"/>
              <a:cs typeface="Lato"/>
              <a:sym typeface="Lato"/>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fb7997d8a0_0_1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fb7997d8a0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u="sng">
                <a:solidFill>
                  <a:srgbClr val="009688"/>
                </a:solidFill>
                <a:hlinkClick r:id="rId2">
                  <a:extLst>
                    <a:ext uri="{A12FA001-AC4F-418D-AE19-62706E023703}">
                      <ahyp:hlinkClr val="tx"/>
                    </a:ext>
                  </a:extLst>
                </a:hlinkClick>
              </a:rPr>
              <a:t>Sept. 11 Front Page Gallery</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A useful resource for understanding framing: </a:t>
            </a:r>
            <a:r>
              <a:rPr lang="en-US" u="sng">
                <a:solidFill>
                  <a:srgbClr val="009688"/>
                </a:solidFill>
                <a:hlinkClick r:id="rId3">
                  <a:extLst>
                    <a:ext uri="{A12FA001-AC4F-418D-AE19-62706E023703}">
                      <ahyp:hlinkClr val="tx"/>
                    </a:ext>
                  </a:extLst>
                </a:hlinkClick>
              </a:rPr>
              <a:t>https://www.pewresearch.org/wp-content/uploads/sites/8/legacy/framingthenews.pdf</a:t>
            </a:r>
            <a:endParaRPr>
              <a:solidFill>
                <a:schemeClr val="dk1"/>
              </a:solidFill>
            </a:endParaRPr>
          </a:p>
          <a:p>
            <a:pPr indent="0" lvl="0" marL="0" rtl="0" algn="l">
              <a:spcBef>
                <a:spcPts val="0"/>
              </a:spcBef>
              <a:spcAft>
                <a:spcPts val="0"/>
              </a:spcAft>
              <a:buClr>
                <a:schemeClr val="dk1"/>
              </a:buClr>
              <a:buSzPts val="1100"/>
              <a:buFont typeface="Arial"/>
              <a:buNone/>
            </a:pPr>
            <a:r>
              <a:rPr lang="en-US" u="sng">
                <a:solidFill>
                  <a:srgbClr val="009688"/>
                </a:solidFill>
                <a:hlinkClick r:id="rId4">
                  <a:extLst>
                    <a:ext uri="{A12FA001-AC4F-418D-AE19-62706E023703}">
                      <ahyp:hlinkClr val="tx"/>
                    </a:ext>
                  </a:extLst>
                </a:hlinkClick>
              </a:rPr>
              <a:t>Sept 11 Padlet</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fb7997d8a0_0_14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89" name="Google Shape;289;gfb7997d8a0_0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u="sng">
                <a:solidFill>
                  <a:srgbClr val="009688"/>
                </a:solidFill>
                <a:hlinkClick r:id="rId2">
                  <a:extLst>
                    <a:ext uri="{A12FA001-AC4F-418D-AE19-62706E023703}">
                      <ahyp:hlinkClr val="tx"/>
                    </a:ext>
                  </a:extLst>
                </a:hlinkClick>
              </a:rPr>
              <a:t>Sept. 11 Front Page Gallery</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A useful resource for understanding framing: </a:t>
            </a:r>
            <a:r>
              <a:rPr lang="en-US" u="sng">
                <a:solidFill>
                  <a:srgbClr val="009688"/>
                </a:solidFill>
                <a:hlinkClick r:id="rId3">
                  <a:extLst>
                    <a:ext uri="{A12FA001-AC4F-418D-AE19-62706E023703}">
                      <ahyp:hlinkClr val="tx"/>
                    </a:ext>
                  </a:extLst>
                </a:hlinkClick>
              </a:rPr>
              <a:t>https://www.pewresearch.org/wp-content/uploads/sites/8/legacy/framingthenews.pdf</a:t>
            </a:r>
            <a:endParaRPr>
              <a:solidFill>
                <a:schemeClr val="dk1"/>
              </a:solidFill>
            </a:endParaRPr>
          </a:p>
          <a:p>
            <a:pPr indent="0" lvl="0" marL="0" rtl="0" algn="l">
              <a:spcBef>
                <a:spcPts val="0"/>
              </a:spcBef>
              <a:spcAft>
                <a:spcPts val="0"/>
              </a:spcAft>
              <a:buClr>
                <a:schemeClr val="dk1"/>
              </a:buClr>
              <a:buSzPts val="1100"/>
              <a:buFont typeface="Arial"/>
              <a:buNone/>
            </a:pPr>
            <a:r>
              <a:rPr lang="en-US" u="sng">
                <a:solidFill>
                  <a:srgbClr val="009688"/>
                </a:solidFill>
                <a:hlinkClick r:id="rId4">
                  <a:extLst>
                    <a:ext uri="{A12FA001-AC4F-418D-AE19-62706E023703}">
                      <ahyp:hlinkClr val="tx"/>
                    </a:ext>
                  </a:extLst>
                </a:hlinkClick>
              </a:rPr>
              <a:t>Sept 11 Padlet</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fb7997d8a0_0_13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96" name="Google Shape;296;gfb7997d8a0_0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u="sng">
                <a:solidFill>
                  <a:srgbClr val="009688"/>
                </a:solidFill>
                <a:hlinkClick r:id="rId2">
                  <a:extLst>
                    <a:ext uri="{A12FA001-AC4F-418D-AE19-62706E023703}">
                      <ahyp:hlinkClr val="tx"/>
                    </a:ext>
                  </a:extLst>
                </a:hlinkClick>
              </a:rPr>
              <a:t>Sept. 11 Front Page Gallery</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A useful resource for understanding framing: </a:t>
            </a:r>
            <a:r>
              <a:rPr lang="en-US" u="sng">
                <a:solidFill>
                  <a:srgbClr val="009688"/>
                </a:solidFill>
                <a:hlinkClick r:id="rId3">
                  <a:extLst>
                    <a:ext uri="{A12FA001-AC4F-418D-AE19-62706E023703}">
                      <ahyp:hlinkClr val="tx"/>
                    </a:ext>
                  </a:extLst>
                </a:hlinkClick>
              </a:rPr>
              <a:t>https://www.pewresearch.org/wp-content/uploads/sites/8/legacy/framingthenews.pdf</a:t>
            </a:r>
            <a:endParaRPr>
              <a:solidFill>
                <a:schemeClr val="dk1"/>
              </a:solidFill>
            </a:endParaRPr>
          </a:p>
          <a:p>
            <a:pPr indent="0" lvl="0" marL="0" rtl="0" algn="l">
              <a:spcBef>
                <a:spcPts val="0"/>
              </a:spcBef>
              <a:spcAft>
                <a:spcPts val="0"/>
              </a:spcAft>
              <a:buClr>
                <a:schemeClr val="dk1"/>
              </a:buClr>
              <a:buSzPts val="1100"/>
              <a:buFont typeface="Arial"/>
              <a:buNone/>
            </a:pPr>
            <a:r>
              <a:rPr lang="en-US" u="sng">
                <a:solidFill>
                  <a:srgbClr val="009688"/>
                </a:solidFill>
                <a:hlinkClick r:id="rId4">
                  <a:extLst>
                    <a:ext uri="{A12FA001-AC4F-418D-AE19-62706E023703}">
                      <ahyp:hlinkClr val="tx"/>
                    </a:ext>
                  </a:extLst>
                </a:hlinkClick>
              </a:rPr>
              <a:t>Sept 11 Padlet</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fb7997d8a0_0_12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03" name="Google Shape;303;gfb7997d8a0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u="sng">
                <a:solidFill>
                  <a:schemeClr val="hlink"/>
                </a:solidFill>
                <a:hlinkClick r:id="rId2"/>
              </a:rPr>
              <a:t>Sept. 11 Front Page Gallery</a:t>
            </a:r>
            <a:endParaRPr/>
          </a:p>
          <a:p>
            <a:pPr indent="0" lvl="0" marL="0" rtl="0" algn="l">
              <a:spcBef>
                <a:spcPts val="0"/>
              </a:spcBef>
              <a:spcAft>
                <a:spcPts val="0"/>
              </a:spcAft>
              <a:buNone/>
            </a:pPr>
            <a:r>
              <a:rPr lang="en-US"/>
              <a:t>A useful resource for understanding framing: </a:t>
            </a:r>
            <a:r>
              <a:rPr lang="en-US" u="sng">
                <a:solidFill>
                  <a:schemeClr val="hlink"/>
                </a:solidFill>
                <a:hlinkClick r:id="rId3"/>
              </a:rPr>
              <a:t>https://www.pewresearch.org/wp-content/uploads/sites/8/legacy/framingthenews.pdf</a:t>
            </a:r>
            <a:endParaRPr/>
          </a:p>
          <a:p>
            <a:pPr indent="0" lvl="0" marL="0" rtl="0" algn="l">
              <a:spcBef>
                <a:spcPts val="0"/>
              </a:spcBef>
              <a:spcAft>
                <a:spcPts val="0"/>
              </a:spcAft>
              <a:buNone/>
            </a:pPr>
            <a:r>
              <a:rPr lang="en-US" u="sng">
                <a:solidFill>
                  <a:schemeClr val="hlink"/>
                </a:solidFill>
                <a:hlinkClick r:id="rId4"/>
              </a:rPr>
              <a:t>Sept 11 Padlet</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fb7997d8a0_0_5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fb7997d8a0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If you are teaching an entire unit, I recommend having students reflect at least 1-2x per week. This can be on a variety of prompts, or a free-response based on something they saw, read, or heard about in the media. The point is that they need to learn to be critically reflective of their own media practices, habits, dispositions and biases as they also discover these elements in the news they consume.</a:t>
            </a:r>
            <a:endParaRPr/>
          </a:p>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fb7997d8a0_0_5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16" name="Google Shape;316;gfb7997d8a0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406acb79f_01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406acb79f_0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It’s easier to think of news literacy as a disposition gained from practicing certain critical thinking skills.  In the process of learning about news literacy, students gain a skill set they utilize to be discerning producers and consumers of news. .</a:t>
            </a:r>
            <a:endParaRPr/>
          </a:p>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fb7997d8a0_0_7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23" name="Google Shape;323;gfb7997d8a0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Gallery walk</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fb7997d8a0_0_6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30" name="Google Shape;330;gfb7997d8a0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u="sng">
                <a:solidFill>
                  <a:schemeClr val="hlink"/>
                </a:solidFill>
                <a:hlinkClick r:id="rId2"/>
              </a:rPr>
              <a:t>Social Media Inventory</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fb7997d8a0_0_8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38" name="Google Shape;338;gfb7997d8a0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406acb79f_06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44" name="Google Shape;344;g406acb79f_0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While we know students think they are exposed to what’s going on in the world through virtual osmosis (“I had my phone on me, so I can check the news if I wanted to”), we also know they aren’t reading a lot of news content on their own. I recommend starting each day with 10 minutes of silent news reading. If you have computers, rotate online access as other students use the daily newspaper. I HIGHLY recommend “slow” journalism--follow a topic or two in-depth and don’t try to force students to become breaking news consumers.</a:t>
            </a:r>
            <a:endParaRPr/>
          </a:p>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8a209379dd_0_4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50" name="Google Shape;350;g8a209379dd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u="sng">
                <a:solidFill>
                  <a:schemeClr val="hlink"/>
                </a:solidFill>
                <a:hlinkClick r:id="rId2"/>
              </a:rPr>
              <a:t>Media 360 Project</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406acb79f_010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57" name="Google Shape;357;g406acb79f_0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Finally, the most important “best practice” to keep in mind is that this subject doesn’t exist in a bubble, nor can it be taught that way. You cannot teach these kinds of skills and hope for these kinds of learning outcomes by either constant direct instruction, or by plunking students down with news and telling them to read. On the contrary, they must be exposed to daily examples, should participate in case study examination, and should lead their own project-based inquiry.</a:t>
            </a:r>
            <a:endParaRPr/>
          </a:p>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8a209379dd_0_6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63" name="Google Shape;363;g8a209379dd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366a06d2de_0_54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69" name="Google Shape;369;g366a06d2de_0_5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406acb79f_02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g406acb79f_0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Many people use the terms media literacy and news literacy interchangeably, when in fact, news literacy is more accurately a subset of the greater umbrella approach of media literacy.  Where media literacy concerns itself with all types of communication, from news to entertainment, from social media to traditional news media, news literacy focuses more exclusively on those mediums specifically publishing news.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US"/>
              <a:t>Media literacy often focuses on people as news consumers, where as news literacy is aimed at consumers AND producers, so it can be more accessible for scholastic journalism programs. While our session today emphasizes news literacy, it’s important to note that you can’t discuss one without the other.</a:t>
            </a:r>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406acb79f_02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406acb79f_0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fb7997d8a0_0_8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fb7997d8a0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f7237ca6b5_0_54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f7237ca6b5_0_5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The following slide outlines the main conceptual takeaways for any news literacy program.</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f7237ca6b5_0_55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f7237ca6b5_0_5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Then, we make sure that any news literacy programming aims for these learning outcomes.</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a:off x="80700" y="3534800"/>
            <a:ext cx="8982600" cy="32157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txBox="1"/>
          <p:nvPr>
            <p:ph type="ctrTitle"/>
          </p:nvPr>
        </p:nvSpPr>
        <p:spPr>
          <a:xfrm>
            <a:off x="485875" y="352633"/>
            <a:ext cx="8183700" cy="1964700"/>
          </a:xfrm>
          <a:prstGeom prst="rect">
            <a:avLst/>
          </a:prstGeom>
        </p:spPr>
        <p:txBody>
          <a:bodyPr anchorCtr="0" anchor="b" bIns="91425" lIns="91425" spcFirstLastPara="1" rIns="91425" wrap="square" tIns="91425">
            <a:norm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p:txBody>
      </p:sp>
      <p:sp>
        <p:nvSpPr>
          <p:cNvPr id="12" name="Google Shape;12;p2"/>
          <p:cNvSpPr txBox="1"/>
          <p:nvPr>
            <p:ph idx="1" type="subTitle"/>
          </p:nvPr>
        </p:nvSpPr>
        <p:spPr>
          <a:xfrm>
            <a:off x="485875" y="2317433"/>
            <a:ext cx="8183700" cy="11481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2400"/>
              <a:buNone/>
              <a:defRPr sz="2400"/>
            </a:lvl1pPr>
            <a:lvl2pPr lvl="1">
              <a:lnSpc>
                <a:spcPct val="100000"/>
              </a:lnSpc>
              <a:spcBef>
                <a:spcPts val="0"/>
              </a:spcBef>
              <a:spcAft>
                <a:spcPts val="0"/>
              </a:spcAft>
              <a:buSzPts val="2400"/>
              <a:buNone/>
              <a:defRPr sz="2400"/>
            </a:lvl2pPr>
            <a:lvl3pPr lvl="2">
              <a:lnSpc>
                <a:spcPct val="100000"/>
              </a:lnSpc>
              <a:spcBef>
                <a:spcPts val="0"/>
              </a:spcBef>
              <a:spcAft>
                <a:spcPts val="0"/>
              </a:spcAft>
              <a:buSzPts val="2400"/>
              <a:buNone/>
              <a:defRPr sz="2400"/>
            </a:lvl3pPr>
            <a:lvl4pPr lvl="3">
              <a:lnSpc>
                <a:spcPct val="100000"/>
              </a:lnSpc>
              <a:spcBef>
                <a:spcPts val="0"/>
              </a:spcBef>
              <a:spcAft>
                <a:spcPts val="0"/>
              </a:spcAft>
              <a:buSzPts val="2400"/>
              <a:buNone/>
              <a:defRPr sz="2400"/>
            </a:lvl4pPr>
            <a:lvl5pPr lvl="4">
              <a:lnSpc>
                <a:spcPct val="100000"/>
              </a:lnSpc>
              <a:spcBef>
                <a:spcPts val="0"/>
              </a:spcBef>
              <a:spcAft>
                <a:spcPts val="0"/>
              </a:spcAft>
              <a:buSzPts val="2400"/>
              <a:buNone/>
              <a:defRPr sz="2400"/>
            </a:lvl5pPr>
            <a:lvl6pPr lvl="5">
              <a:lnSpc>
                <a:spcPct val="100000"/>
              </a:lnSpc>
              <a:spcBef>
                <a:spcPts val="0"/>
              </a:spcBef>
              <a:spcAft>
                <a:spcPts val="0"/>
              </a:spcAft>
              <a:buSzPts val="2400"/>
              <a:buNone/>
              <a:defRPr sz="2400"/>
            </a:lvl6pPr>
            <a:lvl7pPr lvl="6">
              <a:lnSpc>
                <a:spcPct val="100000"/>
              </a:lnSpc>
              <a:spcBef>
                <a:spcPts val="0"/>
              </a:spcBef>
              <a:spcAft>
                <a:spcPts val="0"/>
              </a:spcAft>
              <a:buSzPts val="2400"/>
              <a:buNone/>
              <a:defRPr sz="2400"/>
            </a:lvl7pPr>
            <a:lvl8pPr lvl="7">
              <a:lnSpc>
                <a:spcPct val="100000"/>
              </a:lnSpc>
              <a:spcBef>
                <a:spcPts val="0"/>
              </a:spcBef>
              <a:spcAft>
                <a:spcPts val="0"/>
              </a:spcAft>
              <a:buSzPts val="2400"/>
              <a:buNone/>
              <a:defRPr sz="2400"/>
            </a:lvl8pPr>
            <a:lvl9pPr lvl="8">
              <a:lnSpc>
                <a:spcPct val="100000"/>
              </a:lnSpc>
              <a:spcBef>
                <a:spcPts val="0"/>
              </a:spcBef>
              <a:spcAft>
                <a:spcPts val="0"/>
              </a:spcAft>
              <a:buSzPts val="2400"/>
              <a:buNone/>
              <a:defRPr sz="2400"/>
            </a:lvl9pPr>
          </a:lstStyle>
          <a:p/>
        </p:txBody>
      </p:sp>
      <p:sp>
        <p:nvSpPr>
          <p:cNvPr id="13" name="Google Shape;13;p2"/>
          <p:cNvSpPr txBox="1"/>
          <p:nvPr>
            <p:ph idx="12" type="sldNum"/>
          </p:nvPr>
        </p:nvSpPr>
        <p:spPr>
          <a:xfrm>
            <a:off x="8497999" y="6251679"/>
            <a:ext cx="548700" cy="5247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7" name="Shape 47"/>
        <p:cNvGrpSpPr/>
        <p:nvPr/>
      </p:nvGrpSpPr>
      <p:grpSpPr>
        <a:xfrm>
          <a:off x="0" y="0"/>
          <a:ext cx="0" cy="0"/>
          <a:chOff x="0" y="0"/>
          <a:chExt cx="0" cy="0"/>
        </a:xfrm>
      </p:grpSpPr>
      <p:sp>
        <p:nvSpPr>
          <p:cNvPr id="48" name="Google Shape;48;p11"/>
          <p:cNvSpPr/>
          <p:nvPr/>
        </p:nvSpPr>
        <p:spPr>
          <a:xfrm>
            <a:off x="80700" y="3534800"/>
            <a:ext cx="8982600" cy="32157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11"/>
          <p:cNvSpPr txBox="1"/>
          <p:nvPr>
            <p:ph hasCustomPrompt="1" type="title"/>
          </p:nvPr>
        </p:nvSpPr>
        <p:spPr>
          <a:xfrm>
            <a:off x="311700" y="990668"/>
            <a:ext cx="8520600" cy="26751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Font typeface="Source Sans Pro"/>
              <a:buNone/>
              <a:defRPr sz="12000">
                <a:latin typeface="Source Sans Pro"/>
                <a:ea typeface="Source Sans Pro"/>
                <a:cs typeface="Source Sans Pro"/>
                <a:sym typeface="Source Sans Pro"/>
              </a:defRPr>
            </a:lvl1pPr>
            <a:lvl2pPr lvl="1" algn="ctr">
              <a:spcBef>
                <a:spcPts val="0"/>
              </a:spcBef>
              <a:spcAft>
                <a:spcPts val="0"/>
              </a:spcAft>
              <a:buSzPts val="12000"/>
              <a:buFont typeface="Source Sans Pro"/>
              <a:buNone/>
              <a:defRPr sz="12000">
                <a:latin typeface="Source Sans Pro"/>
                <a:ea typeface="Source Sans Pro"/>
                <a:cs typeface="Source Sans Pro"/>
                <a:sym typeface="Source Sans Pro"/>
              </a:defRPr>
            </a:lvl2pPr>
            <a:lvl3pPr lvl="2" algn="ctr">
              <a:spcBef>
                <a:spcPts val="0"/>
              </a:spcBef>
              <a:spcAft>
                <a:spcPts val="0"/>
              </a:spcAft>
              <a:buSzPts val="12000"/>
              <a:buFont typeface="Source Sans Pro"/>
              <a:buNone/>
              <a:defRPr sz="12000">
                <a:latin typeface="Source Sans Pro"/>
                <a:ea typeface="Source Sans Pro"/>
                <a:cs typeface="Source Sans Pro"/>
                <a:sym typeface="Source Sans Pro"/>
              </a:defRPr>
            </a:lvl3pPr>
            <a:lvl4pPr lvl="3" algn="ctr">
              <a:spcBef>
                <a:spcPts val="0"/>
              </a:spcBef>
              <a:spcAft>
                <a:spcPts val="0"/>
              </a:spcAft>
              <a:buSzPts val="12000"/>
              <a:buFont typeface="Source Sans Pro"/>
              <a:buNone/>
              <a:defRPr sz="12000">
                <a:latin typeface="Source Sans Pro"/>
                <a:ea typeface="Source Sans Pro"/>
                <a:cs typeface="Source Sans Pro"/>
                <a:sym typeface="Source Sans Pro"/>
              </a:defRPr>
            </a:lvl4pPr>
            <a:lvl5pPr lvl="4" algn="ctr">
              <a:spcBef>
                <a:spcPts val="0"/>
              </a:spcBef>
              <a:spcAft>
                <a:spcPts val="0"/>
              </a:spcAft>
              <a:buSzPts val="12000"/>
              <a:buFont typeface="Source Sans Pro"/>
              <a:buNone/>
              <a:defRPr sz="12000">
                <a:latin typeface="Source Sans Pro"/>
                <a:ea typeface="Source Sans Pro"/>
                <a:cs typeface="Source Sans Pro"/>
                <a:sym typeface="Source Sans Pro"/>
              </a:defRPr>
            </a:lvl5pPr>
            <a:lvl6pPr lvl="5" algn="ctr">
              <a:spcBef>
                <a:spcPts val="0"/>
              </a:spcBef>
              <a:spcAft>
                <a:spcPts val="0"/>
              </a:spcAft>
              <a:buSzPts val="12000"/>
              <a:buFont typeface="Source Sans Pro"/>
              <a:buNone/>
              <a:defRPr sz="12000">
                <a:latin typeface="Source Sans Pro"/>
                <a:ea typeface="Source Sans Pro"/>
                <a:cs typeface="Source Sans Pro"/>
                <a:sym typeface="Source Sans Pro"/>
              </a:defRPr>
            </a:lvl6pPr>
            <a:lvl7pPr lvl="6" algn="ctr">
              <a:spcBef>
                <a:spcPts val="0"/>
              </a:spcBef>
              <a:spcAft>
                <a:spcPts val="0"/>
              </a:spcAft>
              <a:buSzPts val="12000"/>
              <a:buFont typeface="Source Sans Pro"/>
              <a:buNone/>
              <a:defRPr sz="12000">
                <a:latin typeface="Source Sans Pro"/>
                <a:ea typeface="Source Sans Pro"/>
                <a:cs typeface="Source Sans Pro"/>
                <a:sym typeface="Source Sans Pro"/>
              </a:defRPr>
            </a:lvl7pPr>
            <a:lvl8pPr lvl="7" algn="ctr">
              <a:spcBef>
                <a:spcPts val="0"/>
              </a:spcBef>
              <a:spcAft>
                <a:spcPts val="0"/>
              </a:spcAft>
              <a:buSzPts val="12000"/>
              <a:buFont typeface="Source Sans Pro"/>
              <a:buNone/>
              <a:defRPr sz="12000">
                <a:latin typeface="Source Sans Pro"/>
                <a:ea typeface="Source Sans Pro"/>
                <a:cs typeface="Source Sans Pro"/>
                <a:sym typeface="Source Sans Pro"/>
              </a:defRPr>
            </a:lvl8pPr>
            <a:lvl9pPr lvl="8" algn="ctr">
              <a:spcBef>
                <a:spcPts val="0"/>
              </a:spcBef>
              <a:spcAft>
                <a:spcPts val="0"/>
              </a:spcAft>
              <a:buSzPts val="12000"/>
              <a:buFont typeface="Source Sans Pro"/>
              <a:buNone/>
              <a:defRPr sz="12000">
                <a:latin typeface="Source Sans Pro"/>
                <a:ea typeface="Source Sans Pro"/>
                <a:cs typeface="Source Sans Pro"/>
                <a:sym typeface="Source Sans Pro"/>
              </a:defRPr>
            </a:lvl9pPr>
          </a:lstStyle>
          <a:p>
            <a:r>
              <a:t>xx%</a:t>
            </a:r>
          </a:p>
        </p:txBody>
      </p:sp>
      <p:sp>
        <p:nvSpPr>
          <p:cNvPr id="50" name="Google Shape;50;p11"/>
          <p:cNvSpPr txBox="1"/>
          <p:nvPr>
            <p:ph idx="1" type="body"/>
          </p:nvPr>
        </p:nvSpPr>
        <p:spPr>
          <a:xfrm>
            <a:off x="311700" y="3793576"/>
            <a:ext cx="8520600" cy="17343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Clr>
                <a:schemeClr val="lt1"/>
              </a:buClr>
              <a:buSzPts val="1800"/>
              <a:buChar char="●"/>
              <a:defRPr>
                <a:solidFill>
                  <a:schemeClr val="lt1"/>
                </a:solidFill>
              </a:defRPr>
            </a:lvl1pPr>
            <a:lvl2pPr indent="-317500" lvl="1" marL="914400" algn="ctr">
              <a:spcBef>
                <a:spcPts val="0"/>
              </a:spcBef>
              <a:spcAft>
                <a:spcPts val="0"/>
              </a:spcAft>
              <a:buClr>
                <a:schemeClr val="lt1"/>
              </a:buClr>
              <a:buSzPts val="1400"/>
              <a:buChar char="○"/>
              <a:defRPr>
                <a:solidFill>
                  <a:schemeClr val="lt1"/>
                </a:solidFill>
              </a:defRPr>
            </a:lvl2pPr>
            <a:lvl3pPr indent="-317500" lvl="2" marL="1371600" algn="ctr">
              <a:spcBef>
                <a:spcPts val="0"/>
              </a:spcBef>
              <a:spcAft>
                <a:spcPts val="0"/>
              </a:spcAft>
              <a:buClr>
                <a:schemeClr val="lt1"/>
              </a:buClr>
              <a:buSzPts val="1400"/>
              <a:buChar char="■"/>
              <a:defRPr>
                <a:solidFill>
                  <a:schemeClr val="lt1"/>
                </a:solidFill>
              </a:defRPr>
            </a:lvl3pPr>
            <a:lvl4pPr indent="-317500" lvl="3" marL="1828800" algn="ctr">
              <a:spcBef>
                <a:spcPts val="0"/>
              </a:spcBef>
              <a:spcAft>
                <a:spcPts val="0"/>
              </a:spcAft>
              <a:buClr>
                <a:schemeClr val="lt1"/>
              </a:buClr>
              <a:buSzPts val="1400"/>
              <a:buChar char="●"/>
              <a:defRPr>
                <a:solidFill>
                  <a:schemeClr val="lt1"/>
                </a:solidFill>
              </a:defRPr>
            </a:lvl4pPr>
            <a:lvl5pPr indent="-317500" lvl="4" marL="2286000" algn="ctr">
              <a:spcBef>
                <a:spcPts val="0"/>
              </a:spcBef>
              <a:spcAft>
                <a:spcPts val="0"/>
              </a:spcAft>
              <a:buClr>
                <a:schemeClr val="lt1"/>
              </a:buClr>
              <a:buSzPts val="1400"/>
              <a:buChar char="○"/>
              <a:defRPr>
                <a:solidFill>
                  <a:schemeClr val="lt1"/>
                </a:solidFill>
              </a:defRPr>
            </a:lvl5pPr>
            <a:lvl6pPr indent="-317500" lvl="5" marL="2743200" algn="ctr">
              <a:spcBef>
                <a:spcPts val="0"/>
              </a:spcBef>
              <a:spcAft>
                <a:spcPts val="0"/>
              </a:spcAft>
              <a:buClr>
                <a:schemeClr val="lt1"/>
              </a:buClr>
              <a:buSzPts val="1400"/>
              <a:buChar char="■"/>
              <a:defRPr>
                <a:solidFill>
                  <a:schemeClr val="lt1"/>
                </a:solidFill>
              </a:defRPr>
            </a:lvl6pPr>
            <a:lvl7pPr indent="-317500" lvl="6" marL="3200400" algn="ctr">
              <a:spcBef>
                <a:spcPts val="0"/>
              </a:spcBef>
              <a:spcAft>
                <a:spcPts val="0"/>
              </a:spcAft>
              <a:buClr>
                <a:schemeClr val="lt1"/>
              </a:buClr>
              <a:buSzPts val="1400"/>
              <a:buChar char="●"/>
              <a:defRPr>
                <a:solidFill>
                  <a:schemeClr val="lt1"/>
                </a:solidFill>
              </a:defRPr>
            </a:lvl7pPr>
            <a:lvl8pPr indent="-317500" lvl="7" marL="3657600" algn="ctr">
              <a:spcBef>
                <a:spcPts val="0"/>
              </a:spcBef>
              <a:spcAft>
                <a:spcPts val="0"/>
              </a:spcAft>
              <a:buClr>
                <a:schemeClr val="lt1"/>
              </a:buClr>
              <a:buSzPts val="1400"/>
              <a:buChar char="○"/>
              <a:defRPr>
                <a:solidFill>
                  <a:schemeClr val="lt1"/>
                </a:solidFill>
              </a:defRPr>
            </a:lvl8pPr>
            <a:lvl9pPr indent="-317500" lvl="8" marL="4114800" algn="ctr">
              <a:spcBef>
                <a:spcPts val="0"/>
              </a:spcBef>
              <a:spcAft>
                <a:spcPts val="0"/>
              </a:spcAft>
              <a:buClr>
                <a:schemeClr val="lt1"/>
              </a:buClr>
              <a:buSzPts val="1400"/>
              <a:buChar char="■"/>
              <a:defRPr>
                <a:solidFill>
                  <a:schemeClr val="lt1"/>
                </a:solidFill>
              </a:defRPr>
            </a:lvl9pPr>
          </a:lstStyle>
          <a:p/>
        </p:txBody>
      </p:sp>
      <p:sp>
        <p:nvSpPr>
          <p:cNvPr id="51" name="Google Shape;51;p11"/>
          <p:cNvSpPr txBox="1"/>
          <p:nvPr>
            <p:ph idx="12" type="sldNum"/>
          </p:nvPr>
        </p:nvSpPr>
        <p:spPr>
          <a:xfrm>
            <a:off x="8497999" y="6251679"/>
            <a:ext cx="548700" cy="5247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2" name="Shape 52"/>
        <p:cNvGrpSpPr/>
        <p:nvPr/>
      </p:nvGrpSpPr>
      <p:grpSpPr>
        <a:xfrm>
          <a:off x="0" y="0"/>
          <a:ext cx="0" cy="0"/>
          <a:chOff x="0" y="0"/>
          <a:chExt cx="0" cy="0"/>
        </a:xfrm>
      </p:grpSpPr>
      <p:sp>
        <p:nvSpPr>
          <p:cNvPr id="53" name="Google Shape;53;p12"/>
          <p:cNvSpPr txBox="1"/>
          <p:nvPr>
            <p:ph idx="12" type="sldNum"/>
          </p:nvPr>
        </p:nvSpPr>
        <p:spPr>
          <a:xfrm>
            <a:off x="8497999" y="6251679"/>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 name="Shape 14"/>
        <p:cNvGrpSpPr/>
        <p:nvPr/>
      </p:nvGrpSpPr>
      <p:grpSpPr>
        <a:xfrm>
          <a:off x="0" y="0"/>
          <a:ext cx="0" cy="0"/>
          <a:chOff x="0" y="0"/>
          <a:chExt cx="0" cy="0"/>
        </a:xfrm>
      </p:grpSpPr>
      <p:sp>
        <p:nvSpPr>
          <p:cNvPr id="15" name="Google Shape;15;p3"/>
          <p:cNvSpPr/>
          <p:nvPr/>
        </p:nvSpPr>
        <p:spPr>
          <a:xfrm>
            <a:off x="80700" y="3534800"/>
            <a:ext cx="8982600" cy="32157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3"/>
          <p:cNvSpPr txBox="1"/>
          <p:nvPr>
            <p:ph type="title"/>
          </p:nvPr>
        </p:nvSpPr>
        <p:spPr>
          <a:xfrm>
            <a:off x="485875" y="2286000"/>
            <a:ext cx="8183700" cy="1047600"/>
          </a:xfrm>
          <a:prstGeom prst="rect">
            <a:avLst/>
          </a:prstGeom>
        </p:spPr>
        <p:txBody>
          <a:bodyPr anchorCtr="0" anchor="b" bIns="91425" lIns="91425" spcFirstLastPara="1" rIns="91425" wrap="square" tIns="91425">
            <a:norm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sp>
        <p:nvSpPr>
          <p:cNvPr id="17" name="Google Shape;17;p3"/>
          <p:cNvSpPr txBox="1"/>
          <p:nvPr>
            <p:ph idx="12" type="sldNum"/>
          </p:nvPr>
        </p:nvSpPr>
        <p:spPr>
          <a:xfrm>
            <a:off x="8497999" y="6251679"/>
            <a:ext cx="548700" cy="5247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 name="Shape 18"/>
        <p:cNvGrpSpPr/>
        <p:nvPr/>
      </p:nvGrpSpPr>
      <p:grpSpPr>
        <a:xfrm>
          <a:off x="0" y="0"/>
          <a:ext cx="0" cy="0"/>
          <a:chOff x="0" y="0"/>
          <a:chExt cx="0" cy="0"/>
        </a:xfrm>
      </p:grpSpPr>
      <p:sp>
        <p:nvSpPr>
          <p:cNvPr id="19" name="Google Shape;19;p4"/>
          <p:cNvSpPr txBox="1"/>
          <p:nvPr>
            <p:ph type="title"/>
          </p:nvPr>
        </p:nvSpPr>
        <p:spPr>
          <a:xfrm>
            <a:off x="311700" y="593367"/>
            <a:ext cx="8520600" cy="8313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0" name="Google Shape;20;p4"/>
          <p:cNvSpPr txBox="1"/>
          <p:nvPr>
            <p:ph idx="1" type="body"/>
          </p:nvPr>
        </p:nvSpPr>
        <p:spPr>
          <a:xfrm>
            <a:off x="311700" y="1536633"/>
            <a:ext cx="8520600" cy="45552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1" name="Google Shape;21;p4"/>
          <p:cNvSpPr txBox="1"/>
          <p:nvPr>
            <p:ph idx="12" type="sldNum"/>
          </p:nvPr>
        </p:nvSpPr>
        <p:spPr>
          <a:xfrm>
            <a:off x="8497999" y="6251679"/>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2" name="Shape 22"/>
        <p:cNvGrpSpPr/>
        <p:nvPr/>
      </p:nvGrpSpPr>
      <p:grpSpPr>
        <a:xfrm>
          <a:off x="0" y="0"/>
          <a:ext cx="0" cy="0"/>
          <a:chOff x="0" y="0"/>
          <a:chExt cx="0" cy="0"/>
        </a:xfrm>
      </p:grpSpPr>
      <p:sp>
        <p:nvSpPr>
          <p:cNvPr id="23" name="Google Shape;23;p5"/>
          <p:cNvSpPr txBox="1"/>
          <p:nvPr>
            <p:ph type="title"/>
          </p:nvPr>
        </p:nvSpPr>
        <p:spPr>
          <a:xfrm>
            <a:off x="311700" y="593367"/>
            <a:ext cx="8520600" cy="8313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4" name="Google Shape;24;p5"/>
          <p:cNvSpPr txBox="1"/>
          <p:nvPr>
            <p:ph idx="1" type="body"/>
          </p:nvPr>
        </p:nvSpPr>
        <p:spPr>
          <a:xfrm>
            <a:off x="311700" y="1536633"/>
            <a:ext cx="3999900" cy="4555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5" name="Google Shape;25;p5"/>
          <p:cNvSpPr txBox="1"/>
          <p:nvPr>
            <p:ph idx="2" type="body"/>
          </p:nvPr>
        </p:nvSpPr>
        <p:spPr>
          <a:xfrm>
            <a:off x="4832400" y="1536633"/>
            <a:ext cx="3999900" cy="4555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6" name="Google Shape;26;p5"/>
          <p:cNvSpPr txBox="1"/>
          <p:nvPr>
            <p:ph idx="12" type="sldNum"/>
          </p:nvPr>
        </p:nvSpPr>
        <p:spPr>
          <a:xfrm>
            <a:off x="8497999" y="6251679"/>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7" name="Shape 27"/>
        <p:cNvGrpSpPr/>
        <p:nvPr/>
      </p:nvGrpSpPr>
      <p:grpSpPr>
        <a:xfrm>
          <a:off x="0" y="0"/>
          <a:ext cx="0" cy="0"/>
          <a:chOff x="0" y="0"/>
          <a:chExt cx="0" cy="0"/>
        </a:xfrm>
      </p:grpSpPr>
      <p:sp>
        <p:nvSpPr>
          <p:cNvPr id="28" name="Google Shape;28;p6"/>
          <p:cNvSpPr txBox="1"/>
          <p:nvPr>
            <p:ph type="title"/>
          </p:nvPr>
        </p:nvSpPr>
        <p:spPr>
          <a:xfrm>
            <a:off x="311700" y="593367"/>
            <a:ext cx="8520600" cy="8313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9" name="Google Shape;29;p6"/>
          <p:cNvSpPr txBox="1"/>
          <p:nvPr>
            <p:ph idx="12" type="sldNum"/>
          </p:nvPr>
        </p:nvSpPr>
        <p:spPr>
          <a:xfrm>
            <a:off x="8497999" y="6251679"/>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0" name="Shape 30"/>
        <p:cNvGrpSpPr/>
        <p:nvPr/>
      </p:nvGrpSpPr>
      <p:grpSpPr>
        <a:xfrm>
          <a:off x="0" y="0"/>
          <a:ext cx="0" cy="0"/>
          <a:chOff x="0" y="0"/>
          <a:chExt cx="0" cy="0"/>
        </a:xfrm>
      </p:grpSpPr>
      <p:sp>
        <p:nvSpPr>
          <p:cNvPr id="31" name="Google Shape;31;p7"/>
          <p:cNvSpPr txBox="1"/>
          <p:nvPr>
            <p:ph type="title"/>
          </p:nvPr>
        </p:nvSpPr>
        <p:spPr>
          <a:xfrm>
            <a:off x="311700" y="740800"/>
            <a:ext cx="2808000" cy="1007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2" name="Google Shape;32;p7"/>
          <p:cNvSpPr txBox="1"/>
          <p:nvPr>
            <p:ph idx="1" type="body"/>
          </p:nvPr>
        </p:nvSpPr>
        <p:spPr>
          <a:xfrm>
            <a:off x="311700" y="1852800"/>
            <a:ext cx="2808000" cy="42393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3" name="Google Shape;33;p7"/>
          <p:cNvSpPr txBox="1"/>
          <p:nvPr>
            <p:ph idx="12" type="sldNum"/>
          </p:nvPr>
        </p:nvSpPr>
        <p:spPr>
          <a:xfrm>
            <a:off x="8497999" y="6251679"/>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2"/>
        </a:solidFill>
      </p:bgPr>
    </p:bg>
    <p:spTree>
      <p:nvGrpSpPr>
        <p:cNvPr id="34" name="Shape 34"/>
        <p:cNvGrpSpPr/>
        <p:nvPr/>
      </p:nvGrpSpPr>
      <p:grpSpPr>
        <a:xfrm>
          <a:off x="0" y="0"/>
          <a:ext cx="0" cy="0"/>
          <a:chOff x="0" y="0"/>
          <a:chExt cx="0" cy="0"/>
        </a:xfrm>
      </p:grpSpPr>
      <p:sp>
        <p:nvSpPr>
          <p:cNvPr id="35" name="Google Shape;35;p8"/>
          <p:cNvSpPr txBox="1"/>
          <p:nvPr>
            <p:ph type="title"/>
          </p:nvPr>
        </p:nvSpPr>
        <p:spPr>
          <a:xfrm>
            <a:off x="490250" y="701800"/>
            <a:ext cx="5604000" cy="54543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36" name="Google Shape;36;p8"/>
          <p:cNvSpPr txBox="1"/>
          <p:nvPr>
            <p:ph idx="12" type="sldNum"/>
          </p:nvPr>
        </p:nvSpPr>
        <p:spPr>
          <a:xfrm>
            <a:off x="8497999" y="6251679"/>
            <a:ext cx="548700" cy="5247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7" name="Shape 37"/>
        <p:cNvGrpSpPr/>
        <p:nvPr/>
      </p:nvGrpSpPr>
      <p:grpSpPr>
        <a:xfrm>
          <a:off x="0" y="0"/>
          <a:ext cx="0" cy="0"/>
          <a:chOff x="0" y="0"/>
          <a:chExt cx="0" cy="0"/>
        </a:xfrm>
      </p:grpSpPr>
      <p:sp>
        <p:nvSpPr>
          <p:cNvPr id="38" name="Google Shape;38;p9"/>
          <p:cNvSpPr/>
          <p:nvPr/>
        </p:nvSpPr>
        <p:spPr>
          <a:xfrm>
            <a:off x="4636800" y="107600"/>
            <a:ext cx="4426500" cy="66429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9" name="Google Shape;39;p9"/>
          <p:cNvCxnSpPr/>
          <p:nvPr/>
        </p:nvCxnSpPr>
        <p:spPr>
          <a:xfrm>
            <a:off x="5029675" y="5994000"/>
            <a:ext cx="468300" cy="0"/>
          </a:xfrm>
          <a:prstGeom prst="straightConnector1">
            <a:avLst/>
          </a:prstGeom>
          <a:noFill/>
          <a:ln cap="flat" cmpd="sng" w="19050">
            <a:solidFill>
              <a:schemeClr val="lt1"/>
            </a:solidFill>
            <a:prstDash val="solid"/>
            <a:round/>
            <a:headEnd len="sm" w="sm" type="none"/>
            <a:tailEnd len="sm" w="sm" type="none"/>
          </a:ln>
        </p:spPr>
      </p:cxnSp>
      <p:sp>
        <p:nvSpPr>
          <p:cNvPr id="40" name="Google Shape;40;p9"/>
          <p:cNvSpPr txBox="1"/>
          <p:nvPr>
            <p:ph type="title"/>
          </p:nvPr>
        </p:nvSpPr>
        <p:spPr>
          <a:xfrm>
            <a:off x="265500" y="1575600"/>
            <a:ext cx="4045200" cy="2044800"/>
          </a:xfrm>
          <a:prstGeom prst="rect">
            <a:avLst/>
          </a:prstGeom>
        </p:spPr>
        <p:txBody>
          <a:bodyPr anchorCtr="0" anchor="b" bIns="91425" lIns="91425" spcFirstLastPara="1" rIns="91425" wrap="square" tIns="91425">
            <a:norm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p:txBody>
      </p:sp>
      <p:sp>
        <p:nvSpPr>
          <p:cNvPr id="41" name="Google Shape;41;p9"/>
          <p:cNvSpPr txBox="1"/>
          <p:nvPr>
            <p:ph idx="1" type="subTitle"/>
          </p:nvPr>
        </p:nvSpPr>
        <p:spPr>
          <a:xfrm>
            <a:off x="265500" y="3692001"/>
            <a:ext cx="4045200" cy="17940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2" name="Google Shape;42;p9"/>
          <p:cNvSpPr txBox="1"/>
          <p:nvPr>
            <p:ph idx="2" type="body"/>
          </p:nvPr>
        </p:nvSpPr>
        <p:spPr>
          <a:xfrm>
            <a:off x="4939500" y="965600"/>
            <a:ext cx="3837000" cy="49269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43" name="Google Shape;43;p9"/>
          <p:cNvSpPr txBox="1"/>
          <p:nvPr>
            <p:ph idx="12" type="sldNum"/>
          </p:nvPr>
        </p:nvSpPr>
        <p:spPr>
          <a:xfrm>
            <a:off x="8497999" y="6251679"/>
            <a:ext cx="548700" cy="5247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4" name="Shape 44"/>
        <p:cNvGrpSpPr/>
        <p:nvPr/>
      </p:nvGrpSpPr>
      <p:grpSpPr>
        <a:xfrm>
          <a:off x="0" y="0"/>
          <a:ext cx="0" cy="0"/>
          <a:chOff x="0" y="0"/>
          <a:chExt cx="0" cy="0"/>
        </a:xfrm>
      </p:grpSpPr>
      <p:sp>
        <p:nvSpPr>
          <p:cNvPr id="45" name="Google Shape;45;p10"/>
          <p:cNvSpPr txBox="1"/>
          <p:nvPr>
            <p:ph idx="1" type="body"/>
          </p:nvPr>
        </p:nvSpPr>
        <p:spPr>
          <a:xfrm>
            <a:off x="311700" y="5640767"/>
            <a:ext cx="5998800" cy="8067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2100"/>
              <a:buNone/>
              <a:defRPr sz="2100"/>
            </a:lvl1pPr>
          </a:lstStyle>
          <a:p/>
        </p:txBody>
      </p:sp>
      <p:sp>
        <p:nvSpPr>
          <p:cNvPr id="46" name="Google Shape;46;p10"/>
          <p:cNvSpPr txBox="1"/>
          <p:nvPr>
            <p:ph idx="12" type="sldNum"/>
          </p:nvPr>
        </p:nvSpPr>
        <p:spPr>
          <a:xfrm>
            <a:off x="8497999" y="6251679"/>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plum">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593367"/>
            <a:ext cx="8520600" cy="8313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1pPr>
            <a:lvl2pPr lvl="1">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2pPr>
            <a:lvl3pPr lvl="2">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3pPr>
            <a:lvl4pPr lvl="3">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4pPr>
            <a:lvl5pPr lvl="4">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5pPr>
            <a:lvl6pPr lvl="5">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6pPr>
            <a:lvl7pPr lvl="6">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7pPr>
            <a:lvl8pPr lvl="7">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8pPr>
            <a:lvl9pPr lvl="8">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9pPr>
          </a:lstStyle>
          <a:p/>
        </p:txBody>
      </p:sp>
      <p:sp>
        <p:nvSpPr>
          <p:cNvPr id="7" name="Google Shape;7;p1"/>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2"/>
              </a:buClr>
              <a:buSzPts val="1800"/>
              <a:buFont typeface="Source Sans Pro"/>
              <a:buChar char="●"/>
              <a:defRPr sz="1800">
                <a:solidFill>
                  <a:schemeClr val="lt2"/>
                </a:solidFill>
                <a:latin typeface="Source Sans Pro"/>
                <a:ea typeface="Source Sans Pro"/>
                <a:cs typeface="Source Sans Pro"/>
                <a:sym typeface="Source Sans Pro"/>
              </a:defRPr>
            </a:lvl1pPr>
            <a:lvl2pPr indent="-317500" lvl="1" marL="9144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2pPr>
            <a:lvl3pPr indent="-317500" lvl="2" marL="13716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3pPr>
            <a:lvl4pPr indent="-317500" lvl="3" marL="18288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4pPr>
            <a:lvl5pPr indent="-317500" lvl="4" marL="22860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5pPr>
            <a:lvl6pPr indent="-317500" lvl="5" marL="27432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6pPr>
            <a:lvl7pPr indent="-317500" lvl="6" marL="32004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7pPr>
            <a:lvl8pPr indent="-317500" lvl="7" marL="36576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8pPr>
            <a:lvl9pPr indent="-317500" lvl="8" marL="41148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9pPr>
          </a:lstStyle>
          <a:p/>
        </p:txBody>
      </p:sp>
      <p:sp>
        <p:nvSpPr>
          <p:cNvPr id="8" name="Google Shape;8;p1"/>
          <p:cNvSpPr txBox="1"/>
          <p:nvPr>
            <p:ph idx="12" type="sldNum"/>
          </p:nvPr>
        </p:nvSpPr>
        <p:spPr>
          <a:xfrm>
            <a:off x="8497999" y="6251679"/>
            <a:ext cx="548700" cy="5247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lt2"/>
                </a:solidFill>
                <a:latin typeface="Source Sans Pro"/>
                <a:ea typeface="Source Sans Pro"/>
                <a:cs typeface="Source Sans Pro"/>
                <a:sym typeface="Source Sans Pro"/>
              </a:defRPr>
            </a:lvl1pPr>
            <a:lvl2pPr lvl="1" algn="r">
              <a:buNone/>
              <a:defRPr sz="1000">
                <a:solidFill>
                  <a:schemeClr val="lt2"/>
                </a:solidFill>
                <a:latin typeface="Source Sans Pro"/>
                <a:ea typeface="Source Sans Pro"/>
                <a:cs typeface="Source Sans Pro"/>
                <a:sym typeface="Source Sans Pro"/>
              </a:defRPr>
            </a:lvl2pPr>
            <a:lvl3pPr lvl="2" algn="r">
              <a:buNone/>
              <a:defRPr sz="1000">
                <a:solidFill>
                  <a:schemeClr val="lt2"/>
                </a:solidFill>
                <a:latin typeface="Source Sans Pro"/>
                <a:ea typeface="Source Sans Pro"/>
                <a:cs typeface="Source Sans Pro"/>
                <a:sym typeface="Source Sans Pro"/>
              </a:defRPr>
            </a:lvl3pPr>
            <a:lvl4pPr lvl="3" algn="r">
              <a:buNone/>
              <a:defRPr sz="1000">
                <a:solidFill>
                  <a:schemeClr val="lt2"/>
                </a:solidFill>
                <a:latin typeface="Source Sans Pro"/>
                <a:ea typeface="Source Sans Pro"/>
                <a:cs typeface="Source Sans Pro"/>
                <a:sym typeface="Source Sans Pro"/>
              </a:defRPr>
            </a:lvl4pPr>
            <a:lvl5pPr lvl="4" algn="r">
              <a:buNone/>
              <a:defRPr sz="1000">
                <a:solidFill>
                  <a:schemeClr val="lt2"/>
                </a:solidFill>
                <a:latin typeface="Source Sans Pro"/>
                <a:ea typeface="Source Sans Pro"/>
                <a:cs typeface="Source Sans Pro"/>
                <a:sym typeface="Source Sans Pro"/>
              </a:defRPr>
            </a:lvl5pPr>
            <a:lvl6pPr lvl="5" algn="r">
              <a:buNone/>
              <a:defRPr sz="1000">
                <a:solidFill>
                  <a:schemeClr val="lt2"/>
                </a:solidFill>
                <a:latin typeface="Source Sans Pro"/>
                <a:ea typeface="Source Sans Pro"/>
                <a:cs typeface="Source Sans Pro"/>
                <a:sym typeface="Source Sans Pro"/>
              </a:defRPr>
            </a:lvl6pPr>
            <a:lvl7pPr lvl="6" algn="r">
              <a:buNone/>
              <a:defRPr sz="1000">
                <a:solidFill>
                  <a:schemeClr val="lt2"/>
                </a:solidFill>
                <a:latin typeface="Source Sans Pro"/>
                <a:ea typeface="Source Sans Pro"/>
                <a:cs typeface="Source Sans Pro"/>
                <a:sym typeface="Source Sans Pro"/>
              </a:defRPr>
            </a:lvl7pPr>
            <a:lvl8pPr lvl="7" algn="r">
              <a:buNone/>
              <a:defRPr sz="1000">
                <a:solidFill>
                  <a:schemeClr val="lt2"/>
                </a:solidFill>
                <a:latin typeface="Source Sans Pro"/>
                <a:ea typeface="Source Sans Pro"/>
                <a:cs typeface="Source Sans Pro"/>
                <a:sym typeface="Source Sans Pro"/>
              </a:defRPr>
            </a:lvl8pPr>
            <a:lvl9pPr lvl="8" algn="r">
              <a:buNone/>
              <a:defRPr sz="1000">
                <a:solidFill>
                  <a:schemeClr val="lt2"/>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hyperlink" Target="https://www.pewresearch.org/fact-tank/2019/08/23/most-u-s-teens-who-use-cellphones-do-it-to-pass-time-connect-with-others-learn-new-things/" TargetMode="Externa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hyperlink" Target="https://www.pewresearch.org/fact-tank/2018/11/28/teens-who-are-constantly-online-are-just-as-likely-to-socialize-with-their-friends-offline/" TargetMode="Externa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hyperlink" Target="https://www.pewresearch.org/internet/2018/09/27/a-majority-of-teens-have-experienced-some-form-of-cyberbullying/" TargetMode="Externa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hyperlink" Target="https://www.commonsensemedia.org/sites/default/files/uploads/pdfs/2019_cs-sm_summarytoplines_release.pdf" TargetMode="External"/><Relationship Id="rId4" Type="http://schemas.openxmlformats.org/officeDocument/2006/relationships/image" Target="../media/image3.png"/><Relationship Id="rId5" Type="http://schemas.openxmlformats.org/officeDocument/2006/relationships/image" Target="../media/image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10.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9.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 Id="rId3" Type="http://schemas.openxmlformats.org/officeDocument/2006/relationships/image" Target="../media/image7.png"/><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4.png"/><Relationship Id="rId4" Type="http://schemas.openxmlformats.org/officeDocument/2006/relationships/image" Target="../media/image1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12.png"/><Relationship Id="rId6" Type="http://schemas.openxmlformats.org/officeDocument/2006/relationships/image" Target="../media/image1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1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1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1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 Id="rId3" Type="http://schemas.openxmlformats.org/officeDocument/2006/relationships/image" Target="../media/image1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hyperlink" Target="https://www.internetlivestats.com/one-second/" TargetMode="Externa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 name="Shape 57"/>
        <p:cNvGrpSpPr/>
        <p:nvPr/>
      </p:nvGrpSpPr>
      <p:grpSpPr>
        <a:xfrm>
          <a:off x="0" y="0"/>
          <a:ext cx="0" cy="0"/>
          <a:chOff x="0" y="0"/>
          <a:chExt cx="0" cy="0"/>
        </a:xfrm>
      </p:grpSpPr>
      <p:sp>
        <p:nvSpPr>
          <p:cNvPr id="58" name="Google Shape;58;p13"/>
          <p:cNvSpPr txBox="1"/>
          <p:nvPr/>
        </p:nvSpPr>
        <p:spPr>
          <a:xfrm>
            <a:off x="-12750" y="5174600"/>
            <a:ext cx="9144000" cy="132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sz="3000">
              <a:latin typeface="Helvetica Neue"/>
              <a:ea typeface="Helvetica Neue"/>
              <a:cs typeface="Helvetica Neue"/>
              <a:sym typeface="Helvetica Neue"/>
            </a:endParaRPr>
          </a:p>
        </p:txBody>
      </p:sp>
      <p:sp>
        <p:nvSpPr>
          <p:cNvPr id="59" name="Google Shape;59;p13"/>
          <p:cNvSpPr txBox="1"/>
          <p:nvPr>
            <p:ph type="ctrTitle"/>
          </p:nvPr>
        </p:nvSpPr>
        <p:spPr>
          <a:xfrm>
            <a:off x="344250" y="987350"/>
            <a:ext cx="8404200" cy="1964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US" sz="4600"/>
              <a:t>It’s News To Me</a:t>
            </a:r>
            <a:endParaRPr sz="4600"/>
          </a:p>
          <a:p>
            <a:pPr indent="0" lvl="0" marL="0" rtl="0" algn="l">
              <a:spcBef>
                <a:spcPts val="0"/>
              </a:spcBef>
              <a:spcAft>
                <a:spcPts val="0"/>
              </a:spcAft>
              <a:buClr>
                <a:schemeClr val="dk2"/>
              </a:buClr>
              <a:buSzPts val="1100"/>
              <a:buFont typeface="Arial"/>
              <a:buNone/>
            </a:pPr>
            <a:r>
              <a:rPr b="0" lang="en-US" sz="2700">
                <a:solidFill>
                  <a:srgbClr val="000000"/>
                </a:solidFill>
                <a:latin typeface="Montserrat"/>
                <a:ea typeface="Montserrat"/>
                <a:cs typeface="Montserrat"/>
                <a:sym typeface="Montserrat"/>
              </a:rPr>
              <a:t>Young Adolescents’ Perspectives on Journalism</a:t>
            </a:r>
            <a:endParaRPr sz="7700">
              <a:solidFill>
                <a:srgbClr val="000000"/>
              </a:solidFill>
            </a:endParaRPr>
          </a:p>
        </p:txBody>
      </p:sp>
      <p:sp>
        <p:nvSpPr>
          <p:cNvPr id="60" name="Google Shape;60;p13"/>
          <p:cNvSpPr txBox="1"/>
          <p:nvPr>
            <p:ph idx="1" type="subTitle"/>
          </p:nvPr>
        </p:nvSpPr>
        <p:spPr>
          <a:xfrm>
            <a:off x="344250" y="4734200"/>
            <a:ext cx="7786500" cy="1761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0" lang="en-US" sz="1800">
                <a:solidFill>
                  <a:schemeClr val="lt1"/>
                </a:solidFill>
              </a:rPr>
              <a:t>Megan Fromm, PhD, MJE</a:t>
            </a:r>
            <a:endParaRPr b="0" sz="1800">
              <a:solidFill>
                <a:schemeClr val="lt1"/>
              </a:solidFill>
            </a:endParaRPr>
          </a:p>
          <a:p>
            <a:pPr indent="0" lvl="0" marL="0" rtl="0" algn="l">
              <a:spcBef>
                <a:spcPts val="0"/>
              </a:spcBef>
              <a:spcAft>
                <a:spcPts val="0"/>
              </a:spcAft>
              <a:buNone/>
            </a:pPr>
            <a:r>
              <a:rPr b="0" lang="en-US" sz="1800">
                <a:solidFill>
                  <a:schemeClr val="lt1"/>
                </a:solidFill>
              </a:rPr>
              <a:t>Lecturer, University of Maryland</a:t>
            </a:r>
            <a:endParaRPr b="0" sz="1800">
              <a:solidFill>
                <a:schemeClr val="lt1"/>
              </a:solidFill>
            </a:endParaRPr>
          </a:p>
          <a:p>
            <a:pPr indent="0" lvl="0" marL="0" rtl="0" algn="l">
              <a:spcBef>
                <a:spcPts val="0"/>
              </a:spcBef>
              <a:spcAft>
                <a:spcPts val="0"/>
              </a:spcAft>
              <a:buNone/>
            </a:pPr>
            <a:r>
              <a:rPr lang="en-US" sz="1800">
                <a:solidFill>
                  <a:schemeClr val="lt1"/>
                </a:solidFill>
              </a:rPr>
              <a:t>Affiliated</a:t>
            </a:r>
            <a:r>
              <a:rPr lang="en-US" sz="1800">
                <a:solidFill>
                  <a:schemeClr val="lt1"/>
                </a:solidFill>
              </a:rPr>
              <a:t> Faculty, Emerson College</a:t>
            </a:r>
            <a:endParaRPr sz="1800">
              <a:solidFill>
                <a:schemeClr val="lt1"/>
              </a:solidFill>
            </a:endParaRPr>
          </a:p>
          <a:p>
            <a:pPr indent="0" lvl="0" marL="0" rtl="0" algn="l">
              <a:spcBef>
                <a:spcPts val="0"/>
              </a:spcBef>
              <a:spcAft>
                <a:spcPts val="0"/>
              </a:spcAft>
              <a:buNone/>
            </a:pPr>
            <a:r>
              <a:rPr lang="en-US" sz="1800">
                <a:solidFill>
                  <a:schemeClr val="lt1"/>
                </a:solidFill>
              </a:rPr>
              <a:t>Curriculum Coordinator, Journalism Education Association</a:t>
            </a:r>
            <a:endParaRPr sz="1800">
              <a:solidFill>
                <a:schemeClr val="lt1"/>
              </a:solidFill>
            </a:endParaRPr>
          </a:p>
          <a:p>
            <a:pPr indent="0" lvl="0" marL="0" rtl="0" algn="l">
              <a:spcBef>
                <a:spcPts val="0"/>
              </a:spcBef>
              <a:spcAft>
                <a:spcPts val="0"/>
              </a:spcAft>
              <a:buNone/>
            </a:pPr>
            <a:r>
              <a:rPr b="0" lang="en-US" sz="1800">
                <a:solidFill>
                  <a:schemeClr val="lt1"/>
                </a:solidFill>
                <a:highlight>
                  <a:schemeClr val="accent5"/>
                </a:highlight>
              </a:rPr>
              <a:t>megfromm@gmail.com</a:t>
            </a:r>
            <a:endParaRPr b="0" sz="1800">
              <a:solidFill>
                <a:schemeClr val="lt1"/>
              </a:solidFill>
              <a:highlight>
                <a:schemeClr val="accent5"/>
              </a:highligh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22"/>
          <p:cNvSpPr txBox="1"/>
          <p:nvPr>
            <p:ph type="title"/>
          </p:nvPr>
        </p:nvSpPr>
        <p:spPr>
          <a:xfrm>
            <a:off x="485875" y="2286000"/>
            <a:ext cx="8183700" cy="10476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US"/>
              <a:t>And finally:</a:t>
            </a:r>
            <a:endParaRPr/>
          </a:p>
        </p:txBody>
      </p:sp>
      <p:sp>
        <p:nvSpPr>
          <p:cNvPr id="114" name="Google Shape;114;p22"/>
          <p:cNvSpPr txBox="1"/>
          <p:nvPr>
            <p:ph idx="4294967295" type="body"/>
          </p:nvPr>
        </p:nvSpPr>
        <p:spPr>
          <a:xfrm>
            <a:off x="344250" y="3774900"/>
            <a:ext cx="8520600" cy="959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US" sz="3000">
                <a:solidFill>
                  <a:schemeClr val="lt1"/>
                </a:solidFill>
              </a:rPr>
              <a:t>We teach news literacy so that our students learn to demand better, so they become part of the solution.</a:t>
            </a:r>
            <a:endParaRPr sz="3000">
              <a:solidFill>
                <a:schemeClr val="lt1"/>
              </a:solidFill>
            </a:endParaRPr>
          </a:p>
          <a:p>
            <a:pPr indent="0" lvl="0" marL="0" rtl="0" algn="ctr">
              <a:spcBef>
                <a:spcPts val="1200"/>
              </a:spcBef>
              <a:spcAft>
                <a:spcPts val="1200"/>
              </a:spcAft>
              <a:buNone/>
            </a:pPr>
            <a:r>
              <a:t/>
            </a:r>
            <a:endParaRPr sz="3000">
              <a:solidFill>
                <a:schemeClr val="lt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23"/>
          <p:cNvSpPr txBox="1"/>
          <p:nvPr>
            <p:ph type="title"/>
          </p:nvPr>
        </p:nvSpPr>
        <p:spPr>
          <a:xfrm>
            <a:off x="265500" y="1575600"/>
            <a:ext cx="4045200" cy="20448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US"/>
              <a:t>Critical questions</a:t>
            </a:r>
            <a:endParaRPr/>
          </a:p>
        </p:txBody>
      </p:sp>
      <p:sp>
        <p:nvSpPr>
          <p:cNvPr id="120" name="Google Shape;120;p23"/>
          <p:cNvSpPr txBox="1"/>
          <p:nvPr>
            <p:ph idx="1" type="subTitle"/>
          </p:nvPr>
        </p:nvSpPr>
        <p:spPr>
          <a:xfrm>
            <a:off x="265500" y="3692001"/>
            <a:ext cx="4045200" cy="17940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sp>
        <p:nvSpPr>
          <p:cNvPr id="121" name="Google Shape;121;p23"/>
          <p:cNvSpPr txBox="1"/>
          <p:nvPr>
            <p:ph idx="2" type="body"/>
          </p:nvPr>
        </p:nvSpPr>
        <p:spPr>
          <a:xfrm>
            <a:off x="4939500" y="965600"/>
            <a:ext cx="3837000" cy="4926900"/>
          </a:xfrm>
          <a:prstGeom prst="rect">
            <a:avLst/>
          </a:prstGeom>
        </p:spPr>
        <p:txBody>
          <a:bodyPr anchorCtr="0" anchor="ctr" bIns="91425" lIns="91425" spcFirstLastPara="1" rIns="91425" wrap="square" tIns="91425">
            <a:normAutofit/>
          </a:bodyPr>
          <a:lstStyle/>
          <a:p>
            <a:pPr indent="-387350" lvl="0" marL="457200" rtl="0" algn="l">
              <a:spcBef>
                <a:spcPts val="0"/>
              </a:spcBef>
              <a:spcAft>
                <a:spcPts val="0"/>
              </a:spcAft>
              <a:buSzPts val="2500"/>
              <a:buChar char="●"/>
            </a:pPr>
            <a:r>
              <a:rPr lang="en-US" sz="2500"/>
              <a:t>How are students engaging with media?</a:t>
            </a:r>
            <a:br>
              <a:rPr lang="en-US" sz="2500"/>
            </a:br>
            <a:endParaRPr sz="2500"/>
          </a:p>
          <a:p>
            <a:pPr indent="-387350" lvl="0" marL="457200" rtl="0" algn="l">
              <a:spcBef>
                <a:spcPts val="0"/>
              </a:spcBef>
              <a:spcAft>
                <a:spcPts val="0"/>
              </a:spcAft>
              <a:buSzPts val="2500"/>
              <a:buChar char="●"/>
            </a:pPr>
            <a:r>
              <a:rPr lang="en-US" sz="2500"/>
              <a:t>What do students think </a:t>
            </a:r>
            <a:r>
              <a:rPr lang="en-US" sz="2500"/>
              <a:t>news</a:t>
            </a:r>
            <a:r>
              <a:rPr lang="en-US" sz="2500"/>
              <a:t> is?</a:t>
            </a:r>
            <a:br>
              <a:rPr lang="en-US" sz="2500"/>
            </a:br>
            <a:endParaRPr sz="2500"/>
          </a:p>
          <a:p>
            <a:pPr indent="-387350" lvl="0" marL="457200" rtl="0" algn="l">
              <a:spcBef>
                <a:spcPts val="0"/>
              </a:spcBef>
              <a:spcAft>
                <a:spcPts val="0"/>
              </a:spcAft>
              <a:buSzPts val="2500"/>
              <a:buChar char="●"/>
            </a:pPr>
            <a:r>
              <a:rPr lang="en-US" sz="2500"/>
              <a:t>Where do students encounter and engage with news media?</a:t>
            </a:r>
            <a:endParaRPr sz="25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1">
                                            <p:txEl>
                                              <p:pRg end="0" st="0"/>
                                            </p:txEl>
                                          </p:spTgt>
                                        </p:tgtEl>
                                        <p:attrNameLst>
                                          <p:attrName>style.visibility</p:attrName>
                                        </p:attrNameLst>
                                      </p:cBhvr>
                                      <p:to>
                                        <p:strVal val="visible"/>
                                      </p:to>
                                    </p:set>
                                    <p:animEffect filter="fade" transition="in">
                                      <p:cBhvr>
                                        <p:cTn dur="1000"/>
                                        <p:tgtEl>
                                          <p:spTgt spid="12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1">
                                            <p:txEl>
                                              <p:pRg end="1" st="1"/>
                                            </p:txEl>
                                          </p:spTgt>
                                        </p:tgtEl>
                                        <p:attrNameLst>
                                          <p:attrName>style.visibility</p:attrName>
                                        </p:attrNameLst>
                                      </p:cBhvr>
                                      <p:to>
                                        <p:strVal val="visible"/>
                                      </p:to>
                                    </p:set>
                                    <p:animEffect filter="fade" transition="in">
                                      <p:cBhvr>
                                        <p:cTn dur="1000"/>
                                        <p:tgtEl>
                                          <p:spTgt spid="12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1">
                                            <p:txEl>
                                              <p:pRg end="2" st="2"/>
                                            </p:txEl>
                                          </p:spTgt>
                                        </p:tgtEl>
                                        <p:attrNameLst>
                                          <p:attrName>style.visibility</p:attrName>
                                        </p:attrNameLst>
                                      </p:cBhvr>
                                      <p:to>
                                        <p:strVal val="visible"/>
                                      </p:to>
                                    </p:set>
                                    <p:animEffect filter="fade" transition="in">
                                      <p:cBhvr>
                                        <p:cTn dur="1000"/>
                                        <p:tgtEl>
                                          <p:spTgt spid="121">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24"/>
          <p:cNvSpPr txBox="1"/>
          <p:nvPr>
            <p:ph type="ctrTitle"/>
          </p:nvPr>
        </p:nvSpPr>
        <p:spPr>
          <a:xfrm>
            <a:off x="485875" y="962233"/>
            <a:ext cx="8183700" cy="1964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US"/>
              <a:t>Mapping the field of adolescent news consumption</a:t>
            </a:r>
            <a:endParaRPr/>
          </a:p>
        </p:txBody>
      </p:sp>
      <p:sp>
        <p:nvSpPr>
          <p:cNvPr id="127" name="Google Shape;127;p24"/>
          <p:cNvSpPr txBox="1"/>
          <p:nvPr>
            <p:ph idx="1" type="subTitle"/>
          </p:nvPr>
        </p:nvSpPr>
        <p:spPr>
          <a:xfrm>
            <a:off x="485875" y="2927033"/>
            <a:ext cx="8183700" cy="1148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US">
                <a:solidFill>
                  <a:schemeClr val="dk2"/>
                </a:solidFill>
              </a:rPr>
              <a:t>Current research says...</a:t>
            </a:r>
            <a:endParaRPr>
              <a:solidFill>
                <a:schemeClr val="dk2"/>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pic>
        <p:nvPicPr>
          <p:cNvPr id="132" name="Google Shape;132;p25">
            <a:hlinkClick r:id="rId3"/>
          </p:cNvPr>
          <p:cNvPicPr preferRelativeResize="0"/>
          <p:nvPr/>
        </p:nvPicPr>
        <p:blipFill>
          <a:blip r:embed="rId4">
            <a:alphaModFix/>
          </a:blip>
          <a:stretch>
            <a:fillRect/>
          </a:stretch>
        </p:blipFill>
        <p:spPr>
          <a:xfrm>
            <a:off x="676750" y="152400"/>
            <a:ext cx="7441168" cy="65532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pic>
        <p:nvPicPr>
          <p:cNvPr id="137" name="Google Shape;137;p26">
            <a:hlinkClick r:id="rId3"/>
          </p:cNvPr>
          <p:cNvPicPr preferRelativeResize="0"/>
          <p:nvPr/>
        </p:nvPicPr>
        <p:blipFill>
          <a:blip r:embed="rId4">
            <a:alphaModFix/>
          </a:blip>
          <a:stretch>
            <a:fillRect/>
          </a:stretch>
        </p:blipFill>
        <p:spPr>
          <a:xfrm>
            <a:off x="1270100" y="83400"/>
            <a:ext cx="4880269" cy="65532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pic>
        <p:nvPicPr>
          <p:cNvPr id="142" name="Google Shape;142;p27">
            <a:hlinkClick r:id="rId3"/>
          </p:cNvPr>
          <p:cNvPicPr preferRelativeResize="0"/>
          <p:nvPr/>
        </p:nvPicPr>
        <p:blipFill>
          <a:blip r:embed="rId4">
            <a:alphaModFix/>
          </a:blip>
          <a:stretch>
            <a:fillRect/>
          </a:stretch>
        </p:blipFill>
        <p:spPr>
          <a:xfrm>
            <a:off x="1803300" y="152400"/>
            <a:ext cx="5537394" cy="655320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28"/>
          <p:cNvSpPr txBox="1"/>
          <p:nvPr>
            <p:ph type="title"/>
          </p:nvPr>
        </p:nvSpPr>
        <p:spPr>
          <a:xfrm>
            <a:off x="311700" y="593367"/>
            <a:ext cx="8520600" cy="831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US"/>
              <a:t>What does this data mean for us?</a:t>
            </a:r>
            <a:endParaRPr/>
          </a:p>
        </p:txBody>
      </p:sp>
      <p:sp>
        <p:nvSpPr>
          <p:cNvPr id="148" name="Google Shape;148;p28"/>
          <p:cNvSpPr txBox="1"/>
          <p:nvPr>
            <p:ph idx="1" type="body"/>
          </p:nvPr>
        </p:nvSpPr>
        <p:spPr>
          <a:xfrm>
            <a:off x="311700" y="1536633"/>
            <a:ext cx="8520600" cy="4555200"/>
          </a:xfrm>
          <a:prstGeom prst="rect">
            <a:avLst/>
          </a:prstGeom>
        </p:spPr>
        <p:txBody>
          <a:bodyPr anchorCtr="0" anchor="t" bIns="91425" lIns="91425" spcFirstLastPara="1" rIns="91425" wrap="square" tIns="91425">
            <a:normAutofit/>
          </a:bodyPr>
          <a:lstStyle/>
          <a:p>
            <a:pPr indent="-355600" lvl="0" marL="457200" rtl="0" algn="l">
              <a:lnSpc>
                <a:spcPct val="150000"/>
              </a:lnSpc>
              <a:spcBef>
                <a:spcPts val="0"/>
              </a:spcBef>
              <a:spcAft>
                <a:spcPts val="0"/>
              </a:spcAft>
              <a:buClr>
                <a:schemeClr val="dk2"/>
              </a:buClr>
              <a:buSzPts val="2000"/>
              <a:buChar char="●"/>
            </a:pPr>
            <a:r>
              <a:rPr lang="en-US" sz="2000">
                <a:solidFill>
                  <a:schemeClr val="dk2"/>
                </a:solidFill>
              </a:rPr>
              <a:t>Teens experience both positive and negative impacts from media</a:t>
            </a:r>
            <a:endParaRPr sz="2000">
              <a:solidFill>
                <a:schemeClr val="dk2"/>
              </a:solidFill>
            </a:endParaRPr>
          </a:p>
          <a:p>
            <a:pPr indent="-355600" lvl="0" marL="457200" rtl="0" algn="l">
              <a:lnSpc>
                <a:spcPct val="150000"/>
              </a:lnSpc>
              <a:spcBef>
                <a:spcPts val="0"/>
              </a:spcBef>
              <a:spcAft>
                <a:spcPts val="0"/>
              </a:spcAft>
              <a:buClr>
                <a:schemeClr val="dk2"/>
              </a:buClr>
              <a:buSzPts val="2000"/>
              <a:buChar char="●"/>
            </a:pPr>
            <a:r>
              <a:rPr lang="en-US" sz="2000">
                <a:solidFill>
                  <a:schemeClr val="dk2"/>
                </a:solidFill>
              </a:rPr>
              <a:t>Avoid negative / cynical entry point (deficit thinking)</a:t>
            </a:r>
            <a:endParaRPr sz="2000">
              <a:solidFill>
                <a:schemeClr val="dk2"/>
              </a:solidFill>
            </a:endParaRPr>
          </a:p>
          <a:p>
            <a:pPr indent="-355600" lvl="0" marL="457200" rtl="0" algn="l">
              <a:lnSpc>
                <a:spcPct val="150000"/>
              </a:lnSpc>
              <a:spcBef>
                <a:spcPts val="0"/>
              </a:spcBef>
              <a:spcAft>
                <a:spcPts val="0"/>
              </a:spcAft>
              <a:buClr>
                <a:schemeClr val="dk2"/>
              </a:buClr>
              <a:buSzPts val="2000"/>
              <a:buChar char="●"/>
            </a:pPr>
            <a:r>
              <a:rPr lang="en-US" sz="2000">
                <a:solidFill>
                  <a:schemeClr val="dk2"/>
                </a:solidFill>
              </a:rPr>
              <a:t>Acknowledge what’s meaningful to them</a:t>
            </a:r>
            <a:endParaRPr sz="2000">
              <a:solidFill>
                <a:schemeClr val="dk2"/>
              </a:solidFill>
            </a:endParaRPr>
          </a:p>
          <a:p>
            <a:pPr indent="-355600" lvl="0" marL="457200" rtl="0" algn="l">
              <a:lnSpc>
                <a:spcPct val="150000"/>
              </a:lnSpc>
              <a:spcBef>
                <a:spcPts val="0"/>
              </a:spcBef>
              <a:spcAft>
                <a:spcPts val="0"/>
              </a:spcAft>
              <a:buClr>
                <a:schemeClr val="dk2"/>
              </a:buClr>
              <a:buSzPts val="2000"/>
              <a:buChar char="●"/>
            </a:pPr>
            <a:r>
              <a:rPr lang="en-US" sz="2000">
                <a:solidFill>
                  <a:schemeClr val="dk2"/>
                </a:solidFill>
              </a:rPr>
              <a:t>Focus on critical literacy / informed citizenry</a:t>
            </a:r>
            <a:endParaRPr sz="2000">
              <a:solidFill>
                <a:schemeClr val="dk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8">
                                            <p:txEl>
                                              <p:pRg end="0" st="0"/>
                                            </p:txEl>
                                          </p:spTgt>
                                        </p:tgtEl>
                                        <p:attrNameLst>
                                          <p:attrName>style.visibility</p:attrName>
                                        </p:attrNameLst>
                                      </p:cBhvr>
                                      <p:to>
                                        <p:strVal val="visible"/>
                                      </p:to>
                                    </p:set>
                                    <p:animEffect filter="fade" transition="in">
                                      <p:cBhvr>
                                        <p:cTn dur="1000"/>
                                        <p:tgtEl>
                                          <p:spTgt spid="14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8">
                                            <p:txEl>
                                              <p:pRg end="1" st="1"/>
                                            </p:txEl>
                                          </p:spTgt>
                                        </p:tgtEl>
                                        <p:attrNameLst>
                                          <p:attrName>style.visibility</p:attrName>
                                        </p:attrNameLst>
                                      </p:cBhvr>
                                      <p:to>
                                        <p:strVal val="visible"/>
                                      </p:to>
                                    </p:set>
                                    <p:animEffect filter="fade" transition="in">
                                      <p:cBhvr>
                                        <p:cTn dur="1000"/>
                                        <p:tgtEl>
                                          <p:spTgt spid="14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8">
                                            <p:txEl>
                                              <p:pRg end="2" st="2"/>
                                            </p:txEl>
                                          </p:spTgt>
                                        </p:tgtEl>
                                        <p:attrNameLst>
                                          <p:attrName>style.visibility</p:attrName>
                                        </p:attrNameLst>
                                      </p:cBhvr>
                                      <p:to>
                                        <p:strVal val="visible"/>
                                      </p:to>
                                    </p:set>
                                    <p:animEffect filter="fade" transition="in">
                                      <p:cBhvr>
                                        <p:cTn dur="1000"/>
                                        <p:tgtEl>
                                          <p:spTgt spid="14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8">
                                            <p:txEl>
                                              <p:pRg end="3" st="3"/>
                                            </p:txEl>
                                          </p:spTgt>
                                        </p:tgtEl>
                                        <p:attrNameLst>
                                          <p:attrName>style.visibility</p:attrName>
                                        </p:attrNameLst>
                                      </p:cBhvr>
                                      <p:to>
                                        <p:strVal val="visible"/>
                                      </p:to>
                                    </p:set>
                                    <p:animEffect filter="fade" transition="in">
                                      <p:cBhvr>
                                        <p:cTn dur="1000"/>
                                        <p:tgtEl>
                                          <p:spTgt spid="148">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pic>
        <p:nvPicPr>
          <p:cNvPr id="153" name="Google Shape;153;p29">
            <a:hlinkClick r:id="rId3"/>
          </p:cNvPr>
          <p:cNvPicPr preferRelativeResize="0"/>
          <p:nvPr/>
        </p:nvPicPr>
        <p:blipFill>
          <a:blip r:embed="rId4">
            <a:alphaModFix/>
          </a:blip>
          <a:stretch>
            <a:fillRect/>
          </a:stretch>
        </p:blipFill>
        <p:spPr>
          <a:xfrm>
            <a:off x="152400" y="2291200"/>
            <a:ext cx="8839200" cy="3878549"/>
          </a:xfrm>
          <a:prstGeom prst="rect">
            <a:avLst/>
          </a:prstGeom>
          <a:noFill/>
          <a:ln>
            <a:noFill/>
          </a:ln>
        </p:spPr>
      </p:pic>
      <p:pic>
        <p:nvPicPr>
          <p:cNvPr id="154" name="Google Shape;154;p29"/>
          <p:cNvPicPr preferRelativeResize="0"/>
          <p:nvPr/>
        </p:nvPicPr>
        <p:blipFill>
          <a:blip r:embed="rId5">
            <a:alphaModFix/>
          </a:blip>
          <a:stretch>
            <a:fillRect/>
          </a:stretch>
        </p:blipFill>
        <p:spPr>
          <a:xfrm>
            <a:off x="257875" y="152400"/>
            <a:ext cx="5427251" cy="1709249"/>
          </a:xfrm>
          <a:prstGeom prst="rect">
            <a:avLst/>
          </a:prstGeom>
          <a:noFill/>
          <a:ln>
            <a:noFill/>
          </a:ln>
        </p:spPr>
      </p:pic>
      <p:cxnSp>
        <p:nvCxnSpPr>
          <p:cNvPr id="155" name="Google Shape;155;p29"/>
          <p:cNvCxnSpPr/>
          <p:nvPr/>
        </p:nvCxnSpPr>
        <p:spPr>
          <a:xfrm>
            <a:off x="607150" y="4361025"/>
            <a:ext cx="979800" cy="0"/>
          </a:xfrm>
          <a:prstGeom prst="straightConnector1">
            <a:avLst/>
          </a:prstGeom>
          <a:noFill/>
          <a:ln cap="flat" cmpd="sng" w="76200">
            <a:solidFill>
              <a:schemeClr val="accent6"/>
            </a:solidFill>
            <a:prstDash val="solid"/>
            <a:round/>
            <a:headEnd len="med" w="med" type="none"/>
            <a:tailEnd len="med" w="med" type="none"/>
          </a:ln>
        </p:spPr>
      </p:cxnSp>
      <p:cxnSp>
        <p:nvCxnSpPr>
          <p:cNvPr id="156" name="Google Shape;156;p29"/>
          <p:cNvCxnSpPr/>
          <p:nvPr/>
        </p:nvCxnSpPr>
        <p:spPr>
          <a:xfrm>
            <a:off x="607150" y="5685700"/>
            <a:ext cx="717000" cy="0"/>
          </a:xfrm>
          <a:prstGeom prst="straightConnector1">
            <a:avLst/>
          </a:prstGeom>
          <a:noFill/>
          <a:ln cap="flat" cmpd="sng" w="76200">
            <a:solidFill>
              <a:srgbClr val="E69138"/>
            </a:solidFill>
            <a:prstDash val="solid"/>
            <a:round/>
            <a:headEnd len="med" w="med" type="none"/>
            <a:tailEnd len="med" w="med" type="none"/>
          </a:ln>
        </p:spPr>
      </p:cxnSp>
      <p:sp>
        <p:nvSpPr>
          <p:cNvPr id="157" name="Google Shape;157;p29"/>
          <p:cNvSpPr/>
          <p:nvPr/>
        </p:nvSpPr>
        <p:spPr>
          <a:xfrm>
            <a:off x="6706225" y="5229750"/>
            <a:ext cx="565200" cy="379800"/>
          </a:xfrm>
          <a:prstGeom prst="rect">
            <a:avLst/>
          </a:prstGeom>
          <a:noFill/>
          <a:ln cap="flat" cmpd="sng" w="38100">
            <a:solidFill>
              <a:srgbClr val="E6913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29"/>
          <p:cNvSpPr/>
          <p:nvPr/>
        </p:nvSpPr>
        <p:spPr>
          <a:xfrm>
            <a:off x="2056025" y="4064050"/>
            <a:ext cx="565200" cy="297000"/>
          </a:xfrm>
          <a:prstGeom prst="rect">
            <a:avLst/>
          </a:prstGeom>
          <a:noFill/>
          <a:ln cap="flat" cmpd="sng" w="3810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59" name="Google Shape;159;p29"/>
          <p:cNvCxnSpPr/>
          <p:nvPr/>
        </p:nvCxnSpPr>
        <p:spPr>
          <a:xfrm>
            <a:off x="607150" y="4885375"/>
            <a:ext cx="979800" cy="0"/>
          </a:xfrm>
          <a:prstGeom prst="straightConnector1">
            <a:avLst/>
          </a:prstGeom>
          <a:noFill/>
          <a:ln cap="flat" cmpd="sng" w="76200">
            <a:solidFill>
              <a:srgbClr val="CC0000"/>
            </a:solidFill>
            <a:prstDash val="solid"/>
            <a:round/>
            <a:headEnd len="med" w="med" type="none"/>
            <a:tailEnd len="med" w="med" type="none"/>
          </a:ln>
        </p:spPr>
      </p:cxnSp>
      <p:sp>
        <p:nvSpPr>
          <p:cNvPr id="160" name="Google Shape;160;p29"/>
          <p:cNvSpPr/>
          <p:nvPr/>
        </p:nvSpPr>
        <p:spPr>
          <a:xfrm>
            <a:off x="4374225" y="4478000"/>
            <a:ext cx="565200" cy="297000"/>
          </a:xfrm>
          <a:prstGeom prst="rect">
            <a:avLst/>
          </a:prstGeom>
          <a:noFill/>
          <a:ln cap="flat" cmpd="sng" w="3810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29"/>
          <p:cNvSpPr/>
          <p:nvPr/>
        </p:nvSpPr>
        <p:spPr>
          <a:xfrm>
            <a:off x="5520150" y="4478000"/>
            <a:ext cx="565200" cy="297000"/>
          </a:xfrm>
          <a:prstGeom prst="rect">
            <a:avLst/>
          </a:prstGeom>
          <a:noFill/>
          <a:ln cap="flat" cmpd="sng" w="3810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5"/>
                                        </p:tgtEl>
                                        <p:attrNameLst>
                                          <p:attrName>style.visibility</p:attrName>
                                        </p:attrNameLst>
                                      </p:cBhvr>
                                      <p:to>
                                        <p:strVal val="visible"/>
                                      </p:to>
                                    </p:set>
                                    <p:animEffect filter="fade" transition="in">
                                      <p:cBhvr>
                                        <p:cTn dur="1000"/>
                                        <p:tgtEl>
                                          <p:spTgt spid="155"/>
                                        </p:tgtEl>
                                      </p:cBhvr>
                                    </p:animEffect>
                                  </p:childTnLst>
                                </p:cTn>
                              </p:par>
                              <p:par>
                                <p:cTn fill="hold" nodeType="withEffect" presetClass="entr" presetID="10" presetSubtype="0">
                                  <p:stCondLst>
                                    <p:cond delay="0"/>
                                  </p:stCondLst>
                                  <p:childTnLst>
                                    <p:set>
                                      <p:cBhvr>
                                        <p:cTn dur="1" fill="hold">
                                          <p:stCondLst>
                                            <p:cond delay="0"/>
                                          </p:stCondLst>
                                        </p:cTn>
                                        <p:tgtEl>
                                          <p:spTgt spid="158"/>
                                        </p:tgtEl>
                                        <p:attrNameLst>
                                          <p:attrName>style.visibility</p:attrName>
                                        </p:attrNameLst>
                                      </p:cBhvr>
                                      <p:to>
                                        <p:strVal val="visible"/>
                                      </p:to>
                                    </p:set>
                                    <p:animEffect filter="fade" transition="in">
                                      <p:cBhvr>
                                        <p:cTn dur="1000"/>
                                        <p:tgtEl>
                                          <p:spTgt spid="15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9"/>
                                        </p:tgtEl>
                                        <p:attrNameLst>
                                          <p:attrName>style.visibility</p:attrName>
                                        </p:attrNameLst>
                                      </p:cBhvr>
                                      <p:to>
                                        <p:strVal val="visible"/>
                                      </p:to>
                                    </p:set>
                                    <p:animEffect filter="fade" transition="in">
                                      <p:cBhvr>
                                        <p:cTn dur="1000"/>
                                        <p:tgtEl>
                                          <p:spTgt spid="159"/>
                                        </p:tgtEl>
                                      </p:cBhvr>
                                    </p:animEffect>
                                  </p:childTnLst>
                                </p:cTn>
                              </p:par>
                              <p:par>
                                <p:cTn fill="hold" nodeType="withEffect" presetClass="entr" presetID="10" presetSubtype="0">
                                  <p:stCondLst>
                                    <p:cond delay="0"/>
                                  </p:stCondLst>
                                  <p:childTnLst>
                                    <p:set>
                                      <p:cBhvr>
                                        <p:cTn dur="1" fill="hold">
                                          <p:stCondLst>
                                            <p:cond delay="0"/>
                                          </p:stCondLst>
                                        </p:cTn>
                                        <p:tgtEl>
                                          <p:spTgt spid="160"/>
                                        </p:tgtEl>
                                        <p:attrNameLst>
                                          <p:attrName>style.visibility</p:attrName>
                                        </p:attrNameLst>
                                      </p:cBhvr>
                                      <p:to>
                                        <p:strVal val="visible"/>
                                      </p:to>
                                    </p:set>
                                    <p:animEffect filter="fade" transition="in">
                                      <p:cBhvr>
                                        <p:cTn dur="1000"/>
                                        <p:tgtEl>
                                          <p:spTgt spid="16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1"/>
                                        </p:tgtEl>
                                        <p:attrNameLst>
                                          <p:attrName>style.visibility</p:attrName>
                                        </p:attrNameLst>
                                      </p:cBhvr>
                                      <p:to>
                                        <p:strVal val="visible"/>
                                      </p:to>
                                    </p:set>
                                    <p:animEffect filter="fade" transition="in">
                                      <p:cBhvr>
                                        <p:cTn dur="1000"/>
                                        <p:tgtEl>
                                          <p:spTgt spid="16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6"/>
                                        </p:tgtEl>
                                        <p:attrNameLst>
                                          <p:attrName>style.visibility</p:attrName>
                                        </p:attrNameLst>
                                      </p:cBhvr>
                                      <p:to>
                                        <p:strVal val="visible"/>
                                      </p:to>
                                    </p:set>
                                    <p:animEffect filter="fade" transition="in">
                                      <p:cBhvr>
                                        <p:cTn dur="1000"/>
                                        <p:tgtEl>
                                          <p:spTgt spid="156"/>
                                        </p:tgtEl>
                                      </p:cBhvr>
                                    </p:animEffect>
                                  </p:childTnLst>
                                </p:cTn>
                              </p:par>
                              <p:par>
                                <p:cTn fill="hold" nodeType="withEffect" presetClass="entr" presetID="10" presetSubtype="0">
                                  <p:stCondLst>
                                    <p:cond delay="0"/>
                                  </p:stCondLst>
                                  <p:childTnLst>
                                    <p:set>
                                      <p:cBhvr>
                                        <p:cTn dur="1" fill="hold">
                                          <p:stCondLst>
                                            <p:cond delay="0"/>
                                          </p:stCondLst>
                                        </p:cTn>
                                        <p:tgtEl>
                                          <p:spTgt spid="157"/>
                                        </p:tgtEl>
                                        <p:attrNameLst>
                                          <p:attrName>style.visibility</p:attrName>
                                        </p:attrNameLst>
                                      </p:cBhvr>
                                      <p:to>
                                        <p:strVal val="visible"/>
                                      </p:to>
                                    </p:set>
                                    <p:animEffect filter="fade" transition="in">
                                      <p:cBhvr>
                                        <p:cTn dur="1000"/>
                                        <p:tgtEl>
                                          <p:spTgt spid="1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pic>
        <p:nvPicPr>
          <p:cNvPr id="166" name="Google Shape;166;p30"/>
          <p:cNvPicPr preferRelativeResize="0"/>
          <p:nvPr/>
        </p:nvPicPr>
        <p:blipFill>
          <a:blip r:embed="rId3">
            <a:alphaModFix/>
          </a:blip>
          <a:stretch>
            <a:fillRect/>
          </a:stretch>
        </p:blipFill>
        <p:spPr>
          <a:xfrm>
            <a:off x="205000" y="2286000"/>
            <a:ext cx="8640024" cy="3411450"/>
          </a:xfrm>
          <a:prstGeom prst="rect">
            <a:avLst/>
          </a:prstGeom>
          <a:noFill/>
          <a:ln>
            <a:noFill/>
          </a:ln>
        </p:spPr>
      </p:pic>
      <p:pic>
        <p:nvPicPr>
          <p:cNvPr id="167" name="Google Shape;167;p30"/>
          <p:cNvPicPr preferRelativeResize="0"/>
          <p:nvPr/>
        </p:nvPicPr>
        <p:blipFill>
          <a:blip r:embed="rId4">
            <a:alphaModFix/>
          </a:blip>
          <a:stretch>
            <a:fillRect/>
          </a:stretch>
        </p:blipFill>
        <p:spPr>
          <a:xfrm>
            <a:off x="257875" y="152400"/>
            <a:ext cx="5427251" cy="1709249"/>
          </a:xfrm>
          <a:prstGeom prst="rect">
            <a:avLst/>
          </a:prstGeom>
          <a:noFill/>
          <a:ln>
            <a:noFill/>
          </a:ln>
        </p:spPr>
      </p:pic>
      <p:sp>
        <p:nvSpPr>
          <p:cNvPr id="168" name="Google Shape;168;p30"/>
          <p:cNvSpPr/>
          <p:nvPr/>
        </p:nvSpPr>
        <p:spPr>
          <a:xfrm>
            <a:off x="551950" y="3905050"/>
            <a:ext cx="7755000" cy="3450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8"/>
                                        </p:tgtEl>
                                        <p:attrNameLst>
                                          <p:attrName>style.visibility</p:attrName>
                                        </p:attrNameLst>
                                      </p:cBhvr>
                                      <p:to>
                                        <p:strVal val="visible"/>
                                      </p:to>
                                    </p:set>
                                    <p:animEffect filter="fade" transition="in">
                                      <p:cBhvr>
                                        <p:cTn dur="1000"/>
                                        <p:tgtEl>
                                          <p:spTgt spid="1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pic>
        <p:nvPicPr>
          <p:cNvPr id="173" name="Google Shape;173;p31"/>
          <p:cNvPicPr preferRelativeResize="0"/>
          <p:nvPr/>
        </p:nvPicPr>
        <p:blipFill rotWithShape="1">
          <a:blip r:embed="rId3">
            <a:alphaModFix/>
          </a:blip>
          <a:srcRect b="0" l="0" r="-3562" t="-9517"/>
          <a:stretch/>
        </p:blipFill>
        <p:spPr>
          <a:xfrm>
            <a:off x="257875" y="2525175"/>
            <a:ext cx="8960225" cy="3835424"/>
          </a:xfrm>
          <a:prstGeom prst="rect">
            <a:avLst/>
          </a:prstGeom>
          <a:noFill/>
          <a:ln>
            <a:noFill/>
          </a:ln>
        </p:spPr>
      </p:pic>
      <p:pic>
        <p:nvPicPr>
          <p:cNvPr id="174" name="Google Shape;174;p31"/>
          <p:cNvPicPr preferRelativeResize="0"/>
          <p:nvPr/>
        </p:nvPicPr>
        <p:blipFill>
          <a:blip r:embed="rId4">
            <a:alphaModFix/>
          </a:blip>
          <a:stretch>
            <a:fillRect/>
          </a:stretch>
        </p:blipFill>
        <p:spPr>
          <a:xfrm>
            <a:off x="257875" y="152400"/>
            <a:ext cx="5427251" cy="1709249"/>
          </a:xfrm>
          <a:prstGeom prst="rect">
            <a:avLst/>
          </a:prstGeom>
          <a:noFill/>
          <a:ln>
            <a:noFill/>
          </a:ln>
        </p:spPr>
      </p:pic>
      <p:sp>
        <p:nvSpPr>
          <p:cNvPr id="175" name="Google Shape;175;p31"/>
          <p:cNvSpPr/>
          <p:nvPr/>
        </p:nvSpPr>
        <p:spPr>
          <a:xfrm>
            <a:off x="565750" y="5602300"/>
            <a:ext cx="8169000" cy="3036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5"/>
                                        </p:tgtEl>
                                        <p:attrNameLst>
                                          <p:attrName>style.visibility</p:attrName>
                                        </p:attrNameLst>
                                      </p:cBhvr>
                                      <p:to>
                                        <p:strVal val="visible"/>
                                      </p:to>
                                    </p:set>
                                    <p:animEffect filter="fade" transition="in">
                                      <p:cBhvr>
                                        <p:cTn dur="1000"/>
                                        <p:tgtEl>
                                          <p:spTgt spid="17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sp>
        <p:nvSpPr>
          <p:cNvPr id="65" name="Google Shape;65;p14"/>
          <p:cNvSpPr txBox="1"/>
          <p:nvPr>
            <p:ph type="title"/>
          </p:nvPr>
        </p:nvSpPr>
        <p:spPr>
          <a:xfrm>
            <a:off x="311700" y="593367"/>
            <a:ext cx="8520600" cy="831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US"/>
              <a:t>Agenda</a:t>
            </a:r>
            <a:endParaRPr/>
          </a:p>
        </p:txBody>
      </p:sp>
      <p:sp>
        <p:nvSpPr>
          <p:cNvPr id="66" name="Google Shape;66;p14"/>
          <p:cNvSpPr txBox="1"/>
          <p:nvPr>
            <p:ph idx="1" type="body"/>
          </p:nvPr>
        </p:nvSpPr>
        <p:spPr>
          <a:xfrm>
            <a:off x="311700" y="1536633"/>
            <a:ext cx="8520600" cy="4555200"/>
          </a:xfrm>
          <a:prstGeom prst="rect">
            <a:avLst/>
          </a:prstGeom>
        </p:spPr>
        <p:txBody>
          <a:bodyPr anchorCtr="0" anchor="t" bIns="91425" lIns="91425" spcFirstLastPara="1" rIns="91425" wrap="square" tIns="91425">
            <a:normAutofit/>
          </a:bodyPr>
          <a:lstStyle/>
          <a:p>
            <a:pPr indent="-406400" lvl="0" marL="457200" rtl="0" algn="l">
              <a:lnSpc>
                <a:spcPct val="115000"/>
              </a:lnSpc>
              <a:spcBef>
                <a:spcPts val="0"/>
              </a:spcBef>
              <a:spcAft>
                <a:spcPts val="0"/>
              </a:spcAft>
              <a:buClr>
                <a:schemeClr val="dk2"/>
              </a:buClr>
              <a:buSzPts val="2800"/>
              <a:buChar char="●"/>
            </a:pPr>
            <a:r>
              <a:rPr lang="en-US" sz="2800">
                <a:solidFill>
                  <a:schemeClr val="dk2"/>
                </a:solidFill>
              </a:rPr>
              <a:t>Map the field of young adults’ media use</a:t>
            </a:r>
            <a:br>
              <a:rPr lang="en-US" sz="2800">
                <a:solidFill>
                  <a:schemeClr val="dk2"/>
                </a:solidFill>
              </a:rPr>
            </a:br>
            <a:endParaRPr sz="2800">
              <a:solidFill>
                <a:schemeClr val="dk2"/>
              </a:solidFill>
            </a:endParaRPr>
          </a:p>
          <a:p>
            <a:pPr indent="-406400" lvl="0" marL="457200" rtl="0" algn="l">
              <a:lnSpc>
                <a:spcPct val="115000"/>
              </a:lnSpc>
              <a:spcBef>
                <a:spcPts val="0"/>
              </a:spcBef>
              <a:spcAft>
                <a:spcPts val="0"/>
              </a:spcAft>
              <a:buClr>
                <a:schemeClr val="dk2"/>
              </a:buClr>
              <a:buSzPts val="2800"/>
              <a:buChar char="●"/>
            </a:pPr>
            <a:r>
              <a:rPr lang="en-US" sz="2800">
                <a:solidFill>
                  <a:schemeClr val="dk2"/>
                </a:solidFill>
              </a:rPr>
              <a:t>Build foundational knowledge for teaching news and media literacy</a:t>
            </a:r>
            <a:br>
              <a:rPr lang="en-US" sz="2800">
                <a:solidFill>
                  <a:schemeClr val="dk2"/>
                </a:solidFill>
              </a:rPr>
            </a:br>
            <a:endParaRPr sz="2800">
              <a:solidFill>
                <a:schemeClr val="dk2"/>
              </a:solidFill>
            </a:endParaRPr>
          </a:p>
          <a:p>
            <a:pPr indent="-406400" lvl="0" marL="457200" rtl="0" algn="l">
              <a:lnSpc>
                <a:spcPct val="115000"/>
              </a:lnSpc>
              <a:spcBef>
                <a:spcPts val="0"/>
              </a:spcBef>
              <a:spcAft>
                <a:spcPts val="0"/>
              </a:spcAft>
              <a:buClr>
                <a:schemeClr val="dk2"/>
              </a:buClr>
              <a:buSzPts val="2800"/>
              <a:buChar char="●"/>
            </a:pPr>
            <a:r>
              <a:rPr lang="en-US" sz="2800">
                <a:solidFill>
                  <a:schemeClr val="dk2"/>
                </a:solidFill>
              </a:rPr>
              <a:t>Explore class structures and approaches for engaging students</a:t>
            </a:r>
            <a:endParaRPr sz="2800">
              <a:solidFill>
                <a:schemeClr val="dk2"/>
              </a:solidFill>
            </a:endParaRPr>
          </a:p>
          <a:p>
            <a:pPr indent="0" lvl="0" marL="0" rtl="0" algn="l">
              <a:spcBef>
                <a:spcPts val="1800"/>
              </a:spcBef>
              <a:spcAft>
                <a:spcPts val="1200"/>
              </a:spcAft>
              <a:buNone/>
            </a:pPr>
            <a:r>
              <a:t/>
            </a:r>
            <a:endParaRPr>
              <a:solidFill>
                <a:schemeClr val="dk2"/>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pic>
        <p:nvPicPr>
          <p:cNvPr id="180" name="Google Shape;180;p32"/>
          <p:cNvPicPr preferRelativeResize="0"/>
          <p:nvPr/>
        </p:nvPicPr>
        <p:blipFill>
          <a:blip r:embed="rId3">
            <a:alphaModFix/>
          </a:blip>
          <a:stretch>
            <a:fillRect/>
          </a:stretch>
        </p:blipFill>
        <p:spPr>
          <a:xfrm>
            <a:off x="257863" y="2243525"/>
            <a:ext cx="8734024" cy="2198200"/>
          </a:xfrm>
          <a:prstGeom prst="rect">
            <a:avLst/>
          </a:prstGeom>
          <a:noFill/>
          <a:ln>
            <a:noFill/>
          </a:ln>
        </p:spPr>
      </p:pic>
      <p:pic>
        <p:nvPicPr>
          <p:cNvPr id="181" name="Google Shape;181;p32"/>
          <p:cNvPicPr preferRelativeResize="0"/>
          <p:nvPr/>
        </p:nvPicPr>
        <p:blipFill>
          <a:blip r:embed="rId4">
            <a:alphaModFix/>
          </a:blip>
          <a:stretch>
            <a:fillRect/>
          </a:stretch>
        </p:blipFill>
        <p:spPr>
          <a:xfrm>
            <a:off x="257875" y="152400"/>
            <a:ext cx="5427251" cy="1709249"/>
          </a:xfrm>
          <a:prstGeom prst="rect">
            <a:avLst/>
          </a:prstGeom>
          <a:noFill/>
          <a:ln>
            <a:noFill/>
          </a:ln>
        </p:spPr>
      </p:pic>
      <p:sp>
        <p:nvSpPr>
          <p:cNvPr id="182" name="Google Shape;182;p32"/>
          <p:cNvSpPr/>
          <p:nvPr/>
        </p:nvSpPr>
        <p:spPr>
          <a:xfrm>
            <a:off x="689950" y="3836075"/>
            <a:ext cx="7824000" cy="3588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2"/>
                                        </p:tgtEl>
                                        <p:attrNameLst>
                                          <p:attrName>style.visibility</p:attrName>
                                        </p:attrNameLst>
                                      </p:cBhvr>
                                      <p:to>
                                        <p:strVal val="visible"/>
                                      </p:to>
                                    </p:set>
                                    <p:animEffect filter="fade" transition="in">
                                      <p:cBhvr>
                                        <p:cTn dur="1000"/>
                                        <p:tgtEl>
                                          <p:spTgt spid="18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33"/>
          <p:cNvSpPr txBox="1"/>
          <p:nvPr>
            <p:ph type="title"/>
          </p:nvPr>
        </p:nvSpPr>
        <p:spPr>
          <a:xfrm>
            <a:off x="311700" y="593367"/>
            <a:ext cx="8520600" cy="831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US"/>
              <a:t>What does this data mean for us?</a:t>
            </a:r>
            <a:endParaRPr/>
          </a:p>
        </p:txBody>
      </p:sp>
      <p:sp>
        <p:nvSpPr>
          <p:cNvPr id="188" name="Google Shape;188;p33"/>
          <p:cNvSpPr txBox="1"/>
          <p:nvPr>
            <p:ph idx="1" type="body"/>
          </p:nvPr>
        </p:nvSpPr>
        <p:spPr>
          <a:xfrm>
            <a:off x="311700" y="1536633"/>
            <a:ext cx="8520600" cy="4555200"/>
          </a:xfrm>
          <a:prstGeom prst="rect">
            <a:avLst/>
          </a:prstGeom>
        </p:spPr>
        <p:txBody>
          <a:bodyPr anchorCtr="0" anchor="t" bIns="91425" lIns="91425" spcFirstLastPara="1" rIns="91425" wrap="square" tIns="91425">
            <a:normAutofit/>
          </a:bodyPr>
          <a:lstStyle/>
          <a:p>
            <a:pPr indent="-355600" lvl="0" marL="457200" rtl="0" algn="l">
              <a:lnSpc>
                <a:spcPct val="150000"/>
              </a:lnSpc>
              <a:spcBef>
                <a:spcPts val="0"/>
              </a:spcBef>
              <a:spcAft>
                <a:spcPts val="0"/>
              </a:spcAft>
              <a:buClr>
                <a:schemeClr val="dk2"/>
              </a:buClr>
              <a:buSzPts val="2000"/>
              <a:buChar char="●"/>
            </a:pPr>
            <a:r>
              <a:rPr lang="en-US" sz="2000">
                <a:solidFill>
                  <a:schemeClr val="dk2"/>
                </a:solidFill>
              </a:rPr>
              <a:t>Teen habits are not ours (nor will they be)</a:t>
            </a:r>
            <a:endParaRPr sz="2000">
              <a:solidFill>
                <a:schemeClr val="dk2"/>
              </a:solidFill>
            </a:endParaRPr>
          </a:p>
          <a:p>
            <a:pPr indent="-355600" lvl="0" marL="457200" rtl="0" algn="l">
              <a:lnSpc>
                <a:spcPct val="150000"/>
              </a:lnSpc>
              <a:spcBef>
                <a:spcPts val="0"/>
              </a:spcBef>
              <a:spcAft>
                <a:spcPts val="0"/>
              </a:spcAft>
              <a:buClr>
                <a:schemeClr val="dk2"/>
              </a:buClr>
              <a:buSzPts val="2000"/>
              <a:buChar char="●"/>
            </a:pPr>
            <a:r>
              <a:rPr lang="en-US" sz="2000">
                <a:solidFill>
                  <a:schemeClr val="dk2"/>
                </a:solidFill>
              </a:rPr>
              <a:t>Social media emphasis is vital</a:t>
            </a:r>
            <a:endParaRPr sz="2000">
              <a:solidFill>
                <a:schemeClr val="dk2"/>
              </a:solidFill>
            </a:endParaRPr>
          </a:p>
          <a:p>
            <a:pPr indent="-355600" lvl="0" marL="457200" rtl="0" algn="l">
              <a:lnSpc>
                <a:spcPct val="150000"/>
              </a:lnSpc>
              <a:spcBef>
                <a:spcPts val="0"/>
              </a:spcBef>
              <a:spcAft>
                <a:spcPts val="0"/>
              </a:spcAft>
              <a:buClr>
                <a:schemeClr val="dk2"/>
              </a:buClr>
              <a:buSzPts val="2000"/>
              <a:buChar char="●"/>
            </a:pPr>
            <a:r>
              <a:rPr lang="en-US" sz="2000">
                <a:solidFill>
                  <a:schemeClr val="dk2"/>
                </a:solidFill>
              </a:rPr>
              <a:t>Visual literacy skills are paramount</a:t>
            </a:r>
            <a:endParaRPr sz="2000">
              <a:solidFill>
                <a:schemeClr val="dk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8">
                                            <p:txEl>
                                              <p:pRg end="0" st="0"/>
                                            </p:txEl>
                                          </p:spTgt>
                                        </p:tgtEl>
                                        <p:attrNameLst>
                                          <p:attrName>style.visibility</p:attrName>
                                        </p:attrNameLst>
                                      </p:cBhvr>
                                      <p:to>
                                        <p:strVal val="visible"/>
                                      </p:to>
                                    </p:set>
                                    <p:animEffect filter="fade" transition="in">
                                      <p:cBhvr>
                                        <p:cTn dur="1000"/>
                                        <p:tgtEl>
                                          <p:spTgt spid="18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8">
                                            <p:txEl>
                                              <p:pRg end="1" st="1"/>
                                            </p:txEl>
                                          </p:spTgt>
                                        </p:tgtEl>
                                        <p:attrNameLst>
                                          <p:attrName>style.visibility</p:attrName>
                                        </p:attrNameLst>
                                      </p:cBhvr>
                                      <p:to>
                                        <p:strVal val="visible"/>
                                      </p:to>
                                    </p:set>
                                    <p:animEffect filter="fade" transition="in">
                                      <p:cBhvr>
                                        <p:cTn dur="1000"/>
                                        <p:tgtEl>
                                          <p:spTgt spid="18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8">
                                            <p:txEl>
                                              <p:pRg end="2" st="2"/>
                                            </p:txEl>
                                          </p:spTgt>
                                        </p:tgtEl>
                                        <p:attrNameLst>
                                          <p:attrName>style.visibility</p:attrName>
                                        </p:attrNameLst>
                                      </p:cBhvr>
                                      <p:to>
                                        <p:strVal val="visible"/>
                                      </p:to>
                                    </p:set>
                                    <p:animEffect filter="fade" transition="in">
                                      <p:cBhvr>
                                        <p:cTn dur="1000"/>
                                        <p:tgtEl>
                                          <p:spTgt spid="188">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34"/>
          <p:cNvSpPr txBox="1"/>
          <p:nvPr>
            <p:ph type="ctrTitle"/>
          </p:nvPr>
        </p:nvSpPr>
        <p:spPr>
          <a:xfrm>
            <a:off x="485875" y="962233"/>
            <a:ext cx="8183700" cy="1964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i="1" lang="en-US">
                <a:solidFill>
                  <a:schemeClr val="lt1"/>
                </a:solidFill>
                <a:highlight>
                  <a:schemeClr val="accent5"/>
                </a:highlight>
              </a:rPr>
              <a:t>What </a:t>
            </a:r>
            <a:r>
              <a:rPr i="1" lang="en-US"/>
              <a:t> </a:t>
            </a:r>
            <a:r>
              <a:rPr lang="en-US"/>
              <a:t>should I be teaching?</a:t>
            </a:r>
            <a:r>
              <a:rPr lang="en-US"/>
              <a:t> </a:t>
            </a:r>
            <a:endParaRPr/>
          </a:p>
        </p:txBody>
      </p:sp>
      <p:sp>
        <p:nvSpPr>
          <p:cNvPr id="194" name="Google Shape;194;p34"/>
          <p:cNvSpPr txBox="1"/>
          <p:nvPr>
            <p:ph idx="1" type="subTitle"/>
          </p:nvPr>
        </p:nvSpPr>
        <p:spPr>
          <a:xfrm>
            <a:off x="485875" y="2850833"/>
            <a:ext cx="8183700" cy="1148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US">
                <a:solidFill>
                  <a:schemeClr val="dk2"/>
                </a:solidFill>
              </a:rPr>
              <a:t>Foundational concepts</a:t>
            </a:r>
            <a:endParaRPr>
              <a:solidFill>
                <a:schemeClr val="dk2"/>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35"/>
          <p:cNvSpPr txBox="1"/>
          <p:nvPr>
            <p:ph type="title"/>
          </p:nvPr>
        </p:nvSpPr>
        <p:spPr>
          <a:xfrm>
            <a:off x="311700" y="593367"/>
            <a:ext cx="8520600" cy="831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US"/>
              <a:t>Foundational concepts</a:t>
            </a:r>
            <a:endParaRPr/>
          </a:p>
        </p:txBody>
      </p:sp>
      <p:sp>
        <p:nvSpPr>
          <p:cNvPr id="200" name="Google Shape;200;p35"/>
          <p:cNvSpPr txBox="1"/>
          <p:nvPr>
            <p:ph idx="1" type="body"/>
          </p:nvPr>
        </p:nvSpPr>
        <p:spPr>
          <a:xfrm>
            <a:off x="1226100" y="1536625"/>
            <a:ext cx="2278800" cy="4555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US" sz="2100">
                <a:solidFill>
                  <a:schemeClr val="lt1"/>
                </a:solidFill>
                <a:highlight>
                  <a:schemeClr val="accent5"/>
                </a:highlight>
              </a:rPr>
              <a:t>Media </a:t>
            </a:r>
            <a:endParaRPr b="1" sz="2100">
              <a:solidFill>
                <a:schemeClr val="lt1"/>
              </a:solidFill>
              <a:highlight>
                <a:schemeClr val="accent5"/>
              </a:highlight>
            </a:endParaRPr>
          </a:p>
          <a:p>
            <a:pPr indent="0" lvl="0" marL="0" rtl="0" algn="l">
              <a:spcBef>
                <a:spcPts val="1200"/>
              </a:spcBef>
              <a:spcAft>
                <a:spcPts val="0"/>
              </a:spcAft>
              <a:buNone/>
            </a:pPr>
            <a:r>
              <a:rPr lang="en-US" sz="2100">
                <a:solidFill>
                  <a:schemeClr val="dk2"/>
                </a:solidFill>
              </a:rPr>
              <a:t>Journalism</a:t>
            </a:r>
            <a:endParaRPr sz="2100">
              <a:solidFill>
                <a:schemeClr val="dk2"/>
              </a:solidFill>
            </a:endParaRPr>
          </a:p>
          <a:p>
            <a:pPr indent="0" lvl="0" marL="0" rtl="0" algn="l">
              <a:spcBef>
                <a:spcPts val="1200"/>
              </a:spcBef>
              <a:spcAft>
                <a:spcPts val="0"/>
              </a:spcAft>
              <a:buNone/>
            </a:pPr>
            <a:r>
              <a:rPr lang="en-US" sz="2100">
                <a:solidFill>
                  <a:schemeClr val="dk2"/>
                </a:solidFill>
              </a:rPr>
              <a:t>Misinformation</a:t>
            </a:r>
            <a:endParaRPr sz="2100">
              <a:solidFill>
                <a:schemeClr val="dk2"/>
              </a:solidFill>
            </a:endParaRPr>
          </a:p>
          <a:p>
            <a:pPr indent="0" lvl="0" marL="0" rtl="0" algn="l">
              <a:spcBef>
                <a:spcPts val="1200"/>
              </a:spcBef>
              <a:spcAft>
                <a:spcPts val="0"/>
              </a:spcAft>
              <a:buNone/>
            </a:pPr>
            <a:r>
              <a:rPr lang="en-US" sz="2100">
                <a:solidFill>
                  <a:schemeClr val="dk2"/>
                </a:solidFill>
              </a:rPr>
              <a:t>Sensationalism</a:t>
            </a:r>
            <a:endParaRPr sz="2100">
              <a:solidFill>
                <a:schemeClr val="dk2"/>
              </a:solidFill>
            </a:endParaRPr>
          </a:p>
          <a:p>
            <a:pPr indent="0" lvl="0" marL="0" rtl="0" algn="l">
              <a:spcBef>
                <a:spcPts val="1200"/>
              </a:spcBef>
              <a:spcAft>
                <a:spcPts val="0"/>
              </a:spcAft>
              <a:buNone/>
            </a:pPr>
            <a:r>
              <a:rPr lang="en-US" sz="2100">
                <a:solidFill>
                  <a:schemeClr val="dk2"/>
                </a:solidFill>
              </a:rPr>
              <a:t>Biased News</a:t>
            </a:r>
            <a:endParaRPr sz="2100">
              <a:solidFill>
                <a:schemeClr val="dk2"/>
              </a:solidFill>
            </a:endParaRPr>
          </a:p>
          <a:p>
            <a:pPr indent="0" lvl="0" marL="0" rtl="0" algn="l">
              <a:spcBef>
                <a:spcPts val="1200"/>
              </a:spcBef>
              <a:spcAft>
                <a:spcPts val="0"/>
              </a:spcAft>
              <a:buNone/>
            </a:pPr>
            <a:r>
              <a:rPr lang="en-US" sz="2100">
                <a:solidFill>
                  <a:schemeClr val="dk2"/>
                </a:solidFill>
              </a:rPr>
              <a:t>Propaganda</a:t>
            </a:r>
            <a:endParaRPr sz="2100">
              <a:solidFill>
                <a:schemeClr val="dk2"/>
              </a:solidFill>
            </a:endParaRPr>
          </a:p>
          <a:p>
            <a:pPr indent="0" lvl="0" marL="0" rtl="0" algn="l">
              <a:spcBef>
                <a:spcPts val="1200"/>
              </a:spcBef>
              <a:spcAft>
                <a:spcPts val="0"/>
              </a:spcAft>
              <a:buNone/>
            </a:pPr>
            <a:r>
              <a:rPr lang="en-US" sz="2100">
                <a:solidFill>
                  <a:schemeClr val="dk2"/>
                </a:solidFill>
              </a:rPr>
              <a:t>Partisan News</a:t>
            </a:r>
            <a:endParaRPr sz="2100">
              <a:solidFill>
                <a:schemeClr val="dk2"/>
              </a:solidFill>
            </a:endParaRPr>
          </a:p>
          <a:p>
            <a:pPr indent="0" lvl="0" marL="0" rtl="0" algn="l">
              <a:spcBef>
                <a:spcPts val="1200"/>
              </a:spcBef>
              <a:spcAft>
                <a:spcPts val="1200"/>
              </a:spcAft>
              <a:buNone/>
            </a:pPr>
            <a:r>
              <a:rPr lang="en-US" sz="2100">
                <a:solidFill>
                  <a:schemeClr val="dk2"/>
                </a:solidFill>
              </a:rPr>
              <a:t>Fake News</a:t>
            </a:r>
            <a:endParaRPr sz="2100">
              <a:solidFill>
                <a:schemeClr val="dk2"/>
              </a:solidFill>
            </a:endParaRPr>
          </a:p>
        </p:txBody>
      </p:sp>
      <p:sp>
        <p:nvSpPr>
          <p:cNvPr id="201" name="Google Shape;201;p35"/>
          <p:cNvSpPr txBox="1"/>
          <p:nvPr>
            <p:ph idx="2" type="body"/>
          </p:nvPr>
        </p:nvSpPr>
        <p:spPr>
          <a:xfrm>
            <a:off x="4832400" y="1536625"/>
            <a:ext cx="2964000" cy="4555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US" sz="2100">
                <a:solidFill>
                  <a:schemeClr val="lt1"/>
                </a:solidFill>
                <a:highlight>
                  <a:schemeClr val="accent5"/>
                </a:highlight>
              </a:rPr>
              <a:t>Brain </a:t>
            </a:r>
            <a:endParaRPr b="1" sz="2100">
              <a:solidFill>
                <a:schemeClr val="lt1"/>
              </a:solidFill>
              <a:highlight>
                <a:schemeClr val="accent5"/>
              </a:highlight>
            </a:endParaRPr>
          </a:p>
          <a:p>
            <a:pPr indent="0" lvl="0" marL="0" rtl="0" algn="l">
              <a:spcBef>
                <a:spcPts val="1200"/>
              </a:spcBef>
              <a:spcAft>
                <a:spcPts val="0"/>
              </a:spcAft>
              <a:buNone/>
            </a:pPr>
            <a:r>
              <a:rPr lang="en-US" sz="2100">
                <a:solidFill>
                  <a:schemeClr val="dk2"/>
                </a:solidFill>
              </a:rPr>
              <a:t>Confirmation bias</a:t>
            </a:r>
            <a:endParaRPr sz="2100">
              <a:solidFill>
                <a:schemeClr val="dk2"/>
              </a:solidFill>
            </a:endParaRPr>
          </a:p>
          <a:p>
            <a:pPr indent="0" lvl="0" marL="0" rtl="0" algn="l">
              <a:spcBef>
                <a:spcPts val="1200"/>
              </a:spcBef>
              <a:spcAft>
                <a:spcPts val="0"/>
              </a:spcAft>
              <a:buNone/>
            </a:pPr>
            <a:r>
              <a:rPr lang="en-US" sz="2100">
                <a:solidFill>
                  <a:schemeClr val="dk2"/>
                </a:solidFill>
              </a:rPr>
              <a:t>Selective exposure</a:t>
            </a:r>
            <a:endParaRPr sz="2100">
              <a:solidFill>
                <a:schemeClr val="dk2"/>
              </a:solidFill>
            </a:endParaRPr>
          </a:p>
          <a:p>
            <a:pPr indent="0" lvl="0" marL="0" rtl="0" algn="l">
              <a:spcBef>
                <a:spcPts val="1200"/>
              </a:spcBef>
              <a:spcAft>
                <a:spcPts val="0"/>
              </a:spcAft>
              <a:buNone/>
            </a:pPr>
            <a:r>
              <a:rPr lang="en-US" sz="2100">
                <a:solidFill>
                  <a:schemeClr val="dk2"/>
                </a:solidFill>
              </a:rPr>
              <a:t>Hostile media</a:t>
            </a:r>
            <a:endParaRPr sz="2100">
              <a:solidFill>
                <a:schemeClr val="dk2"/>
              </a:solidFill>
            </a:endParaRPr>
          </a:p>
          <a:p>
            <a:pPr indent="0" lvl="0" marL="0" rtl="0" algn="l">
              <a:spcBef>
                <a:spcPts val="1200"/>
              </a:spcBef>
              <a:spcAft>
                <a:spcPts val="0"/>
              </a:spcAft>
              <a:buNone/>
            </a:pPr>
            <a:r>
              <a:rPr lang="en-US" sz="2100">
                <a:solidFill>
                  <a:schemeClr val="dk2"/>
                </a:solidFill>
              </a:rPr>
              <a:t>Conspiratorial thinking</a:t>
            </a:r>
            <a:endParaRPr sz="2100">
              <a:solidFill>
                <a:schemeClr val="dk2"/>
              </a:solidFill>
            </a:endParaRPr>
          </a:p>
          <a:p>
            <a:pPr indent="0" lvl="0" marL="0" rtl="0" algn="l">
              <a:spcBef>
                <a:spcPts val="1200"/>
              </a:spcBef>
              <a:spcAft>
                <a:spcPts val="0"/>
              </a:spcAft>
              <a:buNone/>
            </a:pPr>
            <a:r>
              <a:rPr lang="en-US" sz="2100">
                <a:solidFill>
                  <a:schemeClr val="dk2"/>
                </a:solidFill>
              </a:rPr>
              <a:t>Motivated reasoning</a:t>
            </a:r>
            <a:endParaRPr sz="2100">
              <a:solidFill>
                <a:schemeClr val="dk2"/>
              </a:solidFill>
            </a:endParaRPr>
          </a:p>
          <a:p>
            <a:pPr indent="0" lvl="0" marL="0" rtl="0" algn="l">
              <a:spcBef>
                <a:spcPts val="1200"/>
              </a:spcBef>
              <a:spcAft>
                <a:spcPts val="0"/>
              </a:spcAft>
              <a:buNone/>
            </a:pPr>
            <a:r>
              <a:t/>
            </a:r>
            <a:endParaRPr sz="2100">
              <a:solidFill>
                <a:schemeClr val="dk2"/>
              </a:solidFill>
            </a:endParaRPr>
          </a:p>
          <a:p>
            <a:pPr indent="0" lvl="0" marL="0" rtl="0" algn="l">
              <a:spcBef>
                <a:spcPts val="1200"/>
              </a:spcBef>
              <a:spcAft>
                <a:spcPts val="1200"/>
              </a:spcAft>
              <a:buNone/>
            </a:pPr>
            <a:r>
              <a:t/>
            </a:r>
            <a:endParaRPr sz="2100">
              <a:solidFill>
                <a:schemeClr val="dk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0"/>
                                        </p:tgtEl>
                                        <p:attrNameLst>
                                          <p:attrName>style.visibility</p:attrName>
                                        </p:attrNameLst>
                                      </p:cBhvr>
                                      <p:to>
                                        <p:strVal val="visible"/>
                                      </p:to>
                                    </p:set>
                                    <p:animEffect filter="fade" transition="in">
                                      <p:cBhvr>
                                        <p:cTn dur="1000"/>
                                        <p:tgtEl>
                                          <p:spTgt spid="20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1"/>
                                        </p:tgtEl>
                                        <p:attrNameLst>
                                          <p:attrName>style.visibility</p:attrName>
                                        </p:attrNameLst>
                                      </p:cBhvr>
                                      <p:to>
                                        <p:strVal val="visible"/>
                                      </p:to>
                                    </p:set>
                                    <p:animEffect filter="fade" transition="in">
                                      <p:cBhvr>
                                        <p:cTn dur="1000"/>
                                        <p:tgtEl>
                                          <p:spTgt spid="20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36"/>
          <p:cNvSpPr txBox="1"/>
          <p:nvPr>
            <p:ph idx="4294967295" type="title"/>
          </p:nvPr>
        </p:nvSpPr>
        <p:spPr>
          <a:xfrm>
            <a:off x="3023125" y="2383225"/>
            <a:ext cx="2894700" cy="708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US"/>
              <a:t>MEDIA TERMS</a:t>
            </a:r>
            <a:endParaRPr/>
          </a:p>
        </p:txBody>
      </p:sp>
      <p:sp>
        <p:nvSpPr>
          <p:cNvPr id="207" name="Google Shape;207;p36"/>
          <p:cNvSpPr txBox="1"/>
          <p:nvPr/>
        </p:nvSpPr>
        <p:spPr>
          <a:xfrm>
            <a:off x="137375" y="182875"/>
            <a:ext cx="2567100" cy="2567400"/>
          </a:xfrm>
          <a:prstGeom prst="rect">
            <a:avLst/>
          </a:prstGeom>
          <a:solidFill>
            <a:srgbClr val="CFE2F3"/>
          </a:solid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US" sz="1600">
                <a:solidFill>
                  <a:schemeClr val="dk2"/>
                </a:solidFill>
                <a:latin typeface="Source Sans Pro"/>
                <a:ea typeface="Source Sans Pro"/>
                <a:cs typeface="Source Sans Pro"/>
                <a:sym typeface="Source Sans Pro"/>
              </a:rPr>
              <a:t>Journalism</a:t>
            </a:r>
            <a:endParaRPr b="1" sz="1600">
              <a:solidFill>
                <a:schemeClr val="dk2"/>
              </a:solidFill>
              <a:latin typeface="Source Sans Pro"/>
              <a:ea typeface="Source Sans Pro"/>
              <a:cs typeface="Source Sans Pro"/>
              <a:sym typeface="Source Sans Pro"/>
            </a:endParaRPr>
          </a:p>
          <a:p>
            <a:pPr indent="-330200" lvl="0" marL="457200" rtl="0" algn="l">
              <a:lnSpc>
                <a:spcPct val="115000"/>
              </a:lnSpc>
              <a:spcBef>
                <a:spcPts val="1200"/>
              </a:spcBef>
              <a:spcAft>
                <a:spcPts val="0"/>
              </a:spcAft>
              <a:buClr>
                <a:schemeClr val="dk2"/>
              </a:buClr>
              <a:buSzPts val="1600"/>
              <a:buFont typeface="Source Sans Pro"/>
              <a:buChar char="●"/>
            </a:pPr>
            <a:r>
              <a:rPr lang="en-US" sz="1600">
                <a:solidFill>
                  <a:schemeClr val="dk2"/>
                </a:solidFill>
                <a:latin typeface="Source Sans Pro"/>
                <a:ea typeface="Source Sans Pro"/>
                <a:cs typeface="Source Sans Pro"/>
                <a:sym typeface="Source Sans Pro"/>
              </a:rPr>
              <a:t>Adheres to ethical and professional norms</a:t>
            </a:r>
            <a:endParaRPr sz="1600">
              <a:solidFill>
                <a:schemeClr val="dk2"/>
              </a:solidFill>
              <a:latin typeface="Source Sans Pro"/>
              <a:ea typeface="Source Sans Pro"/>
              <a:cs typeface="Source Sans Pro"/>
              <a:sym typeface="Source Sans Pro"/>
            </a:endParaRPr>
          </a:p>
          <a:p>
            <a:pPr indent="-330200" lvl="0" marL="457200" rtl="0" algn="l">
              <a:lnSpc>
                <a:spcPct val="115000"/>
              </a:lnSpc>
              <a:spcBef>
                <a:spcPts val="0"/>
              </a:spcBef>
              <a:spcAft>
                <a:spcPts val="0"/>
              </a:spcAft>
              <a:buClr>
                <a:schemeClr val="dk2"/>
              </a:buClr>
              <a:buSzPts val="1600"/>
              <a:buFont typeface="Source Sans Pro"/>
              <a:buChar char="●"/>
            </a:pPr>
            <a:r>
              <a:rPr lang="en-US" sz="1600">
                <a:solidFill>
                  <a:schemeClr val="dk2"/>
                </a:solidFill>
                <a:latin typeface="Source Sans Pro"/>
                <a:ea typeface="Source Sans Pro"/>
                <a:cs typeface="Source Sans Pro"/>
                <a:sym typeface="Source Sans Pro"/>
              </a:rPr>
              <a:t>Seeks to correct misinformation </a:t>
            </a:r>
            <a:endParaRPr sz="1600">
              <a:solidFill>
                <a:schemeClr val="dk2"/>
              </a:solidFill>
              <a:latin typeface="Source Sans Pro"/>
              <a:ea typeface="Source Sans Pro"/>
              <a:cs typeface="Source Sans Pro"/>
              <a:sym typeface="Source Sans Pro"/>
            </a:endParaRPr>
          </a:p>
          <a:p>
            <a:pPr indent="-330200" lvl="0" marL="457200" rtl="0" algn="l">
              <a:lnSpc>
                <a:spcPct val="115000"/>
              </a:lnSpc>
              <a:spcBef>
                <a:spcPts val="0"/>
              </a:spcBef>
              <a:spcAft>
                <a:spcPts val="0"/>
              </a:spcAft>
              <a:buClr>
                <a:schemeClr val="dk2"/>
              </a:buClr>
              <a:buSzPts val="1600"/>
              <a:buFont typeface="Source Sans Pro"/>
              <a:buChar char="●"/>
            </a:pPr>
            <a:r>
              <a:rPr lang="en-US" sz="1600">
                <a:solidFill>
                  <a:schemeClr val="dk2"/>
                </a:solidFill>
                <a:latin typeface="Source Sans Pro"/>
                <a:ea typeface="Source Sans Pro"/>
                <a:cs typeface="Source Sans Pro"/>
                <a:sym typeface="Source Sans Pro"/>
              </a:rPr>
              <a:t>Acts as tool for civic engagement and government watchdog</a:t>
            </a:r>
            <a:endParaRPr sz="1600">
              <a:solidFill>
                <a:schemeClr val="dk2"/>
              </a:solidFill>
              <a:latin typeface="Source Sans Pro"/>
              <a:ea typeface="Source Sans Pro"/>
              <a:cs typeface="Source Sans Pro"/>
              <a:sym typeface="Source Sans Pro"/>
            </a:endParaRPr>
          </a:p>
        </p:txBody>
      </p:sp>
      <p:sp>
        <p:nvSpPr>
          <p:cNvPr id="208" name="Google Shape;208;p36"/>
          <p:cNvSpPr txBox="1"/>
          <p:nvPr/>
        </p:nvSpPr>
        <p:spPr>
          <a:xfrm>
            <a:off x="137825" y="4990075"/>
            <a:ext cx="2567100" cy="1717800"/>
          </a:xfrm>
          <a:prstGeom prst="rect">
            <a:avLst/>
          </a:prstGeom>
          <a:solidFill>
            <a:srgbClr val="D9D2E9"/>
          </a:solid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US" sz="1600">
                <a:solidFill>
                  <a:schemeClr val="dk2"/>
                </a:solidFill>
                <a:latin typeface="Source Sans Pro"/>
                <a:ea typeface="Source Sans Pro"/>
                <a:cs typeface="Source Sans Pro"/>
                <a:sym typeface="Source Sans Pro"/>
              </a:rPr>
              <a:t>Misinformation</a:t>
            </a:r>
            <a:endParaRPr b="1" sz="1600">
              <a:solidFill>
                <a:schemeClr val="dk2"/>
              </a:solidFill>
              <a:latin typeface="Source Sans Pro"/>
              <a:ea typeface="Source Sans Pro"/>
              <a:cs typeface="Source Sans Pro"/>
              <a:sym typeface="Source Sans Pro"/>
            </a:endParaRPr>
          </a:p>
          <a:p>
            <a:pPr indent="-330200" lvl="0" marL="457200" rtl="0" algn="l">
              <a:lnSpc>
                <a:spcPct val="115000"/>
              </a:lnSpc>
              <a:spcBef>
                <a:spcPts val="1200"/>
              </a:spcBef>
              <a:spcAft>
                <a:spcPts val="0"/>
              </a:spcAft>
              <a:buClr>
                <a:schemeClr val="dk2"/>
              </a:buClr>
              <a:buSzPts val="1600"/>
              <a:buFont typeface="Source Sans Pro"/>
              <a:buChar char="●"/>
            </a:pPr>
            <a:r>
              <a:rPr lang="en-US" sz="1600">
                <a:solidFill>
                  <a:schemeClr val="dk2"/>
                </a:solidFill>
                <a:latin typeface="Source Sans Pro"/>
                <a:ea typeface="Source Sans Pro"/>
                <a:cs typeface="Source Sans Pro"/>
                <a:sym typeface="Source Sans Pro"/>
              </a:rPr>
              <a:t>Content that, either intentionally or accidentally, hides or distorts the truth.</a:t>
            </a:r>
            <a:endParaRPr sz="1600">
              <a:solidFill>
                <a:schemeClr val="dk2"/>
              </a:solidFill>
              <a:latin typeface="Source Sans Pro"/>
              <a:ea typeface="Source Sans Pro"/>
              <a:cs typeface="Source Sans Pro"/>
              <a:sym typeface="Source Sans Pro"/>
            </a:endParaRPr>
          </a:p>
        </p:txBody>
      </p:sp>
      <p:sp>
        <p:nvSpPr>
          <p:cNvPr id="209" name="Google Shape;209;p36"/>
          <p:cNvSpPr txBox="1"/>
          <p:nvPr/>
        </p:nvSpPr>
        <p:spPr>
          <a:xfrm>
            <a:off x="2805175" y="182875"/>
            <a:ext cx="3330600" cy="2001000"/>
          </a:xfrm>
          <a:prstGeom prst="rect">
            <a:avLst/>
          </a:prstGeom>
          <a:solidFill>
            <a:srgbClr val="FFF2CC"/>
          </a:solid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US" sz="1600">
                <a:solidFill>
                  <a:schemeClr val="dk2"/>
                </a:solidFill>
                <a:latin typeface="Source Sans Pro"/>
                <a:ea typeface="Source Sans Pro"/>
                <a:cs typeface="Source Sans Pro"/>
                <a:sym typeface="Source Sans Pro"/>
              </a:rPr>
              <a:t>Sensationalism</a:t>
            </a:r>
            <a:endParaRPr b="1" sz="1600">
              <a:solidFill>
                <a:schemeClr val="dk2"/>
              </a:solidFill>
              <a:latin typeface="Source Sans Pro"/>
              <a:ea typeface="Source Sans Pro"/>
              <a:cs typeface="Source Sans Pro"/>
              <a:sym typeface="Source Sans Pro"/>
            </a:endParaRPr>
          </a:p>
          <a:p>
            <a:pPr indent="-330200" lvl="0" marL="457200" rtl="0" algn="l">
              <a:lnSpc>
                <a:spcPct val="115000"/>
              </a:lnSpc>
              <a:spcBef>
                <a:spcPts val="1200"/>
              </a:spcBef>
              <a:spcAft>
                <a:spcPts val="0"/>
              </a:spcAft>
              <a:buClr>
                <a:schemeClr val="dk2"/>
              </a:buClr>
              <a:buSzPts val="1600"/>
              <a:buFont typeface="Source Sans Pro"/>
              <a:buChar char="●"/>
            </a:pPr>
            <a:r>
              <a:rPr lang="en-US" sz="1600">
                <a:solidFill>
                  <a:schemeClr val="dk2"/>
                </a:solidFill>
                <a:latin typeface="Source Sans Pro"/>
                <a:ea typeface="Source Sans Pro"/>
                <a:cs typeface="Source Sans Pro"/>
                <a:sym typeface="Source Sans Pro"/>
              </a:rPr>
              <a:t>Sensational news takes small bits of truth and spins them out of proportion by changing or ignoring context</a:t>
            </a:r>
            <a:endParaRPr sz="1600">
              <a:solidFill>
                <a:schemeClr val="dk2"/>
              </a:solidFill>
              <a:latin typeface="Source Sans Pro"/>
              <a:ea typeface="Source Sans Pro"/>
              <a:cs typeface="Source Sans Pro"/>
              <a:sym typeface="Source Sans Pro"/>
            </a:endParaRPr>
          </a:p>
          <a:p>
            <a:pPr indent="-330200" lvl="0" marL="457200" rtl="0" algn="l">
              <a:lnSpc>
                <a:spcPct val="115000"/>
              </a:lnSpc>
              <a:spcBef>
                <a:spcPts val="0"/>
              </a:spcBef>
              <a:spcAft>
                <a:spcPts val="0"/>
              </a:spcAft>
              <a:buClr>
                <a:schemeClr val="dk2"/>
              </a:buClr>
              <a:buSzPts val="1600"/>
              <a:buFont typeface="Source Sans Pro"/>
              <a:buChar char="●"/>
            </a:pPr>
            <a:r>
              <a:rPr lang="en-US" sz="1600">
                <a:solidFill>
                  <a:schemeClr val="dk2"/>
                </a:solidFill>
                <a:latin typeface="Source Sans Pro"/>
                <a:ea typeface="Source Sans Pro"/>
                <a:cs typeface="Source Sans Pro"/>
                <a:sym typeface="Source Sans Pro"/>
              </a:rPr>
              <a:t>Plays on your emotions</a:t>
            </a:r>
            <a:endParaRPr sz="1600">
              <a:solidFill>
                <a:schemeClr val="dk2"/>
              </a:solidFill>
              <a:latin typeface="Source Sans Pro"/>
              <a:ea typeface="Source Sans Pro"/>
              <a:cs typeface="Source Sans Pro"/>
              <a:sym typeface="Source Sans Pro"/>
            </a:endParaRPr>
          </a:p>
        </p:txBody>
      </p:sp>
      <p:sp>
        <p:nvSpPr>
          <p:cNvPr id="210" name="Google Shape;210;p36"/>
          <p:cNvSpPr txBox="1"/>
          <p:nvPr/>
        </p:nvSpPr>
        <p:spPr>
          <a:xfrm>
            <a:off x="6236475" y="182875"/>
            <a:ext cx="2774100" cy="3417000"/>
          </a:xfrm>
          <a:prstGeom prst="rect">
            <a:avLst/>
          </a:prstGeom>
          <a:solidFill>
            <a:srgbClr val="FCE5CD"/>
          </a:solid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US" sz="1600">
                <a:solidFill>
                  <a:schemeClr val="dk2"/>
                </a:solidFill>
                <a:latin typeface="Source Sans Pro"/>
                <a:ea typeface="Source Sans Pro"/>
                <a:cs typeface="Source Sans Pro"/>
                <a:sym typeface="Source Sans Pro"/>
              </a:rPr>
              <a:t>Biased News</a:t>
            </a:r>
            <a:endParaRPr b="1" sz="1600">
              <a:solidFill>
                <a:schemeClr val="dk2"/>
              </a:solidFill>
              <a:latin typeface="Source Sans Pro"/>
              <a:ea typeface="Source Sans Pro"/>
              <a:cs typeface="Source Sans Pro"/>
              <a:sym typeface="Source Sans Pro"/>
            </a:endParaRPr>
          </a:p>
          <a:p>
            <a:pPr indent="-330200" lvl="0" marL="457200" rtl="0" algn="l">
              <a:lnSpc>
                <a:spcPct val="115000"/>
              </a:lnSpc>
              <a:spcBef>
                <a:spcPts val="1200"/>
              </a:spcBef>
              <a:spcAft>
                <a:spcPts val="0"/>
              </a:spcAft>
              <a:buClr>
                <a:schemeClr val="dk2"/>
              </a:buClr>
              <a:buSzPts val="1600"/>
              <a:buFont typeface="Source Sans Pro"/>
              <a:buChar char="●"/>
            </a:pPr>
            <a:r>
              <a:rPr lang="en-US" sz="1600">
                <a:solidFill>
                  <a:schemeClr val="dk2"/>
                </a:solidFill>
                <a:latin typeface="Source Sans Pro"/>
                <a:ea typeface="Source Sans Pro"/>
                <a:cs typeface="Source Sans Pro"/>
                <a:sym typeface="Source Sans Pro"/>
              </a:rPr>
              <a:t>Tells the story from a specific perspective or agenda to push a specific outcome or reaction</a:t>
            </a:r>
            <a:endParaRPr sz="1600">
              <a:solidFill>
                <a:schemeClr val="dk2"/>
              </a:solidFill>
              <a:latin typeface="Source Sans Pro"/>
              <a:ea typeface="Source Sans Pro"/>
              <a:cs typeface="Source Sans Pro"/>
              <a:sym typeface="Source Sans Pro"/>
            </a:endParaRPr>
          </a:p>
          <a:p>
            <a:pPr indent="-330200" lvl="0" marL="457200" rtl="0" algn="l">
              <a:lnSpc>
                <a:spcPct val="115000"/>
              </a:lnSpc>
              <a:spcBef>
                <a:spcPts val="0"/>
              </a:spcBef>
              <a:spcAft>
                <a:spcPts val="0"/>
              </a:spcAft>
              <a:buClr>
                <a:schemeClr val="dk2"/>
              </a:buClr>
              <a:buSzPts val="1600"/>
              <a:buFont typeface="Source Sans Pro"/>
              <a:buChar char="●"/>
            </a:pPr>
            <a:r>
              <a:rPr lang="en-US" sz="1600">
                <a:solidFill>
                  <a:schemeClr val="dk2"/>
                </a:solidFill>
                <a:latin typeface="Source Sans Pro"/>
                <a:ea typeface="Source Sans Pro"/>
                <a:cs typeface="Source Sans Pro"/>
                <a:sym typeface="Source Sans Pro"/>
              </a:rPr>
              <a:t>Uses loaded language, often perpetuating a dominant narrative</a:t>
            </a:r>
            <a:endParaRPr sz="1600">
              <a:solidFill>
                <a:schemeClr val="dk2"/>
              </a:solidFill>
              <a:latin typeface="Source Sans Pro"/>
              <a:ea typeface="Source Sans Pro"/>
              <a:cs typeface="Source Sans Pro"/>
              <a:sym typeface="Source Sans Pro"/>
            </a:endParaRPr>
          </a:p>
          <a:p>
            <a:pPr indent="-330200" lvl="0" marL="457200" rtl="0" algn="l">
              <a:lnSpc>
                <a:spcPct val="115000"/>
              </a:lnSpc>
              <a:spcBef>
                <a:spcPts val="0"/>
              </a:spcBef>
              <a:spcAft>
                <a:spcPts val="0"/>
              </a:spcAft>
              <a:buClr>
                <a:schemeClr val="dk2"/>
              </a:buClr>
              <a:buSzPts val="1600"/>
              <a:buFont typeface="Source Sans Pro"/>
              <a:buChar char="●"/>
            </a:pPr>
            <a:r>
              <a:rPr lang="en-US" sz="1600">
                <a:solidFill>
                  <a:schemeClr val="dk2"/>
                </a:solidFill>
                <a:latin typeface="Source Sans Pro"/>
                <a:ea typeface="Source Sans Pro"/>
                <a:cs typeface="Source Sans Pro"/>
                <a:sym typeface="Source Sans Pro"/>
              </a:rPr>
              <a:t>Uses rhetoric or frames that marginalize or decontextualize</a:t>
            </a:r>
            <a:endParaRPr sz="1600">
              <a:solidFill>
                <a:schemeClr val="dk2"/>
              </a:solidFill>
              <a:latin typeface="Source Sans Pro"/>
              <a:ea typeface="Source Sans Pro"/>
              <a:cs typeface="Source Sans Pro"/>
              <a:sym typeface="Source Sans Pro"/>
            </a:endParaRPr>
          </a:p>
        </p:txBody>
      </p:sp>
      <p:sp>
        <p:nvSpPr>
          <p:cNvPr id="211" name="Google Shape;211;p36"/>
          <p:cNvSpPr txBox="1"/>
          <p:nvPr/>
        </p:nvSpPr>
        <p:spPr>
          <a:xfrm>
            <a:off x="162325" y="2869675"/>
            <a:ext cx="2567100" cy="2001000"/>
          </a:xfrm>
          <a:prstGeom prst="rect">
            <a:avLst/>
          </a:prstGeom>
          <a:solidFill>
            <a:srgbClr val="D0E0E3"/>
          </a:solid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US" sz="1600">
                <a:solidFill>
                  <a:schemeClr val="dk2"/>
                </a:solidFill>
                <a:latin typeface="Source Sans Pro"/>
                <a:ea typeface="Source Sans Pro"/>
                <a:cs typeface="Source Sans Pro"/>
                <a:sym typeface="Source Sans Pro"/>
              </a:rPr>
              <a:t>Partisan News</a:t>
            </a:r>
            <a:endParaRPr b="1" sz="1600">
              <a:solidFill>
                <a:schemeClr val="dk2"/>
              </a:solidFill>
              <a:latin typeface="Source Sans Pro"/>
              <a:ea typeface="Source Sans Pro"/>
              <a:cs typeface="Source Sans Pro"/>
              <a:sym typeface="Source Sans Pro"/>
            </a:endParaRPr>
          </a:p>
          <a:p>
            <a:pPr indent="-330200" lvl="0" marL="457200" rtl="0" algn="l">
              <a:lnSpc>
                <a:spcPct val="115000"/>
              </a:lnSpc>
              <a:spcBef>
                <a:spcPts val="1200"/>
              </a:spcBef>
              <a:spcAft>
                <a:spcPts val="0"/>
              </a:spcAft>
              <a:buClr>
                <a:schemeClr val="dk2"/>
              </a:buClr>
              <a:buSzPts val="1600"/>
              <a:buFont typeface="Source Sans Pro"/>
              <a:buChar char="●"/>
            </a:pPr>
            <a:r>
              <a:rPr lang="en-US" sz="1600">
                <a:solidFill>
                  <a:schemeClr val="dk2"/>
                </a:solidFill>
                <a:latin typeface="Source Sans Pro"/>
                <a:ea typeface="Source Sans Pro"/>
                <a:cs typeface="Source Sans Pro"/>
                <a:sym typeface="Source Sans Pro"/>
              </a:rPr>
              <a:t>News and media published from an organization with established OR perceived political ties</a:t>
            </a:r>
            <a:endParaRPr sz="1600">
              <a:solidFill>
                <a:schemeClr val="dk2"/>
              </a:solidFill>
              <a:latin typeface="Source Sans Pro"/>
              <a:ea typeface="Source Sans Pro"/>
              <a:cs typeface="Source Sans Pro"/>
              <a:sym typeface="Source Sans Pro"/>
            </a:endParaRPr>
          </a:p>
        </p:txBody>
      </p:sp>
      <p:sp>
        <p:nvSpPr>
          <p:cNvPr id="212" name="Google Shape;212;p36"/>
          <p:cNvSpPr txBox="1"/>
          <p:nvPr/>
        </p:nvSpPr>
        <p:spPr>
          <a:xfrm>
            <a:off x="6236475" y="3794025"/>
            <a:ext cx="2774100" cy="2850600"/>
          </a:xfrm>
          <a:prstGeom prst="rect">
            <a:avLst/>
          </a:prstGeom>
          <a:solidFill>
            <a:srgbClr val="F4CCCC"/>
          </a:solid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US" sz="1600">
                <a:solidFill>
                  <a:schemeClr val="dk2"/>
                </a:solidFill>
                <a:latin typeface="Source Sans Pro"/>
                <a:ea typeface="Source Sans Pro"/>
                <a:cs typeface="Source Sans Pro"/>
                <a:sym typeface="Source Sans Pro"/>
              </a:rPr>
              <a:t>Propaganda</a:t>
            </a:r>
            <a:endParaRPr b="1" sz="1600">
              <a:solidFill>
                <a:schemeClr val="dk2"/>
              </a:solidFill>
              <a:latin typeface="Source Sans Pro"/>
              <a:ea typeface="Source Sans Pro"/>
              <a:cs typeface="Source Sans Pro"/>
              <a:sym typeface="Source Sans Pro"/>
            </a:endParaRPr>
          </a:p>
          <a:p>
            <a:pPr indent="-330200" lvl="0" marL="457200" rtl="0" algn="l">
              <a:lnSpc>
                <a:spcPct val="115000"/>
              </a:lnSpc>
              <a:spcBef>
                <a:spcPts val="1200"/>
              </a:spcBef>
              <a:spcAft>
                <a:spcPts val="0"/>
              </a:spcAft>
              <a:buClr>
                <a:schemeClr val="dk2"/>
              </a:buClr>
              <a:buSzPts val="1600"/>
              <a:buFont typeface="Source Sans Pro"/>
              <a:buChar char="●"/>
            </a:pPr>
            <a:r>
              <a:rPr lang="en-US" sz="1600">
                <a:solidFill>
                  <a:schemeClr val="dk2"/>
                </a:solidFill>
                <a:latin typeface="Source Sans Pro"/>
                <a:ea typeface="Source Sans Pro"/>
                <a:cs typeface="Source Sans Pro"/>
                <a:sym typeface="Source Sans Pro"/>
              </a:rPr>
              <a:t>Meant to influence opinion, to build support for a cause and/or to demonize those against something (personal attacks)</a:t>
            </a:r>
            <a:endParaRPr sz="1600">
              <a:solidFill>
                <a:schemeClr val="dk2"/>
              </a:solidFill>
              <a:latin typeface="Source Sans Pro"/>
              <a:ea typeface="Source Sans Pro"/>
              <a:cs typeface="Source Sans Pro"/>
              <a:sym typeface="Source Sans Pro"/>
            </a:endParaRPr>
          </a:p>
          <a:p>
            <a:pPr indent="-330200" lvl="0" marL="457200" rtl="0" algn="l">
              <a:lnSpc>
                <a:spcPct val="115000"/>
              </a:lnSpc>
              <a:spcBef>
                <a:spcPts val="0"/>
              </a:spcBef>
              <a:spcAft>
                <a:spcPts val="0"/>
              </a:spcAft>
              <a:buClr>
                <a:schemeClr val="dk2"/>
              </a:buClr>
              <a:buSzPts val="1600"/>
              <a:buFont typeface="Source Sans Pro"/>
              <a:buChar char="●"/>
            </a:pPr>
            <a:r>
              <a:rPr lang="en-US" sz="1600">
                <a:solidFill>
                  <a:schemeClr val="dk2"/>
                </a:solidFill>
                <a:latin typeface="Source Sans Pro"/>
                <a:ea typeface="Source Sans Pro"/>
                <a:cs typeface="Source Sans Pro"/>
                <a:sym typeface="Source Sans Pro"/>
              </a:rPr>
              <a:t>Involves asymmetrical power dynamics</a:t>
            </a:r>
            <a:endParaRPr sz="1600">
              <a:solidFill>
                <a:schemeClr val="dk2"/>
              </a:solidFill>
              <a:latin typeface="Source Sans Pro"/>
              <a:ea typeface="Source Sans Pro"/>
              <a:cs typeface="Source Sans Pro"/>
              <a:sym typeface="Source Sans Pro"/>
            </a:endParaRPr>
          </a:p>
        </p:txBody>
      </p:sp>
      <p:sp>
        <p:nvSpPr>
          <p:cNvPr id="213" name="Google Shape;213;p36"/>
          <p:cNvSpPr txBox="1"/>
          <p:nvPr/>
        </p:nvSpPr>
        <p:spPr>
          <a:xfrm>
            <a:off x="2817650" y="3290875"/>
            <a:ext cx="3330600" cy="3417000"/>
          </a:xfrm>
          <a:prstGeom prst="rect">
            <a:avLst/>
          </a:prstGeom>
          <a:solidFill>
            <a:srgbClr val="E6B8AF"/>
          </a:solid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US" sz="1600">
                <a:solidFill>
                  <a:schemeClr val="dk2"/>
                </a:solidFill>
                <a:latin typeface="Source Sans Pro"/>
                <a:ea typeface="Source Sans Pro"/>
                <a:cs typeface="Source Sans Pro"/>
                <a:sym typeface="Source Sans Pro"/>
              </a:rPr>
              <a:t>Fake News</a:t>
            </a:r>
            <a:endParaRPr b="1" sz="1600">
              <a:solidFill>
                <a:schemeClr val="dk2"/>
              </a:solidFill>
              <a:latin typeface="Source Sans Pro"/>
              <a:ea typeface="Source Sans Pro"/>
              <a:cs typeface="Source Sans Pro"/>
              <a:sym typeface="Source Sans Pro"/>
            </a:endParaRPr>
          </a:p>
          <a:p>
            <a:pPr indent="-330200" lvl="0" marL="457200" rtl="0" algn="l">
              <a:lnSpc>
                <a:spcPct val="115000"/>
              </a:lnSpc>
              <a:spcBef>
                <a:spcPts val="1200"/>
              </a:spcBef>
              <a:spcAft>
                <a:spcPts val="0"/>
              </a:spcAft>
              <a:buClr>
                <a:schemeClr val="dk2"/>
              </a:buClr>
              <a:buSzPts val="1600"/>
              <a:buFont typeface="Source Sans Pro"/>
              <a:buChar char="●"/>
            </a:pPr>
            <a:r>
              <a:rPr lang="en-US" sz="1600">
                <a:solidFill>
                  <a:schemeClr val="dk2"/>
                </a:solidFill>
                <a:latin typeface="Source Sans Pro"/>
                <a:ea typeface="Source Sans Pro"/>
                <a:cs typeface="Source Sans Pro"/>
                <a:sym typeface="Source Sans Pro"/>
              </a:rPr>
              <a:t>Content packaged to look like real journalism (“native content”)</a:t>
            </a:r>
            <a:endParaRPr sz="1600">
              <a:solidFill>
                <a:schemeClr val="dk2"/>
              </a:solidFill>
              <a:latin typeface="Source Sans Pro"/>
              <a:ea typeface="Source Sans Pro"/>
              <a:cs typeface="Source Sans Pro"/>
              <a:sym typeface="Source Sans Pro"/>
            </a:endParaRPr>
          </a:p>
          <a:p>
            <a:pPr indent="-330200" lvl="0" marL="457200" rtl="0" algn="l">
              <a:lnSpc>
                <a:spcPct val="115000"/>
              </a:lnSpc>
              <a:spcBef>
                <a:spcPts val="0"/>
              </a:spcBef>
              <a:spcAft>
                <a:spcPts val="0"/>
              </a:spcAft>
              <a:buClr>
                <a:schemeClr val="dk2"/>
              </a:buClr>
              <a:buSzPts val="1600"/>
              <a:buFont typeface="Source Sans Pro"/>
              <a:buChar char="●"/>
            </a:pPr>
            <a:r>
              <a:rPr lang="en-US" sz="1600">
                <a:solidFill>
                  <a:schemeClr val="dk2"/>
                </a:solidFill>
                <a:latin typeface="Source Sans Pro"/>
                <a:ea typeface="Source Sans Pro"/>
                <a:cs typeface="Source Sans Pro"/>
                <a:sym typeface="Source Sans Pro"/>
              </a:rPr>
              <a:t>Can be proven false</a:t>
            </a:r>
            <a:endParaRPr sz="1600">
              <a:solidFill>
                <a:schemeClr val="dk2"/>
              </a:solidFill>
              <a:latin typeface="Source Sans Pro"/>
              <a:ea typeface="Source Sans Pro"/>
              <a:cs typeface="Source Sans Pro"/>
              <a:sym typeface="Source Sans Pro"/>
            </a:endParaRPr>
          </a:p>
          <a:p>
            <a:pPr indent="-330200" lvl="0" marL="457200" rtl="0" algn="l">
              <a:lnSpc>
                <a:spcPct val="115000"/>
              </a:lnSpc>
              <a:spcBef>
                <a:spcPts val="0"/>
              </a:spcBef>
              <a:spcAft>
                <a:spcPts val="0"/>
              </a:spcAft>
              <a:buClr>
                <a:schemeClr val="dk2"/>
              </a:buClr>
              <a:buSzPts val="1600"/>
              <a:buFont typeface="Source Sans Pro"/>
              <a:buChar char="●"/>
            </a:pPr>
            <a:r>
              <a:rPr lang="en-US" sz="1600">
                <a:solidFill>
                  <a:schemeClr val="dk2"/>
                </a:solidFill>
                <a:latin typeface="Source Sans Pro"/>
                <a:ea typeface="Source Sans Pro"/>
                <a:cs typeface="Source Sans Pro"/>
                <a:sym typeface="Source Sans Pro"/>
              </a:rPr>
              <a:t>Uses mechanisms such as clickbait and sensationalism to help the content spread far and wide</a:t>
            </a:r>
            <a:endParaRPr sz="1600">
              <a:solidFill>
                <a:schemeClr val="dk2"/>
              </a:solidFill>
              <a:latin typeface="Source Sans Pro"/>
              <a:ea typeface="Source Sans Pro"/>
              <a:cs typeface="Source Sans Pro"/>
              <a:sym typeface="Source Sans Pro"/>
            </a:endParaRPr>
          </a:p>
          <a:p>
            <a:pPr indent="-330200" lvl="0" marL="457200" rtl="0" algn="l">
              <a:lnSpc>
                <a:spcPct val="115000"/>
              </a:lnSpc>
              <a:spcBef>
                <a:spcPts val="0"/>
              </a:spcBef>
              <a:spcAft>
                <a:spcPts val="0"/>
              </a:spcAft>
              <a:buClr>
                <a:schemeClr val="dk2"/>
              </a:buClr>
              <a:buSzPts val="1600"/>
              <a:buFont typeface="Source Sans Pro"/>
              <a:buChar char="●"/>
            </a:pPr>
            <a:r>
              <a:rPr lang="en-US" sz="1600">
                <a:solidFill>
                  <a:schemeClr val="dk2"/>
                </a:solidFill>
                <a:latin typeface="Source Sans Pro"/>
                <a:ea typeface="Source Sans Pro"/>
                <a:cs typeface="Source Sans Pro"/>
                <a:sym typeface="Source Sans Pro"/>
              </a:rPr>
              <a:t>Motivations include profit and political persuasion</a:t>
            </a:r>
            <a:endParaRPr sz="1600">
              <a:solidFill>
                <a:schemeClr val="dk2"/>
              </a:solidFill>
              <a:latin typeface="Source Sans Pro"/>
              <a:ea typeface="Source Sans Pro"/>
              <a:cs typeface="Source Sans Pro"/>
              <a:sym typeface="Source Sans Pr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7"/>
                                        </p:tgtEl>
                                        <p:attrNameLst>
                                          <p:attrName>style.visibility</p:attrName>
                                        </p:attrNameLst>
                                      </p:cBhvr>
                                      <p:to>
                                        <p:strVal val="visible"/>
                                      </p:to>
                                    </p:set>
                                    <p:animEffect filter="fade" transition="in">
                                      <p:cBhvr>
                                        <p:cTn dur="1000"/>
                                        <p:tgtEl>
                                          <p:spTgt spid="20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0"/>
                                        </p:tgtEl>
                                        <p:attrNameLst>
                                          <p:attrName>style.visibility</p:attrName>
                                        </p:attrNameLst>
                                      </p:cBhvr>
                                      <p:to>
                                        <p:strVal val="visible"/>
                                      </p:to>
                                    </p:set>
                                    <p:animEffect filter="fade" transition="in">
                                      <p:cBhvr>
                                        <p:cTn dur="1000"/>
                                        <p:tgtEl>
                                          <p:spTgt spid="21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1"/>
                                        </p:tgtEl>
                                        <p:attrNameLst>
                                          <p:attrName>style.visibility</p:attrName>
                                        </p:attrNameLst>
                                      </p:cBhvr>
                                      <p:to>
                                        <p:strVal val="visible"/>
                                      </p:to>
                                    </p:set>
                                    <p:animEffect filter="fade" transition="in">
                                      <p:cBhvr>
                                        <p:cTn dur="1000"/>
                                        <p:tgtEl>
                                          <p:spTgt spid="21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2"/>
                                        </p:tgtEl>
                                        <p:attrNameLst>
                                          <p:attrName>style.visibility</p:attrName>
                                        </p:attrNameLst>
                                      </p:cBhvr>
                                      <p:to>
                                        <p:strVal val="visible"/>
                                      </p:to>
                                    </p:set>
                                    <p:animEffect filter="fade" transition="in">
                                      <p:cBhvr>
                                        <p:cTn dur="1000"/>
                                        <p:tgtEl>
                                          <p:spTgt spid="21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3"/>
                                        </p:tgtEl>
                                        <p:attrNameLst>
                                          <p:attrName>style.visibility</p:attrName>
                                        </p:attrNameLst>
                                      </p:cBhvr>
                                      <p:to>
                                        <p:strVal val="visible"/>
                                      </p:to>
                                    </p:set>
                                    <p:animEffect filter="fade" transition="in">
                                      <p:cBhvr>
                                        <p:cTn dur="1000"/>
                                        <p:tgtEl>
                                          <p:spTgt spid="21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8"/>
                                        </p:tgtEl>
                                        <p:attrNameLst>
                                          <p:attrName>style.visibility</p:attrName>
                                        </p:attrNameLst>
                                      </p:cBhvr>
                                      <p:to>
                                        <p:strVal val="visible"/>
                                      </p:to>
                                    </p:set>
                                    <p:animEffect filter="fade" transition="in">
                                      <p:cBhvr>
                                        <p:cTn dur="1000"/>
                                        <p:tgtEl>
                                          <p:spTgt spid="20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9"/>
                                        </p:tgtEl>
                                        <p:attrNameLst>
                                          <p:attrName>style.visibility</p:attrName>
                                        </p:attrNameLst>
                                      </p:cBhvr>
                                      <p:to>
                                        <p:strVal val="visible"/>
                                      </p:to>
                                    </p:set>
                                    <p:animEffect filter="fade" transition="in">
                                      <p:cBhvr>
                                        <p:cTn dur="1000"/>
                                        <p:tgtEl>
                                          <p:spTgt spid="2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37"/>
          <p:cNvSpPr txBox="1"/>
          <p:nvPr>
            <p:ph idx="4294967295" type="title"/>
          </p:nvPr>
        </p:nvSpPr>
        <p:spPr>
          <a:xfrm>
            <a:off x="2921425" y="3074850"/>
            <a:ext cx="2894700" cy="7083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US"/>
              <a:t>BRAIN </a:t>
            </a:r>
            <a:endParaRPr/>
          </a:p>
        </p:txBody>
      </p:sp>
      <p:sp>
        <p:nvSpPr>
          <p:cNvPr id="219" name="Google Shape;219;p37"/>
          <p:cNvSpPr txBox="1"/>
          <p:nvPr/>
        </p:nvSpPr>
        <p:spPr>
          <a:xfrm>
            <a:off x="137375" y="2262575"/>
            <a:ext cx="2567100" cy="1717800"/>
          </a:xfrm>
          <a:prstGeom prst="rect">
            <a:avLst/>
          </a:prstGeom>
          <a:solidFill>
            <a:srgbClr val="CFE2F3"/>
          </a:solid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US" sz="1600">
                <a:solidFill>
                  <a:schemeClr val="dk2"/>
                </a:solidFill>
                <a:latin typeface="Source Sans Pro"/>
                <a:ea typeface="Source Sans Pro"/>
                <a:cs typeface="Source Sans Pro"/>
                <a:sym typeface="Source Sans Pro"/>
              </a:rPr>
              <a:t>Selective Exposure</a:t>
            </a:r>
            <a:endParaRPr b="1" sz="1600">
              <a:solidFill>
                <a:schemeClr val="dk2"/>
              </a:solidFill>
              <a:latin typeface="Source Sans Pro"/>
              <a:ea typeface="Source Sans Pro"/>
              <a:cs typeface="Source Sans Pro"/>
              <a:sym typeface="Source Sans Pro"/>
            </a:endParaRPr>
          </a:p>
          <a:p>
            <a:pPr indent="-330200" lvl="0" marL="457200" rtl="0" algn="l">
              <a:lnSpc>
                <a:spcPct val="115000"/>
              </a:lnSpc>
              <a:spcBef>
                <a:spcPts val="1200"/>
              </a:spcBef>
              <a:spcAft>
                <a:spcPts val="0"/>
              </a:spcAft>
              <a:buClr>
                <a:schemeClr val="dk2"/>
              </a:buClr>
              <a:buSzPts val="1600"/>
              <a:buFont typeface="Source Sans Pro"/>
              <a:buChar char="●"/>
            </a:pPr>
            <a:r>
              <a:rPr lang="en-US" sz="1600">
                <a:solidFill>
                  <a:schemeClr val="dk2"/>
                </a:solidFill>
                <a:latin typeface="Source Sans Pro"/>
                <a:ea typeface="Source Sans Pro"/>
                <a:cs typeface="Source Sans Pro"/>
                <a:sym typeface="Source Sans Pro"/>
              </a:rPr>
              <a:t>We seek out ideas or perspectives that support what we already believe</a:t>
            </a:r>
            <a:endParaRPr sz="1600">
              <a:solidFill>
                <a:schemeClr val="dk2"/>
              </a:solidFill>
              <a:latin typeface="Source Sans Pro"/>
              <a:ea typeface="Source Sans Pro"/>
              <a:cs typeface="Source Sans Pro"/>
              <a:sym typeface="Source Sans Pro"/>
            </a:endParaRPr>
          </a:p>
        </p:txBody>
      </p:sp>
      <p:sp>
        <p:nvSpPr>
          <p:cNvPr id="220" name="Google Shape;220;p37"/>
          <p:cNvSpPr txBox="1"/>
          <p:nvPr/>
        </p:nvSpPr>
        <p:spPr>
          <a:xfrm>
            <a:off x="1878875" y="4171525"/>
            <a:ext cx="2567100" cy="2567400"/>
          </a:xfrm>
          <a:prstGeom prst="rect">
            <a:avLst/>
          </a:prstGeom>
          <a:solidFill>
            <a:srgbClr val="FFF2CC"/>
          </a:solid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US" sz="1600">
                <a:solidFill>
                  <a:schemeClr val="dk2"/>
                </a:solidFill>
                <a:latin typeface="Source Sans Pro"/>
                <a:ea typeface="Source Sans Pro"/>
                <a:cs typeface="Source Sans Pro"/>
                <a:sym typeface="Source Sans Pro"/>
              </a:rPr>
              <a:t>Confirmation Bias</a:t>
            </a:r>
            <a:endParaRPr sz="1600">
              <a:solidFill>
                <a:schemeClr val="dk2"/>
              </a:solidFill>
              <a:latin typeface="Source Sans Pro"/>
              <a:ea typeface="Source Sans Pro"/>
              <a:cs typeface="Source Sans Pro"/>
              <a:sym typeface="Source Sans Pro"/>
            </a:endParaRPr>
          </a:p>
          <a:p>
            <a:pPr indent="-330200" lvl="0" marL="457200" rtl="0" algn="l">
              <a:lnSpc>
                <a:spcPct val="115000"/>
              </a:lnSpc>
              <a:spcBef>
                <a:spcPts val="1200"/>
              </a:spcBef>
              <a:spcAft>
                <a:spcPts val="0"/>
              </a:spcAft>
              <a:buClr>
                <a:schemeClr val="dk2"/>
              </a:buClr>
              <a:buSzPts val="1600"/>
              <a:buFont typeface="Source Sans Pro"/>
              <a:buChar char="●"/>
            </a:pPr>
            <a:r>
              <a:rPr lang="en-US" sz="1600">
                <a:solidFill>
                  <a:schemeClr val="dk2"/>
                </a:solidFill>
                <a:latin typeface="Source Sans Pro"/>
                <a:ea typeface="Source Sans Pro"/>
                <a:cs typeface="Source Sans Pro"/>
                <a:sym typeface="Source Sans Pro"/>
              </a:rPr>
              <a:t>We interpret new information in ways that support what we already believe (even if that information is meant to disprove what we know)</a:t>
            </a:r>
            <a:endParaRPr sz="1600">
              <a:solidFill>
                <a:schemeClr val="dk2"/>
              </a:solidFill>
              <a:latin typeface="Source Sans Pro"/>
              <a:ea typeface="Source Sans Pro"/>
              <a:cs typeface="Source Sans Pro"/>
              <a:sym typeface="Source Sans Pro"/>
            </a:endParaRPr>
          </a:p>
        </p:txBody>
      </p:sp>
      <p:sp>
        <p:nvSpPr>
          <p:cNvPr id="221" name="Google Shape;221;p37"/>
          <p:cNvSpPr txBox="1"/>
          <p:nvPr/>
        </p:nvSpPr>
        <p:spPr>
          <a:xfrm>
            <a:off x="6033075" y="1979375"/>
            <a:ext cx="2894700" cy="2001000"/>
          </a:xfrm>
          <a:prstGeom prst="rect">
            <a:avLst/>
          </a:prstGeom>
          <a:solidFill>
            <a:srgbClr val="D9EAD3"/>
          </a:solid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US" sz="1600">
                <a:solidFill>
                  <a:schemeClr val="dk2"/>
                </a:solidFill>
                <a:latin typeface="Source Sans Pro"/>
                <a:ea typeface="Source Sans Pro"/>
                <a:cs typeface="Source Sans Pro"/>
                <a:sym typeface="Source Sans Pro"/>
              </a:rPr>
              <a:t>Hostile Media</a:t>
            </a:r>
            <a:endParaRPr sz="1600">
              <a:solidFill>
                <a:schemeClr val="dk2"/>
              </a:solidFill>
              <a:latin typeface="Source Sans Pro"/>
              <a:ea typeface="Source Sans Pro"/>
              <a:cs typeface="Source Sans Pro"/>
              <a:sym typeface="Source Sans Pro"/>
            </a:endParaRPr>
          </a:p>
          <a:p>
            <a:pPr indent="-330200" lvl="0" marL="457200" rtl="0" algn="l">
              <a:lnSpc>
                <a:spcPct val="115000"/>
              </a:lnSpc>
              <a:spcBef>
                <a:spcPts val="1200"/>
              </a:spcBef>
              <a:spcAft>
                <a:spcPts val="0"/>
              </a:spcAft>
              <a:buClr>
                <a:schemeClr val="dk2"/>
              </a:buClr>
              <a:buSzPts val="1600"/>
              <a:buFont typeface="Source Sans Pro"/>
              <a:buChar char="●"/>
            </a:pPr>
            <a:r>
              <a:rPr lang="en-US" sz="1600">
                <a:solidFill>
                  <a:schemeClr val="dk2"/>
                </a:solidFill>
                <a:latin typeface="Source Sans Pro"/>
                <a:ea typeface="Source Sans Pro"/>
                <a:cs typeface="Source Sans Pro"/>
                <a:sym typeface="Source Sans Pro"/>
              </a:rPr>
              <a:t>When we feel strongly about an issue, we tend to think any news media coverage of it is critical or negative</a:t>
            </a:r>
            <a:endParaRPr sz="1600">
              <a:solidFill>
                <a:schemeClr val="dk2"/>
              </a:solidFill>
              <a:latin typeface="Source Sans Pro"/>
              <a:ea typeface="Source Sans Pro"/>
              <a:cs typeface="Source Sans Pro"/>
              <a:sym typeface="Source Sans Pro"/>
            </a:endParaRPr>
          </a:p>
        </p:txBody>
      </p:sp>
      <p:sp>
        <p:nvSpPr>
          <p:cNvPr id="222" name="Google Shape;222;p37"/>
          <p:cNvSpPr txBox="1"/>
          <p:nvPr/>
        </p:nvSpPr>
        <p:spPr>
          <a:xfrm>
            <a:off x="2845225" y="182875"/>
            <a:ext cx="2996400" cy="2284200"/>
          </a:xfrm>
          <a:prstGeom prst="rect">
            <a:avLst/>
          </a:prstGeom>
          <a:solidFill>
            <a:srgbClr val="F4CCCC"/>
          </a:solid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US" sz="1600">
                <a:solidFill>
                  <a:schemeClr val="dk2"/>
                </a:solidFill>
                <a:latin typeface="Source Sans Pro"/>
                <a:ea typeface="Source Sans Pro"/>
                <a:cs typeface="Source Sans Pro"/>
                <a:sym typeface="Source Sans Pro"/>
              </a:rPr>
              <a:t>Motivated Reasoning</a:t>
            </a:r>
            <a:endParaRPr b="1" sz="1600">
              <a:solidFill>
                <a:schemeClr val="dk2"/>
              </a:solidFill>
              <a:latin typeface="Source Sans Pro"/>
              <a:ea typeface="Source Sans Pro"/>
              <a:cs typeface="Source Sans Pro"/>
              <a:sym typeface="Source Sans Pro"/>
            </a:endParaRPr>
          </a:p>
          <a:p>
            <a:pPr indent="-330200" lvl="0" marL="457200" rtl="0" algn="l">
              <a:lnSpc>
                <a:spcPct val="115000"/>
              </a:lnSpc>
              <a:spcBef>
                <a:spcPts val="1200"/>
              </a:spcBef>
              <a:spcAft>
                <a:spcPts val="0"/>
              </a:spcAft>
              <a:buClr>
                <a:schemeClr val="dk2"/>
              </a:buClr>
              <a:buSzPts val="1600"/>
              <a:buFont typeface="Source Sans Pro"/>
              <a:buChar char="●"/>
            </a:pPr>
            <a:r>
              <a:rPr lang="en-US" sz="1600">
                <a:solidFill>
                  <a:schemeClr val="dk2"/>
                </a:solidFill>
                <a:latin typeface="Source Sans Pro"/>
                <a:ea typeface="Source Sans Pro"/>
                <a:cs typeface="Source Sans Pro"/>
                <a:sym typeface="Source Sans Pro"/>
              </a:rPr>
              <a:t>We </a:t>
            </a:r>
            <a:r>
              <a:rPr lang="en-US" sz="1600">
                <a:solidFill>
                  <a:schemeClr val="dk2"/>
                </a:solidFill>
                <a:latin typeface="Source Sans Pro"/>
                <a:ea typeface="Source Sans Pro"/>
                <a:cs typeface="Source Sans Pro"/>
                <a:sym typeface="Source Sans Pro"/>
              </a:rPr>
              <a:t>use emotionally biased reasoning to justify attitudes or decisions that are most desired rather than those that accurately reflect the evidence.</a:t>
            </a:r>
            <a:endParaRPr sz="1600">
              <a:solidFill>
                <a:schemeClr val="dk2"/>
              </a:solidFill>
              <a:latin typeface="Source Sans Pro"/>
              <a:ea typeface="Source Sans Pro"/>
              <a:cs typeface="Source Sans Pro"/>
              <a:sym typeface="Source Sans Pro"/>
            </a:endParaRPr>
          </a:p>
        </p:txBody>
      </p:sp>
      <p:sp>
        <p:nvSpPr>
          <p:cNvPr id="223" name="Google Shape;223;p37"/>
          <p:cNvSpPr txBox="1"/>
          <p:nvPr/>
        </p:nvSpPr>
        <p:spPr>
          <a:xfrm>
            <a:off x="4687500" y="4244275"/>
            <a:ext cx="2915700" cy="2284200"/>
          </a:xfrm>
          <a:prstGeom prst="rect">
            <a:avLst/>
          </a:prstGeom>
          <a:solidFill>
            <a:srgbClr val="CFE2F3"/>
          </a:solid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US" sz="1600">
                <a:solidFill>
                  <a:schemeClr val="dk2"/>
                </a:solidFill>
                <a:latin typeface="Source Sans Pro"/>
                <a:ea typeface="Source Sans Pro"/>
                <a:cs typeface="Source Sans Pro"/>
                <a:sym typeface="Source Sans Pro"/>
              </a:rPr>
              <a:t>Conspiracy Theory</a:t>
            </a:r>
            <a:endParaRPr b="1" sz="1600">
              <a:solidFill>
                <a:schemeClr val="dk2"/>
              </a:solidFill>
              <a:latin typeface="Source Sans Pro"/>
              <a:ea typeface="Source Sans Pro"/>
              <a:cs typeface="Source Sans Pro"/>
              <a:sym typeface="Source Sans Pro"/>
            </a:endParaRPr>
          </a:p>
          <a:p>
            <a:pPr indent="-330200" lvl="0" marL="457200" rtl="0" algn="l">
              <a:lnSpc>
                <a:spcPct val="115000"/>
              </a:lnSpc>
              <a:spcBef>
                <a:spcPts val="1200"/>
              </a:spcBef>
              <a:spcAft>
                <a:spcPts val="0"/>
              </a:spcAft>
              <a:buClr>
                <a:schemeClr val="dk2"/>
              </a:buClr>
              <a:buSzPts val="1600"/>
              <a:buFont typeface="Source Sans Pro"/>
              <a:buChar char="●"/>
            </a:pPr>
            <a:r>
              <a:rPr lang="en-US" sz="1600">
                <a:solidFill>
                  <a:schemeClr val="dk2"/>
                </a:solidFill>
                <a:latin typeface="Source Sans Pro"/>
                <a:ea typeface="Source Sans Pro"/>
                <a:cs typeface="Source Sans Pro"/>
                <a:sym typeface="Source Sans Pro"/>
              </a:rPr>
              <a:t>An explanation for a situation that blames secretive or sinister work of powerful groups when other explanations are more probable</a:t>
            </a:r>
            <a:endParaRPr sz="1600">
              <a:solidFill>
                <a:schemeClr val="dk2"/>
              </a:solidFill>
              <a:latin typeface="Source Sans Pro"/>
              <a:ea typeface="Source Sans Pro"/>
              <a:cs typeface="Source Sans Pro"/>
              <a:sym typeface="Source Sans Pr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9"/>
                                        </p:tgtEl>
                                        <p:attrNameLst>
                                          <p:attrName>style.visibility</p:attrName>
                                        </p:attrNameLst>
                                      </p:cBhvr>
                                      <p:to>
                                        <p:strVal val="visible"/>
                                      </p:to>
                                    </p:set>
                                    <p:animEffect filter="fade" transition="in">
                                      <p:cBhvr>
                                        <p:cTn dur="1000"/>
                                        <p:tgtEl>
                                          <p:spTgt spid="21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0"/>
                                        </p:tgtEl>
                                        <p:attrNameLst>
                                          <p:attrName>style.visibility</p:attrName>
                                        </p:attrNameLst>
                                      </p:cBhvr>
                                      <p:to>
                                        <p:strVal val="visible"/>
                                      </p:to>
                                    </p:set>
                                    <p:animEffect filter="fade" transition="in">
                                      <p:cBhvr>
                                        <p:cTn dur="1000"/>
                                        <p:tgtEl>
                                          <p:spTgt spid="22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1"/>
                                        </p:tgtEl>
                                        <p:attrNameLst>
                                          <p:attrName>style.visibility</p:attrName>
                                        </p:attrNameLst>
                                      </p:cBhvr>
                                      <p:to>
                                        <p:strVal val="visible"/>
                                      </p:to>
                                    </p:set>
                                    <p:animEffect filter="fade" transition="in">
                                      <p:cBhvr>
                                        <p:cTn dur="1000"/>
                                        <p:tgtEl>
                                          <p:spTgt spid="22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2"/>
                                        </p:tgtEl>
                                        <p:attrNameLst>
                                          <p:attrName>style.visibility</p:attrName>
                                        </p:attrNameLst>
                                      </p:cBhvr>
                                      <p:to>
                                        <p:strVal val="visible"/>
                                      </p:to>
                                    </p:set>
                                    <p:animEffect filter="fade" transition="in">
                                      <p:cBhvr>
                                        <p:cTn dur="1000"/>
                                        <p:tgtEl>
                                          <p:spTgt spid="22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3"/>
                                        </p:tgtEl>
                                        <p:attrNameLst>
                                          <p:attrName>style.visibility</p:attrName>
                                        </p:attrNameLst>
                                      </p:cBhvr>
                                      <p:to>
                                        <p:strVal val="visible"/>
                                      </p:to>
                                    </p:set>
                                    <p:animEffect filter="fade" transition="in">
                                      <p:cBhvr>
                                        <p:cTn dur="1000"/>
                                        <p:tgtEl>
                                          <p:spTgt spid="22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38"/>
          <p:cNvSpPr txBox="1"/>
          <p:nvPr>
            <p:ph type="title"/>
          </p:nvPr>
        </p:nvSpPr>
        <p:spPr>
          <a:xfrm>
            <a:off x="485875" y="2286000"/>
            <a:ext cx="8183700" cy="10476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US">
                <a:solidFill>
                  <a:schemeClr val="lt1"/>
                </a:solidFill>
                <a:highlight>
                  <a:schemeClr val="accent5"/>
                </a:highlight>
              </a:rPr>
              <a:t>Q</a:t>
            </a:r>
            <a:r>
              <a:rPr lang="en-US">
                <a:solidFill>
                  <a:schemeClr val="lt1"/>
                </a:solidFill>
                <a:highlight>
                  <a:schemeClr val="accent5"/>
                </a:highlight>
              </a:rPr>
              <a:t> </a:t>
            </a:r>
            <a:r>
              <a:rPr lang="en-US" sz="4000">
                <a:highlight>
                  <a:schemeClr val="accent5"/>
                </a:highlight>
              </a:rPr>
              <a:t>&amp;</a:t>
            </a:r>
            <a:r>
              <a:rPr lang="en-US">
                <a:solidFill>
                  <a:schemeClr val="lt1"/>
                </a:solidFill>
                <a:highlight>
                  <a:schemeClr val="accent5"/>
                </a:highlight>
              </a:rPr>
              <a:t> </a:t>
            </a:r>
            <a:r>
              <a:rPr lang="en-US">
                <a:solidFill>
                  <a:schemeClr val="lt1"/>
                </a:solidFill>
                <a:highlight>
                  <a:schemeClr val="accent5"/>
                </a:highlight>
              </a:rPr>
              <a:t>A</a:t>
            </a:r>
            <a:r>
              <a:rPr lang="en-US"/>
              <a:t> time</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39"/>
          <p:cNvSpPr txBox="1"/>
          <p:nvPr>
            <p:ph type="title"/>
          </p:nvPr>
        </p:nvSpPr>
        <p:spPr>
          <a:xfrm>
            <a:off x="480150" y="1858250"/>
            <a:ext cx="8183700" cy="10476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i="1" lang="en-US">
                <a:solidFill>
                  <a:schemeClr val="lt1"/>
                </a:solidFill>
                <a:highlight>
                  <a:schemeClr val="accent5"/>
                </a:highlight>
              </a:rPr>
              <a:t>How</a:t>
            </a:r>
            <a:r>
              <a:rPr i="1" lang="en-US">
                <a:solidFill>
                  <a:schemeClr val="lt1"/>
                </a:solidFill>
                <a:highlight>
                  <a:schemeClr val="accent5"/>
                </a:highlight>
              </a:rPr>
              <a:t> </a:t>
            </a:r>
            <a:r>
              <a:rPr lang="en-US"/>
              <a:t> should I be teaching this in my classroom?</a:t>
            </a:r>
            <a:endParaRPr/>
          </a:p>
        </p:txBody>
      </p:sp>
      <p:sp>
        <p:nvSpPr>
          <p:cNvPr id="234" name="Google Shape;234;p39"/>
          <p:cNvSpPr txBox="1"/>
          <p:nvPr>
            <p:ph idx="4294967295" type="subTitle"/>
          </p:nvPr>
        </p:nvSpPr>
        <p:spPr>
          <a:xfrm>
            <a:off x="480150" y="2854958"/>
            <a:ext cx="8183700" cy="1148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US" sz="2300">
                <a:solidFill>
                  <a:schemeClr val="dk2"/>
                </a:solidFill>
              </a:rPr>
              <a:t>Ideas and best practices to discuss</a:t>
            </a:r>
            <a:endParaRPr sz="2300">
              <a:solidFill>
                <a:schemeClr val="dk2"/>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40"/>
          <p:cNvSpPr txBox="1"/>
          <p:nvPr>
            <p:ph type="title"/>
          </p:nvPr>
        </p:nvSpPr>
        <p:spPr>
          <a:xfrm>
            <a:off x="265500" y="1885075"/>
            <a:ext cx="4045200" cy="20448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US"/>
              <a:t>Prepare students for discomfort</a:t>
            </a:r>
            <a:endParaRPr/>
          </a:p>
        </p:txBody>
      </p:sp>
      <p:sp>
        <p:nvSpPr>
          <p:cNvPr id="240" name="Google Shape;240;p40"/>
          <p:cNvSpPr txBox="1"/>
          <p:nvPr>
            <p:ph idx="2" type="body"/>
          </p:nvPr>
        </p:nvSpPr>
        <p:spPr>
          <a:xfrm>
            <a:off x="4939500" y="965600"/>
            <a:ext cx="3837000" cy="4926900"/>
          </a:xfrm>
          <a:prstGeom prst="rect">
            <a:avLst/>
          </a:prstGeom>
        </p:spPr>
        <p:txBody>
          <a:bodyPr anchorCtr="0" anchor="ctr" bIns="91425" lIns="91425" spcFirstLastPara="1" rIns="91425" wrap="square" tIns="91425">
            <a:normAutofit/>
          </a:bodyPr>
          <a:lstStyle/>
          <a:p>
            <a:pPr indent="-387350" lvl="0" marL="457200" rtl="0" algn="l">
              <a:spcBef>
                <a:spcPts val="0"/>
              </a:spcBef>
              <a:spcAft>
                <a:spcPts val="0"/>
              </a:spcAft>
              <a:buSzPts val="2500"/>
              <a:buChar char="●"/>
            </a:pPr>
            <a:r>
              <a:rPr lang="en-US" sz="2500"/>
              <a:t>Norms for participation</a:t>
            </a:r>
            <a:br>
              <a:rPr lang="en-US" sz="2500"/>
            </a:br>
            <a:endParaRPr sz="2500"/>
          </a:p>
          <a:p>
            <a:pPr indent="-387350" lvl="0" marL="457200" rtl="0" algn="l">
              <a:spcBef>
                <a:spcPts val="0"/>
              </a:spcBef>
              <a:spcAft>
                <a:spcPts val="0"/>
              </a:spcAft>
              <a:buSzPts val="2500"/>
              <a:buChar char="●"/>
            </a:pPr>
            <a:r>
              <a:rPr lang="en-US" sz="2500"/>
              <a:t>Shared understanding of who is in the room</a:t>
            </a:r>
            <a:endParaRPr sz="2500"/>
          </a:p>
          <a:p>
            <a:pPr indent="0" lvl="0" marL="0" rtl="0" algn="l">
              <a:spcBef>
                <a:spcPts val="1200"/>
              </a:spcBef>
              <a:spcAft>
                <a:spcPts val="1200"/>
              </a:spcAft>
              <a:buNone/>
            </a:pPr>
            <a:r>
              <a:t/>
            </a:r>
            <a:endParaRPr sz="25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0"/>
                                        </p:tgtEl>
                                        <p:attrNameLst>
                                          <p:attrName>style.visibility</p:attrName>
                                        </p:attrNameLst>
                                      </p:cBhvr>
                                      <p:to>
                                        <p:strVal val="visible"/>
                                      </p:to>
                                    </p:set>
                                    <p:animEffect filter="fade" transition="in">
                                      <p:cBhvr>
                                        <p:cTn dur="1000"/>
                                        <p:tgtEl>
                                          <p:spTgt spid="24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5"/>
        </a:solidFill>
      </p:bgPr>
    </p:bg>
    <p:spTree>
      <p:nvGrpSpPr>
        <p:cNvPr id="244" name="Shape 244"/>
        <p:cNvGrpSpPr/>
        <p:nvPr/>
      </p:nvGrpSpPr>
      <p:grpSpPr>
        <a:xfrm>
          <a:off x="0" y="0"/>
          <a:ext cx="0" cy="0"/>
          <a:chOff x="0" y="0"/>
          <a:chExt cx="0" cy="0"/>
        </a:xfrm>
      </p:grpSpPr>
      <p:sp>
        <p:nvSpPr>
          <p:cNvPr id="245" name="Google Shape;245;p41"/>
          <p:cNvSpPr txBox="1"/>
          <p:nvPr>
            <p:ph type="title"/>
          </p:nvPr>
        </p:nvSpPr>
        <p:spPr>
          <a:xfrm>
            <a:off x="1505400" y="397000"/>
            <a:ext cx="7619100" cy="10164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US" sz="4100"/>
              <a:t>Setting norms for discussion</a:t>
            </a:r>
            <a:endParaRPr sz="4100"/>
          </a:p>
        </p:txBody>
      </p:sp>
      <p:sp>
        <p:nvSpPr>
          <p:cNvPr id="246" name="Google Shape;246;p41"/>
          <p:cNvSpPr txBox="1"/>
          <p:nvPr>
            <p:ph idx="4294967295" type="body"/>
          </p:nvPr>
        </p:nvSpPr>
        <p:spPr>
          <a:xfrm>
            <a:off x="1015075" y="1535825"/>
            <a:ext cx="7196100" cy="4604100"/>
          </a:xfrm>
          <a:prstGeom prst="rect">
            <a:avLst/>
          </a:prstGeom>
          <a:solidFill>
            <a:srgbClr val="FFFFFF"/>
          </a:solidFill>
          <a:effectLst>
            <a:outerShdw blurRad="57150" rotWithShape="0" algn="bl" dir="18960000" dist="171450">
              <a:srgbClr val="000000">
                <a:alpha val="28000"/>
              </a:srgbClr>
            </a:outerShdw>
          </a:effectLst>
        </p:spPr>
        <p:txBody>
          <a:bodyPr anchorCtr="0" anchor="t" bIns="91425" lIns="91425" spcFirstLastPara="1" rIns="91425" wrap="square" tIns="91425">
            <a:normAutofit fontScale="85000" lnSpcReduction="10000"/>
          </a:bodyPr>
          <a:lstStyle/>
          <a:p>
            <a:pPr indent="-358140" lvl="0" marL="457200" rtl="0" algn="l">
              <a:spcBef>
                <a:spcPts val="0"/>
              </a:spcBef>
              <a:spcAft>
                <a:spcPts val="0"/>
              </a:spcAft>
              <a:buClr>
                <a:schemeClr val="dk2"/>
              </a:buClr>
              <a:buSzPct val="100000"/>
              <a:buChar char="●"/>
            </a:pPr>
            <a:r>
              <a:rPr lang="en-US" sz="2400">
                <a:solidFill>
                  <a:schemeClr val="dk2"/>
                </a:solidFill>
              </a:rPr>
              <a:t>No tough discussions until they can name every student in the room (this takes a couple weeks, so it must be a priority)</a:t>
            </a:r>
            <a:br>
              <a:rPr lang="en-US" sz="2400">
                <a:solidFill>
                  <a:schemeClr val="dk2"/>
                </a:solidFill>
              </a:rPr>
            </a:br>
            <a:endParaRPr sz="2400">
              <a:solidFill>
                <a:schemeClr val="dk2"/>
              </a:solidFill>
            </a:endParaRPr>
          </a:p>
          <a:p>
            <a:pPr indent="-358140" lvl="0" marL="457200" rtl="0" algn="l">
              <a:spcBef>
                <a:spcPts val="0"/>
              </a:spcBef>
              <a:spcAft>
                <a:spcPts val="0"/>
              </a:spcAft>
              <a:buClr>
                <a:schemeClr val="dk2"/>
              </a:buClr>
              <a:buSzPct val="100000"/>
              <a:buChar char="●"/>
            </a:pPr>
            <a:r>
              <a:rPr lang="en-US" sz="2400">
                <a:solidFill>
                  <a:schemeClr val="dk2"/>
                </a:solidFill>
              </a:rPr>
              <a:t>If doing small groups, students can only report out what someone else said (promotes active listening)</a:t>
            </a:r>
            <a:br>
              <a:rPr lang="en-US" sz="2400">
                <a:solidFill>
                  <a:schemeClr val="dk2"/>
                </a:solidFill>
              </a:rPr>
            </a:br>
            <a:endParaRPr sz="2400">
              <a:solidFill>
                <a:schemeClr val="dk2"/>
              </a:solidFill>
            </a:endParaRPr>
          </a:p>
          <a:p>
            <a:pPr indent="-358140" lvl="0" marL="457200" rtl="0" algn="l">
              <a:spcBef>
                <a:spcPts val="0"/>
              </a:spcBef>
              <a:spcAft>
                <a:spcPts val="0"/>
              </a:spcAft>
              <a:buClr>
                <a:schemeClr val="dk2"/>
              </a:buClr>
              <a:buSzPct val="100000"/>
              <a:buChar char="●"/>
            </a:pPr>
            <a:r>
              <a:rPr lang="en-US" sz="2400">
                <a:solidFill>
                  <a:schemeClr val="dk2"/>
                </a:solidFill>
              </a:rPr>
              <a:t>Help students identify their own strongly-held beliefs, but remind them the purpose of education isn’t persuasion (important for educators, too)</a:t>
            </a:r>
            <a:br>
              <a:rPr lang="en-US" sz="2400">
                <a:solidFill>
                  <a:schemeClr val="dk2"/>
                </a:solidFill>
              </a:rPr>
            </a:br>
            <a:endParaRPr sz="2400">
              <a:solidFill>
                <a:schemeClr val="dk2"/>
              </a:solidFill>
            </a:endParaRPr>
          </a:p>
          <a:p>
            <a:pPr indent="-358140" lvl="0" marL="457200" rtl="0" algn="l">
              <a:spcBef>
                <a:spcPts val="0"/>
              </a:spcBef>
              <a:spcAft>
                <a:spcPts val="0"/>
              </a:spcAft>
              <a:buClr>
                <a:schemeClr val="dk2"/>
              </a:buClr>
              <a:buSzPct val="100000"/>
              <a:buChar char="●"/>
            </a:pPr>
            <a:r>
              <a:rPr lang="en-US" sz="2400">
                <a:solidFill>
                  <a:schemeClr val="dk2"/>
                </a:solidFill>
              </a:rPr>
              <a:t>Know your own triggers</a:t>
            </a:r>
            <a:br>
              <a:rPr lang="en-US" sz="2400">
                <a:solidFill>
                  <a:schemeClr val="dk2"/>
                </a:solidFill>
              </a:rPr>
            </a:br>
            <a:endParaRPr sz="2400">
              <a:solidFill>
                <a:schemeClr val="dk2"/>
              </a:solidFill>
            </a:endParaRPr>
          </a:p>
          <a:p>
            <a:pPr indent="-358140" lvl="0" marL="457200" rtl="0" algn="l">
              <a:spcBef>
                <a:spcPts val="0"/>
              </a:spcBef>
              <a:spcAft>
                <a:spcPts val="0"/>
              </a:spcAft>
              <a:buClr>
                <a:schemeClr val="dk2"/>
              </a:buClr>
              <a:buSzPct val="100000"/>
              <a:buChar char="●"/>
            </a:pPr>
            <a:r>
              <a:rPr lang="en-US" sz="2400">
                <a:solidFill>
                  <a:schemeClr val="dk2"/>
                </a:solidFill>
              </a:rPr>
              <a:t>Teach strategies for engaging with controversial material</a:t>
            </a:r>
            <a:endParaRPr sz="2400">
              <a:solidFill>
                <a:schemeClr val="dk2"/>
              </a:solidFill>
            </a:endParaRPr>
          </a:p>
        </p:txBody>
      </p:sp>
      <p:sp>
        <p:nvSpPr>
          <p:cNvPr id="247" name="Google Shape;247;p41"/>
          <p:cNvSpPr txBox="1"/>
          <p:nvPr/>
        </p:nvSpPr>
        <p:spPr>
          <a:xfrm>
            <a:off x="0" y="0"/>
            <a:ext cx="1505400" cy="164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0000"/>
              <a:t>🗣️</a:t>
            </a:r>
            <a:endParaRPr sz="100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6">
                                            <p:txEl>
                                              <p:pRg end="0" st="0"/>
                                            </p:txEl>
                                          </p:spTgt>
                                        </p:tgtEl>
                                        <p:attrNameLst>
                                          <p:attrName>style.visibility</p:attrName>
                                        </p:attrNameLst>
                                      </p:cBhvr>
                                      <p:to>
                                        <p:strVal val="visible"/>
                                      </p:to>
                                    </p:set>
                                    <p:animEffect filter="fade" transition="in">
                                      <p:cBhvr>
                                        <p:cTn dur="1000"/>
                                        <p:tgtEl>
                                          <p:spTgt spid="24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6">
                                            <p:txEl>
                                              <p:pRg end="1" st="1"/>
                                            </p:txEl>
                                          </p:spTgt>
                                        </p:tgtEl>
                                        <p:attrNameLst>
                                          <p:attrName>style.visibility</p:attrName>
                                        </p:attrNameLst>
                                      </p:cBhvr>
                                      <p:to>
                                        <p:strVal val="visible"/>
                                      </p:to>
                                    </p:set>
                                    <p:animEffect filter="fade" transition="in">
                                      <p:cBhvr>
                                        <p:cTn dur="1000"/>
                                        <p:tgtEl>
                                          <p:spTgt spid="24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6">
                                            <p:txEl>
                                              <p:pRg end="2" st="2"/>
                                            </p:txEl>
                                          </p:spTgt>
                                        </p:tgtEl>
                                        <p:attrNameLst>
                                          <p:attrName>style.visibility</p:attrName>
                                        </p:attrNameLst>
                                      </p:cBhvr>
                                      <p:to>
                                        <p:strVal val="visible"/>
                                      </p:to>
                                    </p:set>
                                    <p:animEffect filter="fade" transition="in">
                                      <p:cBhvr>
                                        <p:cTn dur="1000"/>
                                        <p:tgtEl>
                                          <p:spTgt spid="246">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6">
                                            <p:txEl>
                                              <p:pRg end="3" st="3"/>
                                            </p:txEl>
                                          </p:spTgt>
                                        </p:tgtEl>
                                        <p:attrNameLst>
                                          <p:attrName>style.visibility</p:attrName>
                                        </p:attrNameLst>
                                      </p:cBhvr>
                                      <p:to>
                                        <p:strVal val="visible"/>
                                      </p:to>
                                    </p:set>
                                    <p:animEffect filter="fade" transition="in">
                                      <p:cBhvr>
                                        <p:cTn dur="1000"/>
                                        <p:tgtEl>
                                          <p:spTgt spid="246">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6">
                                            <p:txEl>
                                              <p:pRg end="4" st="4"/>
                                            </p:txEl>
                                          </p:spTgt>
                                        </p:tgtEl>
                                        <p:attrNameLst>
                                          <p:attrName>style.visibility</p:attrName>
                                        </p:attrNameLst>
                                      </p:cBhvr>
                                      <p:to>
                                        <p:strVal val="visible"/>
                                      </p:to>
                                    </p:set>
                                    <p:animEffect filter="fade" transition="in">
                                      <p:cBhvr>
                                        <p:cTn dur="1000"/>
                                        <p:tgtEl>
                                          <p:spTgt spid="246">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sp>
        <p:nvSpPr>
          <p:cNvPr id="71" name="Google Shape;71;p15"/>
          <p:cNvSpPr txBox="1"/>
          <p:nvPr>
            <p:ph type="title"/>
          </p:nvPr>
        </p:nvSpPr>
        <p:spPr>
          <a:xfrm>
            <a:off x="375475" y="4107425"/>
            <a:ext cx="8183700" cy="10476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US">
                <a:solidFill>
                  <a:schemeClr val="lt1"/>
                </a:solidFill>
              </a:rPr>
              <a:t>What is news literacy?</a:t>
            </a:r>
            <a:endParaRPr>
              <a:solidFill>
                <a:schemeClr val="lt1"/>
              </a:solidFill>
            </a:endParaRPr>
          </a:p>
        </p:txBody>
      </p:sp>
      <p:sp>
        <p:nvSpPr>
          <p:cNvPr id="72" name="Google Shape;72;p15"/>
          <p:cNvSpPr txBox="1"/>
          <p:nvPr>
            <p:ph idx="4294967295" type="body"/>
          </p:nvPr>
        </p:nvSpPr>
        <p:spPr>
          <a:xfrm>
            <a:off x="311700" y="945926"/>
            <a:ext cx="8520600" cy="16620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852"/>
              <a:buFont typeface="Arial"/>
              <a:buNone/>
            </a:pPr>
            <a:r>
              <a:rPr lang="en-US" sz="3359">
                <a:solidFill>
                  <a:schemeClr val="dk2"/>
                </a:solidFill>
              </a:rPr>
              <a:t>“To be news literate is to </a:t>
            </a:r>
            <a:r>
              <a:rPr lang="en-US" sz="3359">
                <a:solidFill>
                  <a:schemeClr val="lt1"/>
                </a:solidFill>
                <a:highlight>
                  <a:schemeClr val="accent5"/>
                </a:highlight>
              </a:rPr>
              <a:t>build knowledge</a:t>
            </a:r>
            <a:r>
              <a:rPr lang="en-US" sz="3359">
                <a:solidFill>
                  <a:schemeClr val="dk2"/>
                </a:solidFill>
              </a:rPr>
              <a:t>, </a:t>
            </a:r>
            <a:r>
              <a:rPr lang="en-US" sz="3359">
                <a:solidFill>
                  <a:schemeClr val="lt1"/>
                </a:solidFill>
                <a:highlight>
                  <a:schemeClr val="accent5"/>
                </a:highlight>
              </a:rPr>
              <a:t>think critically</a:t>
            </a:r>
            <a:r>
              <a:rPr lang="en-US" sz="3359">
                <a:solidFill>
                  <a:schemeClr val="dk2"/>
                </a:solidFill>
              </a:rPr>
              <a:t>, </a:t>
            </a:r>
            <a:r>
              <a:rPr lang="en-US" sz="3359">
                <a:solidFill>
                  <a:schemeClr val="lt1"/>
                </a:solidFill>
                <a:highlight>
                  <a:schemeClr val="accent5"/>
                </a:highlight>
              </a:rPr>
              <a:t>act civilly</a:t>
            </a:r>
            <a:r>
              <a:rPr lang="en-US" sz="3359">
                <a:solidFill>
                  <a:schemeClr val="dk2"/>
                </a:solidFill>
              </a:rPr>
              <a:t> and </a:t>
            </a:r>
            <a:r>
              <a:rPr lang="en-US" sz="3359">
                <a:solidFill>
                  <a:schemeClr val="lt1"/>
                </a:solidFill>
                <a:highlight>
                  <a:schemeClr val="accent5"/>
                </a:highlight>
              </a:rPr>
              <a:t>participate</a:t>
            </a:r>
            <a:r>
              <a:rPr lang="en-US" sz="3359">
                <a:solidFill>
                  <a:schemeClr val="dk2"/>
                </a:solidFill>
                <a:highlight>
                  <a:schemeClr val="accent5"/>
                </a:highlight>
              </a:rPr>
              <a:t> </a:t>
            </a:r>
            <a:r>
              <a:rPr lang="en-US" sz="3359">
                <a:solidFill>
                  <a:schemeClr val="dk2"/>
                </a:solidFill>
              </a:rPr>
              <a:t>in the democratic process.” </a:t>
            </a:r>
            <a:endParaRPr sz="3359">
              <a:solidFill>
                <a:schemeClr val="dk2"/>
              </a:solidFill>
            </a:endParaRPr>
          </a:p>
          <a:p>
            <a:pPr indent="0" lvl="0" marL="0" rtl="0" algn="ctr">
              <a:lnSpc>
                <a:spcPct val="115000"/>
              </a:lnSpc>
              <a:spcBef>
                <a:spcPts val="1200"/>
              </a:spcBef>
              <a:spcAft>
                <a:spcPts val="0"/>
              </a:spcAft>
              <a:buClr>
                <a:schemeClr val="dk1"/>
              </a:buClr>
              <a:buSzPts val="852"/>
              <a:buFont typeface="Arial"/>
              <a:buNone/>
            </a:pPr>
            <a:r>
              <a:rPr lang="en-US">
                <a:solidFill>
                  <a:schemeClr val="dk2"/>
                </a:solidFill>
              </a:rPr>
              <a:t>— Robert R. McCormick Foundation</a:t>
            </a:r>
            <a:endParaRPr>
              <a:solidFill>
                <a:schemeClr val="dk2"/>
              </a:solidFill>
            </a:endParaRPr>
          </a:p>
          <a:p>
            <a:pPr indent="0" lvl="0" marL="0" rtl="0" algn="ctr">
              <a:lnSpc>
                <a:spcPct val="115000"/>
              </a:lnSpc>
              <a:spcBef>
                <a:spcPts val="1200"/>
              </a:spcBef>
              <a:spcAft>
                <a:spcPts val="1200"/>
              </a:spcAft>
              <a:buSzPts val="852"/>
              <a:buNone/>
            </a:pPr>
            <a:r>
              <a:t/>
            </a:r>
            <a:endParaRPr sz="2660">
              <a:solidFill>
                <a:schemeClr val="dk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
                                        </p:tgtEl>
                                        <p:attrNameLst>
                                          <p:attrName>style.visibility</p:attrName>
                                        </p:attrNameLst>
                                      </p:cBhvr>
                                      <p:to>
                                        <p:strVal val="visible"/>
                                      </p:to>
                                    </p:set>
                                    <p:animEffect filter="fade" transition="in">
                                      <p:cBhvr>
                                        <p:cTn dur="1000"/>
                                        <p:tgtEl>
                                          <p:spTgt spid="7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
                                        </p:tgtEl>
                                        <p:attrNameLst>
                                          <p:attrName>style.visibility</p:attrName>
                                        </p:attrNameLst>
                                      </p:cBhvr>
                                      <p:to>
                                        <p:strVal val="visible"/>
                                      </p:to>
                                    </p:set>
                                    <p:animEffect filter="fade" transition="in">
                                      <p:cBhvr>
                                        <p:cTn dur="1000"/>
                                        <p:tgtEl>
                                          <p:spTgt spid="7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42"/>
          <p:cNvSpPr txBox="1"/>
          <p:nvPr>
            <p:ph type="title"/>
          </p:nvPr>
        </p:nvSpPr>
        <p:spPr>
          <a:xfrm>
            <a:off x="311700" y="275992"/>
            <a:ext cx="8520600" cy="831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US"/>
              <a:t>Strategies for tough discussions</a:t>
            </a:r>
            <a:endParaRPr/>
          </a:p>
        </p:txBody>
      </p:sp>
      <p:sp>
        <p:nvSpPr>
          <p:cNvPr id="253" name="Google Shape;253;p42"/>
          <p:cNvSpPr txBox="1"/>
          <p:nvPr>
            <p:ph idx="1" type="body"/>
          </p:nvPr>
        </p:nvSpPr>
        <p:spPr>
          <a:xfrm>
            <a:off x="311700" y="1107300"/>
            <a:ext cx="8520600" cy="5529900"/>
          </a:xfrm>
          <a:prstGeom prst="rect">
            <a:avLst/>
          </a:prstGeom>
        </p:spPr>
        <p:txBody>
          <a:bodyPr anchorCtr="0" anchor="t" bIns="91425" lIns="91425" spcFirstLastPara="1" rIns="91425" wrap="square" tIns="91425">
            <a:normAutofit fontScale="92500" lnSpcReduction="10000"/>
          </a:bodyPr>
          <a:lstStyle/>
          <a:p>
            <a:pPr indent="-369570" lvl="0" marL="457200" rtl="0" algn="l">
              <a:spcBef>
                <a:spcPts val="0"/>
              </a:spcBef>
              <a:spcAft>
                <a:spcPts val="0"/>
              </a:spcAft>
              <a:buClr>
                <a:schemeClr val="dk2"/>
              </a:buClr>
              <a:buSzPct val="100000"/>
              <a:buChar char="●"/>
            </a:pPr>
            <a:r>
              <a:rPr lang="en-US" sz="2400">
                <a:solidFill>
                  <a:schemeClr val="dk2"/>
                </a:solidFill>
              </a:rPr>
              <a:t> “How did you come to know that?”</a:t>
            </a:r>
            <a:br>
              <a:rPr lang="en-US" sz="2400">
                <a:solidFill>
                  <a:schemeClr val="dk2"/>
                </a:solidFill>
              </a:rPr>
            </a:br>
            <a:endParaRPr sz="2400">
              <a:solidFill>
                <a:schemeClr val="dk2"/>
              </a:solidFill>
            </a:endParaRPr>
          </a:p>
          <a:p>
            <a:pPr indent="-369570" lvl="0" marL="457200" rtl="0" algn="l">
              <a:spcBef>
                <a:spcPts val="0"/>
              </a:spcBef>
              <a:spcAft>
                <a:spcPts val="0"/>
              </a:spcAft>
              <a:buClr>
                <a:schemeClr val="dk2"/>
              </a:buClr>
              <a:buSzPct val="100000"/>
              <a:buChar char="●"/>
            </a:pPr>
            <a:r>
              <a:rPr lang="en-US" sz="2400">
                <a:solidFill>
                  <a:schemeClr val="dk2"/>
                </a:solidFill>
              </a:rPr>
              <a:t>“I’d like us to come back to that discussion when we’re all a little more prepared for it.”</a:t>
            </a:r>
            <a:br>
              <a:rPr lang="en-US" sz="2400">
                <a:solidFill>
                  <a:schemeClr val="dk2"/>
                </a:solidFill>
              </a:rPr>
            </a:br>
            <a:endParaRPr sz="2400">
              <a:solidFill>
                <a:schemeClr val="dk2"/>
              </a:solidFill>
            </a:endParaRPr>
          </a:p>
          <a:p>
            <a:pPr indent="-369570" lvl="0" marL="457200" rtl="0" algn="l">
              <a:spcBef>
                <a:spcPts val="0"/>
              </a:spcBef>
              <a:spcAft>
                <a:spcPts val="0"/>
              </a:spcAft>
              <a:buClr>
                <a:schemeClr val="dk2"/>
              </a:buClr>
              <a:buSzPct val="100000"/>
              <a:buChar char="●"/>
            </a:pPr>
            <a:r>
              <a:rPr lang="en-US" sz="2400">
                <a:solidFill>
                  <a:schemeClr val="dk2"/>
                </a:solidFill>
              </a:rPr>
              <a:t>Triangulating a difficult discussion</a:t>
            </a:r>
            <a:endParaRPr sz="2400">
              <a:solidFill>
                <a:schemeClr val="dk2"/>
              </a:solidFill>
            </a:endParaRPr>
          </a:p>
          <a:p>
            <a:pPr indent="-369569" lvl="1" marL="914400" rtl="0" algn="l">
              <a:spcBef>
                <a:spcPts val="0"/>
              </a:spcBef>
              <a:spcAft>
                <a:spcPts val="0"/>
              </a:spcAft>
              <a:buClr>
                <a:schemeClr val="dk2"/>
              </a:buClr>
              <a:buSzPct val="100000"/>
              <a:buChar char="○"/>
            </a:pPr>
            <a:r>
              <a:rPr lang="en-US" sz="2400">
                <a:solidFill>
                  <a:schemeClr val="dk2"/>
                </a:solidFill>
              </a:rPr>
              <a:t>What we know </a:t>
            </a:r>
            <a:endParaRPr sz="2400">
              <a:solidFill>
                <a:schemeClr val="dk2"/>
              </a:solidFill>
            </a:endParaRPr>
          </a:p>
          <a:p>
            <a:pPr indent="-369569" lvl="1" marL="914400" rtl="0" algn="l">
              <a:spcBef>
                <a:spcPts val="0"/>
              </a:spcBef>
              <a:spcAft>
                <a:spcPts val="0"/>
              </a:spcAft>
              <a:buClr>
                <a:schemeClr val="dk2"/>
              </a:buClr>
              <a:buSzPct val="100000"/>
              <a:buChar char="○"/>
            </a:pPr>
            <a:r>
              <a:rPr lang="en-US" sz="2400">
                <a:solidFill>
                  <a:schemeClr val="dk2"/>
                </a:solidFill>
              </a:rPr>
              <a:t>What is disputed </a:t>
            </a:r>
            <a:endParaRPr sz="2400">
              <a:solidFill>
                <a:schemeClr val="dk2"/>
              </a:solidFill>
            </a:endParaRPr>
          </a:p>
          <a:p>
            <a:pPr indent="-369569" lvl="1" marL="914400" rtl="0" algn="l">
              <a:spcBef>
                <a:spcPts val="0"/>
              </a:spcBef>
              <a:spcAft>
                <a:spcPts val="0"/>
              </a:spcAft>
              <a:buClr>
                <a:schemeClr val="dk2"/>
              </a:buClr>
              <a:buSzPct val="100000"/>
              <a:buChar char="○"/>
            </a:pPr>
            <a:r>
              <a:rPr lang="en-US" sz="2400">
                <a:solidFill>
                  <a:schemeClr val="dk2"/>
                </a:solidFill>
              </a:rPr>
              <a:t>What we want to know more about</a:t>
            </a:r>
            <a:br>
              <a:rPr lang="en-US" sz="2400">
                <a:solidFill>
                  <a:schemeClr val="dk2"/>
                </a:solidFill>
              </a:rPr>
            </a:br>
            <a:endParaRPr sz="2400">
              <a:solidFill>
                <a:schemeClr val="dk2"/>
              </a:solidFill>
            </a:endParaRPr>
          </a:p>
          <a:p>
            <a:pPr indent="0" lvl="0" marL="0" rtl="0" algn="l">
              <a:spcBef>
                <a:spcPts val="1200"/>
              </a:spcBef>
              <a:spcAft>
                <a:spcPts val="0"/>
              </a:spcAft>
              <a:buNone/>
            </a:pPr>
            <a:r>
              <a:rPr b="1" lang="en-US" sz="2400">
                <a:solidFill>
                  <a:schemeClr val="accent5"/>
                </a:solidFill>
              </a:rPr>
              <a:t>What is your favorite phrase to diffuse a tense scenario in the classroom? </a:t>
            </a:r>
            <a:endParaRPr b="1" sz="2400">
              <a:solidFill>
                <a:schemeClr val="accent5"/>
              </a:solidFill>
            </a:endParaRPr>
          </a:p>
          <a:p>
            <a:pPr indent="-369570" lvl="0" marL="457200" rtl="0" algn="l">
              <a:spcBef>
                <a:spcPts val="1200"/>
              </a:spcBef>
              <a:spcAft>
                <a:spcPts val="0"/>
              </a:spcAft>
              <a:buClr>
                <a:schemeClr val="accent5"/>
              </a:buClr>
              <a:buSzPct val="100000"/>
              <a:buAutoNum type="arabicPeriod"/>
            </a:pPr>
            <a:r>
              <a:rPr lang="en-US" sz="2400">
                <a:solidFill>
                  <a:schemeClr val="accent5"/>
                </a:solidFill>
              </a:rPr>
              <a:t>Click on the Padlet link</a:t>
            </a:r>
            <a:endParaRPr sz="2400">
              <a:solidFill>
                <a:schemeClr val="accent5"/>
              </a:solidFill>
            </a:endParaRPr>
          </a:p>
          <a:p>
            <a:pPr indent="-369570" lvl="0" marL="457200" rtl="0" algn="l">
              <a:spcBef>
                <a:spcPts val="0"/>
              </a:spcBef>
              <a:spcAft>
                <a:spcPts val="0"/>
              </a:spcAft>
              <a:buClr>
                <a:schemeClr val="accent5"/>
              </a:buClr>
              <a:buSzPct val="100000"/>
              <a:buAutoNum type="arabicPeriod"/>
            </a:pPr>
            <a:r>
              <a:rPr lang="en-US" sz="2400">
                <a:solidFill>
                  <a:schemeClr val="accent5"/>
                </a:solidFill>
              </a:rPr>
              <a:t>Click the pink plus sign at the bottom right to add your thought</a:t>
            </a:r>
            <a:endParaRPr sz="2400">
              <a:solidFill>
                <a:schemeClr val="accent5"/>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3">
                                            <p:txEl>
                                              <p:pRg end="0" st="0"/>
                                            </p:txEl>
                                          </p:spTgt>
                                        </p:tgtEl>
                                        <p:attrNameLst>
                                          <p:attrName>style.visibility</p:attrName>
                                        </p:attrNameLst>
                                      </p:cBhvr>
                                      <p:to>
                                        <p:strVal val="visible"/>
                                      </p:to>
                                    </p:set>
                                    <p:animEffect filter="fade" transition="in">
                                      <p:cBhvr>
                                        <p:cTn dur="1000"/>
                                        <p:tgtEl>
                                          <p:spTgt spid="25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3">
                                            <p:txEl>
                                              <p:pRg end="1" st="1"/>
                                            </p:txEl>
                                          </p:spTgt>
                                        </p:tgtEl>
                                        <p:attrNameLst>
                                          <p:attrName>style.visibility</p:attrName>
                                        </p:attrNameLst>
                                      </p:cBhvr>
                                      <p:to>
                                        <p:strVal val="visible"/>
                                      </p:to>
                                    </p:set>
                                    <p:animEffect filter="fade" transition="in">
                                      <p:cBhvr>
                                        <p:cTn dur="1000"/>
                                        <p:tgtEl>
                                          <p:spTgt spid="25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3">
                                            <p:txEl>
                                              <p:pRg end="2" st="2"/>
                                            </p:txEl>
                                          </p:spTgt>
                                        </p:tgtEl>
                                        <p:attrNameLst>
                                          <p:attrName>style.visibility</p:attrName>
                                        </p:attrNameLst>
                                      </p:cBhvr>
                                      <p:to>
                                        <p:strVal val="visible"/>
                                      </p:to>
                                    </p:set>
                                    <p:animEffect filter="fade" transition="in">
                                      <p:cBhvr>
                                        <p:cTn dur="1000"/>
                                        <p:tgtEl>
                                          <p:spTgt spid="25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3">
                                            <p:txEl>
                                              <p:pRg end="3" st="3"/>
                                            </p:txEl>
                                          </p:spTgt>
                                        </p:tgtEl>
                                        <p:attrNameLst>
                                          <p:attrName>style.visibility</p:attrName>
                                        </p:attrNameLst>
                                      </p:cBhvr>
                                      <p:to>
                                        <p:strVal val="visible"/>
                                      </p:to>
                                    </p:set>
                                    <p:animEffect filter="fade" transition="in">
                                      <p:cBhvr>
                                        <p:cTn dur="1000"/>
                                        <p:tgtEl>
                                          <p:spTgt spid="253">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3">
                                            <p:txEl>
                                              <p:pRg end="4" st="4"/>
                                            </p:txEl>
                                          </p:spTgt>
                                        </p:tgtEl>
                                        <p:attrNameLst>
                                          <p:attrName>style.visibility</p:attrName>
                                        </p:attrNameLst>
                                      </p:cBhvr>
                                      <p:to>
                                        <p:strVal val="visible"/>
                                      </p:to>
                                    </p:set>
                                    <p:animEffect filter="fade" transition="in">
                                      <p:cBhvr>
                                        <p:cTn dur="1000"/>
                                        <p:tgtEl>
                                          <p:spTgt spid="253">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3">
                                            <p:txEl>
                                              <p:pRg end="5" st="5"/>
                                            </p:txEl>
                                          </p:spTgt>
                                        </p:tgtEl>
                                        <p:attrNameLst>
                                          <p:attrName>style.visibility</p:attrName>
                                        </p:attrNameLst>
                                      </p:cBhvr>
                                      <p:to>
                                        <p:strVal val="visible"/>
                                      </p:to>
                                    </p:set>
                                    <p:animEffect filter="fade" transition="in">
                                      <p:cBhvr>
                                        <p:cTn dur="1000"/>
                                        <p:tgtEl>
                                          <p:spTgt spid="253">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3">
                                            <p:txEl>
                                              <p:pRg end="6" st="6"/>
                                            </p:txEl>
                                          </p:spTgt>
                                        </p:tgtEl>
                                        <p:attrNameLst>
                                          <p:attrName>style.visibility</p:attrName>
                                        </p:attrNameLst>
                                      </p:cBhvr>
                                      <p:to>
                                        <p:strVal val="visible"/>
                                      </p:to>
                                    </p:set>
                                    <p:animEffect filter="fade" transition="in">
                                      <p:cBhvr>
                                        <p:cTn dur="1000"/>
                                        <p:tgtEl>
                                          <p:spTgt spid="253">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3">
                                            <p:txEl>
                                              <p:pRg end="7" st="7"/>
                                            </p:txEl>
                                          </p:spTgt>
                                        </p:tgtEl>
                                        <p:attrNameLst>
                                          <p:attrName>style.visibility</p:attrName>
                                        </p:attrNameLst>
                                      </p:cBhvr>
                                      <p:to>
                                        <p:strVal val="visible"/>
                                      </p:to>
                                    </p:set>
                                    <p:animEffect filter="fade" transition="in">
                                      <p:cBhvr>
                                        <p:cTn dur="1000"/>
                                        <p:tgtEl>
                                          <p:spTgt spid="253">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3">
                                            <p:txEl>
                                              <p:pRg end="8" st="8"/>
                                            </p:txEl>
                                          </p:spTgt>
                                        </p:tgtEl>
                                        <p:attrNameLst>
                                          <p:attrName>style.visibility</p:attrName>
                                        </p:attrNameLst>
                                      </p:cBhvr>
                                      <p:to>
                                        <p:strVal val="visible"/>
                                      </p:to>
                                    </p:set>
                                    <p:animEffect filter="fade" transition="in">
                                      <p:cBhvr>
                                        <p:cTn dur="1000"/>
                                        <p:tgtEl>
                                          <p:spTgt spid="253">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5"/>
        </a:solidFill>
      </p:bgPr>
    </p:bg>
    <p:spTree>
      <p:nvGrpSpPr>
        <p:cNvPr id="257" name="Shape 257"/>
        <p:cNvGrpSpPr/>
        <p:nvPr/>
      </p:nvGrpSpPr>
      <p:grpSpPr>
        <a:xfrm>
          <a:off x="0" y="0"/>
          <a:ext cx="0" cy="0"/>
          <a:chOff x="0" y="0"/>
          <a:chExt cx="0" cy="0"/>
        </a:xfrm>
      </p:grpSpPr>
      <p:sp>
        <p:nvSpPr>
          <p:cNvPr id="258" name="Google Shape;258;p43"/>
          <p:cNvSpPr txBox="1"/>
          <p:nvPr>
            <p:ph type="title"/>
          </p:nvPr>
        </p:nvSpPr>
        <p:spPr>
          <a:xfrm>
            <a:off x="1505400" y="92200"/>
            <a:ext cx="7619100" cy="10164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US" sz="4100"/>
              <a:t>Let students tell their stories</a:t>
            </a:r>
            <a:endParaRPr sz="4100"/>
          </a:p>
        </p:txBody>
      </p:sp>
      <p:sp>
        <p:nvSpPr>
          <p:cNvPr id="259" name="Google Shape;259;p43"/>
          <p:cNvSpPr txBox="1"/>
          <p:nvPr>
            <p:ph idx="4294967295" type="body"/>
          </p:nvPr>
        </p:nvSpPr>
        <p:spPr>
          <a:xfrm>
            <a:off x="224350" y="1865000"/>
            <a:ext cx="2598000" cy="4084200"/>
          </a:xfrm>
          <a:prstGeom prst="rect">
            <a:avLst/>
          </a:prstGeom>
          <a:solidFill>
            <a:srgbClr val="FFFFFF"/>
          </a:solidFill>
          <a:effectLst>
            <a:outerShdw blurRad="57150" rotWithShape="0" algn="bl" dir="18960000" dist="171450">
              <a:srgbClr val="000000">
                <a:alpha val="28000"/>
              </a:srgbClr>
            </a:outerShdw>
          </a:effectLst>
        </p:spPr>
        <p:txBody>
          <a:bodyPr anchorCtr="0" anchor="t" bIns="91425" lIns="91425" spcFirstLastPara="1" rIns="91425" wrap="square" tIns="91425">
            <a:normAutofit/>
          </a:bodyPr>
          <a:lstStyle/>
          <a:p>
            <a:pPr indent="0" lvl="0" marL="0" rtl="0" algn="l">
              <a:spcBef>
                <a:spcPts val="0"/>
              </a:spcBef>
              <a:spcAft>
                <a:spcPts val="0"/>
              </a:spcAft>
              <a:buNone/>
            </a:pPr>
            <a:r>
              <a:t/>
            </a:r>
            <a:endParaRPr sz="2400">
              <a:solidFill>
                <a:schemeClr val="dk2"/>
              </a:solidFill>
            </a:endParaRPr>
          </a:p>
          <a:p>
            <a:pPr indent="-381000" lvl="0" marL="457200" rtl="0" algn="l">
              <a:spcBef>
                <a:spcPts val="1200"/>
              </a:spcBef>
              <a:spcAft>
                <a:spcPts val="0"/>
              </a:spcAft>
              <a:buClr>
                <a:schemeClr val="dk2"/>
              </a:buClr>
              <a:buSzPts val="2400"/>
              <a:buChar char="●"/>
            </a:pPr>
            <a:r>
              <a:rPr lang="en-US" sz="2400">
                <a:solidFill>
                  <a:schemeClr val="dk2"/>
                </a:solidFill>
              </a:rPr>
              <a:t>“I am from” poem (George Ella Lyon)</a:t>
            </a:r>
            <a:endParaRPr sz="2400">
              <a:solidFill>
                <a:schemeClr val="dk2"/>
              </a:solidFill>
            </a:endParaRPr>
          </a:p>
        </p:txBody>
      </p:sp>
      <p:sp>
        <p:nvSpPr>
          <p:cNvPr id="260" name="Google Shape;260;p43"/>
          <p:cNvSpPr txBox="1"/>
          <p:nvPr/>
        </p:nvSpPr>
        <p:spPr>
          <a:xfrm>
            <a:off x="0" y="-304800"/>
            <a:ext cx="1505400" cy="164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0000"/>
              <a:t>🗣️</a:t>
            </a:r>
            <a:endParaRPr sz="10000"/>
          </a:p>
        </p:txBody>
      </p:sp>
      <p:pic>
        <p:nvPicPr>
          <p:cNvPr id="261" name="Google Shape;261;p43"/>
          <p:cNvPicPr preferRelativeResize="0"/>
          <p:nvPr/>
        </p:nvPicPr>
        <p:blipFill>
          <a:blip r:embed="rId3">
            <a:alphaModFix/>
          </a:blip>
          <a:stretch>
            <a:fillRect/>
          </a:stretch>
        </p:blipFill>
        <p:spPr>
          <a:xfrm>
            <a:off x="2989887" y="1108600"/>
            <a:ext cx="2495729" cy="5215799"/>
          </a:xfrm>
          <a:prstGeom prst="rect">
            <a:avLst/>
          </a:prstGeom>
          <a:noFill/>
          <a:ln>
            <a:noFill/>
          </a:ln>
        </p:spPr>
      </p:pic>
      <p:pic>
        <p:nvPicPr>
          <p:cNvPr id="262" name="Google Shape;262;p43"/>
          <p:cNvPicPr preferRelativeResize="0"/>
          <p:nvPr/>
        </p:nvPicPr>
        <p:blipFill rotWithShape="1">
          <a:blip r:embed="rId4">
            <a:alphaModFix/>
          </a:blip>
          <a:srcRect b="0" l="0" r="10128" t="0"/>
          <a:stretch/>
        </p:blipFill>
        <p:spPr>
          <a:xfrm>
            <a:off x="5190575" y="1584525"/>
            <a:ext cx="3808026" cy="4984024"/>
          </a:xfrm>
          <a:prstGeom prst="rect">
            <a:avLst/>
          </a:prstGeom>
          <a:noFill/>
          <a:ln cap="flat" cmpd="sng" w="9525">
            <a:solidFill>
              <a:schemeClr val="dk2"/>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1"/>
                                        </p:tgtEl>
                                        <p:attrNameLst>
                                          <p:attrName>style.visibility</p:attrName>
                                        </p:attrNameLst>
                                      </p:cBhvr>
                                      <p:to>
                                        <p:strVal val="visible"/>
                                      </p:to>
                                    </p:set>
                                    <p:animEffect filter="fade" transition="in">
                                      <p:cBhvr>
                                        <p:cTn dur="1000"/>
                                        <p:tgtEl>
                                          <p:spTgt spid="26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2"/>
                                        </p:tgtEl>
                                        <p:attrNameLst>
                                          <p:attrName>style.visibility</p:attrName>
                                        </p:attrNameLst>
                                      </p:cBhvr>
                                      <p:to>
                                        <p:strVal val="visible"/>
                                      </p:to>
                                    </p:set>
                                    <p:animEffect filter="fade" transition="in">
                                      <p:cBhvr>
                                        <p:cTn dur="1000"/>
                                        <p:tgtEl>
                                          <p:spTgt spid="2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44"/>
          <p:cNvSpPr txBox="1"/>
          <p:nvPr>
            <p:ph type="title"/>
          </p:nvPr>
        </p:nvSpPr>
        <p:spPr>
          <a:xfrm>
            <a:off x="311700" y="593367"/>
            <a:ext cx="8520600" cy="831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US"/>
              <a:t>Where are you from?</a:t>
            </a:r>
            <a:endParaRPr/>
          </a:p>
        </p:txBody>
      </p:sp>
      <p:sp>
        <p:nvSpPr>
          <p:cNvPr id="268" name="Google Shape;268;p44"/>
          <p:cNvSpPr txBox="1"/>
          <p:nvPr>
            <p:ph idx="1" type="body"/>
          </p:nvPr>
        </p:nvSpPr>
        <p:spPr>
          <a:xfrm>
            <a:off x="311700" y="1536628"/>
            <a:ext cx="8520600" cy="3168900"/>
          </a:xfrm>
          <a:prstGeom prst="rect">
            <a:avLst/>
          </a:prstGeom>
        </p:spPr>
        <p:txBody>
          <a:bodyPr anchorCtr="0" anchor="t" bIns="91425" lIns="91425" spcFirstLastPara="1" rIns="91425" wrap="square" tIns="91425">
            <a:normAutofit lnSpcReduction="10000"/>
          </a:bodyPr>
          <a:lstStyle/>
          <a:p>
            <a:pPr indent="-355600" lvl="0" marL="457200" rtl="0" algn="l">
              <a:spcBef>
                <a:spcPts val="0"/>
              </a:spcBef>
              <a:spcAft>
                <a:spcPts val="0"/>
              </a:spcAft>
              <a:buClr>
                <a:schemeClr val="dk2"/>
              </a:buClr>
              <a:buSzPts val="2000"/>
              <a:buChar char="●"/>
            </a:pPr>
            <a:r>
              <a:rPr lang="en-US" sz="2000">
                <a:solidFill>
                  <a:schemeClr val="dk2"/>
                </a:solidFill>
              </a:rPr>
              <a:t>Click on the Padlet Link</a:t>
            </a:r>
            <a:br>
              <a:rPr lang="en-US" sz="2000">
                <a:solidFill>
                  <a:schemeClr val="dk2"/>
                </a:solidFill>
              </a:rPr>
            </a:br>
            <a:endParaRPr sz="2000">
              <a:solidFill>
                <a:schemeClr val="dk2"/>
              </a:solidFill>
            </a:endParaRPr>
          </a:p>
          <a:p>
            <a:pPr indent="-355600" lvl="0" marL="457200" rtl="0" algn="l">
              <a:spcBef>
                <a:spcPts val="0"/>
              </a:spcBef>
              <a:spcAft>
                <a:spcPts val="0"/>
              </a:spcAft>
              <a:buClr>
                <a:schemeClr val="dk2"/>
              </a:buClr>
              <a:buSzPts val="2000"/>
              <a:buChar char="●"/>
            </a:pPr>
            <a:r>
              <a:rPr lang="en-US" sz="2000">
                <a:solidFill>
                  <a:schemeClr val="dk2"/>
                </a:solidFill>
              </a:rPr>
              <a:t>Take 5 minutes to tell us parts of your story using the model provided</a:t>
            </a:r>
            <a:endParaRPr sz="2000">
              <a:solidFill>
                <a:schemeClr val="dk2"/>
              </a:solidFill>
            </a:endParaRPr>
          </a:p>
          <a:p>
            <a:pPr indent="-355600" lvl="1" marL="914400" rtl="0" algn="l">
              <a:spcBef>
                <a:spcPts val="0"/>
              </a:spcBef>
              <a:spcAft>
                <a:spcPts val="0"/>
              </a:spcAft>
              <a:buClr>
                <a:schemeClr val="dk2"/>
              </a:buClr>
              <a:buSzPts val="2000"/>
              <a:buChar char="○"/>
            </a:pPr>
            <a:r>
              <a:rPr lang="en-US" sz="2000">
                <a:solidFill>
                  <a:schemeClr val="dk2"/>
                </a:solidFill>
              </a:rPr>
              <a:t>Click the plus sign</a:t>
            </a:r>
            <a:endParaRPr sz="2000">
              <a:solidFill>
                <a:schemeClr val="dk2"/>
              </a:solidFill>
            </a:endParaRPr>
          </a:p>
          <a:p>
            <a:pPr indent="-355600" lvl="1" marL="914400" rtl="0" algn="l">
              <a:spcBef>
                <a:spcPts val="0"/>
              </a:spcBef>
              <a:spcAft>
                <a:spcPts val="0"/>
              </a:spcAft>
              <a:buClr>
                <a:schemeClr val="dk2"/>
              </a:buClr>
              <a:buSzPts val="2000"/>
              <a:buChar char="○"/>
            </a:pPr>
            <a:r>
              <a:rPr lang="en-US" sz="2000">
                <a:solidFill>
                  <a:schemeClr val="dk2"/>
                </a:solidFill>
              </a:rPr>
              <a:t>Add your name as the “subject”</a:t>
            </a:r>
            <a:endParaRPr sz="2000">
              <a:solidFill>
                <a:schemeClr val="dk2"/>
              </a:solidFill>
            </a:endParaRPr>
          </a:p>
          <a:p>
            <a:pPr indent="-355600" lvl="1" marL="914400" rtl="0" algn="l">
              <a:spcBef>
                <a:spcPts val="0"/>
              </a:spcBef>
              <a:spcAft>
                <a:spcPts val="0"/>
              </a:spcAft>
              <a:buClr>
                <a:schemeClr val="dk2"/>
              </a:buClr>
              <a:buSzPts val="2000"/>
              <a:buChar char="○"/>
            </a:pPr>
            <a:r>
              <a:rPr lang="en-US" sz="2000">
                <a:solidFill>
                  <a:schemeClr val="dk2"/>
                </a:solidFill>
              </a:rPr>
              <a:t>Type your story</a:t>
            </a:r>
            <a:br>
              <a:rPr lang="en-US" sz="2000">
                <a:solidFill>
                  <a:schemeClr val="dk2"/>
                </a:solidFill>
              </a:rPr>
            </a:br>
            <a:endParaRPr sz="2000">
              <a:solidFill>
                <a:schemeClr val="dk2"/>
              </a:solidFill>
            </a:endParaRPr>
          </a:p>
          <a:p>
            <a:pPr indent="-355600" lvl="0" marL="457200" rtl="0" algn="l">
              <a:spcBef>
                <a:spcPts val="0"/>
              </a:spcBef>
              <a:spcAft>
                <a:spcPts val="0"/>
              </a:spcAft>
              <a:buClr>
                <a:schemeClr val="dk2"/>
              </a:buClr>
              <a:buSzPts val="2000"/>
              <a:buChar char="●"/>
            </a:pPr>
            <a:r>
              <a:rPr lang="en-US" sz="2000">
                <a:solidFill>
                  <a:schemeClr val="dk2"/>
                </a:solidFill>
              </a:rPr>
              <a:t>As you finish, read others’ stories</a:t>
            </a:r>
            <a:br>
              <a:rPr lang="en-US" sz="2000">
                <a:solidFill>
                  <a:schemeClr val="dk2"/>
                </a:solidFill>
              </a:rPr>
            </a:br>
            <a:endParaRPr sz="2000">
              <a:solidFill>
                <a:schemeClr val="dk2"/>
              </a:solidFill>
            </a:endParaRPr>
          </a:p>
        </p:txBody>
      </p:sp>
      <p:sp>
        <p:nvSpPr>
          <p:cNvPr id="269" name="Google Shape;269;p44"/>
          <p:cNvSpPr txBox="1"/>
          <p:nvPr/>
        </p:nvSpPr>
        <p:spPr>
          <a:xfrm>
            <a:off x="311700" y="5050350"/>
            <a:ext cx="8748300" cy="1251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b="1" lang="en-US" sz="2100">
                <a:solidFill>
                  <a:schemeClr val="accent5"/>
                </a:solidFill>
                <a:latin typeface="Source Sans Pro"/>
                <a:ea typeface="Source Sans Pro"/>
                <a:cs typeface="Source Sans Pro"/>
                <a:sym typeface="Source Sans Pro"/>
              </a:rPr>
              <a:t>Debrief</a:t>
            </a:r>
            <a:r>
              <a:rPr b="1" lang="en-US" sz="2100">
                <a:solidFill>
                  <a:schemeClr val="accent5"/>
                </a:solidFill>
                <a:latin typeface="Source Sans Pro"/>
                <a:ea typeface="Source Sans Pro"/>
                <a:cs typeface="Source Sans Pro"/>
                <a:sym typeface="Source Sans Pro"/>
              </a:rPr>
              <a:t>: What can we learn about our cohort here based on this activity? What were some things that were shared that could impact how people view the world?</a:t>
            </a:r>
            <a:endParaRPr b="1" sz="2100">
              <a:solidFill>
                <a:schemeClr val="accent5"/>
              </a:solidFill>
              <a:latin typeface="Source Sans Pro"/>
              <a:ea typeface="Source Sans Pro"/>
              <a:cs typeface="Source Sans Pro"/>
              <a:sym typeface="Source Sans Pro"/>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p45"/>
          <p:cNvSpPr txBox="1"/>
          <p:nvPr>
            <p:ph type="title"/>
          </p:nvPr>
        </p:nvSpPr>
        <p:spPr>
          <a:xfrm>
            <a:off x="111400" y="2647700"/>
            <a:ext cx="4199400" cy="11526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US"/>
              <a:t>Use the </a:t>
            </a:r>
            <a:endParaRPr/>
          </a:p>
          <a:p>
            <a:pPr indent="0" lvl="0" marL="0" rtl="0" algn="ctr">
              <a:spcBef>
                <a:spcPts val="0"/>
              </a:spcBef>
              <a:spcAft>
                <a:spcPts val="0"/>
              </a:spcAft>
              <a:buNone/>
            </a:pPr>
            <a:r>
              <a:rPr lang="en-US"/>
              <a:t>“I, You, Them, It” approach</a:t>
            </a:r>
            <a:endParaRPr/>
          </a:p>
        </p:txBody>
      </p:sp>
      <p:sp>
        <p:nvSpPr>
          <p:cNvPr id="275" name="Google Shape;275;p45"/>
          <p:cNvSpPr txBox="1"/>
          <p:nvPr>
            <p:ph idx="2" type="body"/>
          </p:nvPr>
        </p:nvSpPr>
        <p:spPr>
          <a:xfrm>
            <a:off x="4939500" y="965600"/>
            <a:ext cx="3837000" cy="4926900"/>
          </a:xfrm>
          <a:prstGeom prst="rect">
            <a:avLst/>
          </a:prstGeom>
        </p:spPr>
        <p:txBody>
          <a:bodyPr anchorCtr="0" anchor="ctr" bIns="91425" lIns="91425" spcFirstLastPara="1" rIns="91425" wrap="square" tIns="91425">
            <a:normAutofit/>
          </a:bodyPr>
          <a:lstStyle/>
          <a:p>
            <a:pPr indent="-342900" lvl="0" marL="457200" rtl="0" algn="l">
              <a:spcBef>
                <a:spcPts val="0"/>
              </a:spcBef>
              <a:spcAft>
                <a:spcPts val="0"/>
              </a:spcAft>
              <a:buSzPts val="1800"/>
              <a:buAutoNum type="arabicPeriod"/>
            </a:pPr>
            <a:r>
              <a:rPr lang="en-US"/>
              <a:t>How am I engaging with the news?  What could I do differently? </a:t>
            </a:r>
            <a:r>
              <a:rPr lang="en-US">
                <a:highlight>
                  <a:schemeClr val="accent5"/>
                </a:highlight>
              </a:rPr>
              <a:t>(I)</a:t>
            </a:r>
            <a:br>
              <a:rPr lang="en-US"/>
            </a:br>
            <a:endParaRPr/>
          </a:p>
          <a:p>
            <a:pPr indent="-342900" lvl="0" marL="457200" rtl="0" algn="l">
              <a:spcBef>
                <a:spcPts val="0"/>
              </a:spcBef>
              <a:spcAft>
                <a:spcPts val="0"/>
              </a:spcAft>
              <a:buSzPts val="1800"/>
              <a:buAutoNum type="arabicPeriod"/>
            </a:pPr>
            <a:r>
              <a:rPr lang="en-US"/>
              <a:t>How are others engaging with the news? </a:t>
            </a:r>
            <a:r>
              <a:rPr lang="en-US">
                <a:highlight>
                  <a:schemeClr val="accent5"/>
                </a:highlight>
              </a:rPr>
              <a:t>(you)</a:t>
            </a:r>
            <a:br>
              <a:rPr lang="en-US"/>
            </a:br>
            <a:endParaRPr/>
          </a:p>
          <a:p>
            <a:pPr indent="-342900" lvl="0" marL="457200" rtl="0" algn="l">
              <a:spcBef>
                <a:spcPts val="0"/>
              </a:spcBef>
              <a:spcAft>
                <a:spcPts val="0"/>
              </a:spcAft>
              <a:buSzPts val="1800"/>
              <a:buAutoNum type="arabicPeriod"/>
            </a:pPr>
            <a:r>
              <a:rPr lang="en-US"/>
              <a:t>What are the creators of news and media doing behind the scenes? (</a:t>
            </a:r>
            <a:r>
              <a:rPr lang="en-US">
                <a:highlight>
                  <a:schemeClr val="accent5"/>
                </a:highlight>
              </a:rPr>
              <a:t>them)</a:t>
            </a:r>
            <a:br>
              <a:rPr lang="en-US"/>
            </a:br>
            <a:endParaRPr/>
          </a:p>
          <a:p>
            <a:pPr indent="-342900" lvl="0" marL="457200" rtl="0" algn="l">
              <a:spcBef>
                <a:spcPts val="0"/>
              </a:spcBef>
              <a:spcAft>
                <a:spcPts val="0"/>
              </a:spcAft>
              <a:buSzPts val="1800"/>
              <a:buAutoNum type="arabicPeriod"/>
            </a:pPr>
            <a:r>
              <a:rPr lang="en-US"/>
              <a:t>What are the bigger issues or systems that shape what I’m experiencing? </a:t>
            </a:r>
            <a:r>
              <a:rPr lang="en-US">
                <a:highlight>
                  <a:schemeClr val="accent5"/>
                </a:highlight>
              </a:rPr>
              <a:t>(it)</a:t>
            </a:r>
            <a:endParaRPr>
              <a:highlight>
                <a:schemeClr val="accent5"/>
              </a:highligh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5"/>
                                        </p:tgtEl>
                                        <p:attrNameLst>
                                          <p:attrName>style.visibility</p:attrName>
                                        </p:attrNameLst>
                                      </p:cBhvr>
                                      <p:to>
                                        <p:strVal val="visible"/>
                                      </p:to>
                                    </p:set>
                                    <p:animEffect filter="fade" transition="in">
                                      <p:cBhvr>
                                        <p:cTn dur="1000"/>
                                        <p:tgtEl>
                                          <p:spTgt spid="27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5"/>
        </a:solidFill>
      </p:bgPr>
    </p:bg>
    <p:spTree>
      <p:nvGrpSpPr>
        <p:cNvPr id="279" name="Shape 279"/>
        <p:cNvGrpSpPr/>
        <p:nvPr/>
      </p:nvGrpSpPr>
      <p:grpSpPr>
        <a:xfrm>
          <a:off x="0" y="0"/>
          <a:ext cx="0" cy="0"/>
          <a:chOff x="0" y="0"/>
          <a:chExt cx="0" cy="0"/>
        </a:xfrm>
      </p:grpSpPr>
      <p:sp>
        <p:nvSpPr>
          <p:cNvPr id="280" name="Google Shape;280;p46"/>
          <p:cNvSpPr txBox="1"/>
          <p:nvPr>
            <p:ph type="title"/>
          </p:nvPr>
        </p:nvSpPr>
        <p:spPr>
          <a:xfrm>
            <a:off x="1505400" y="77675"/>
            <a:ext cx="7619100" cy="10164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US" sz="4100"/>
              <a:t>Framing exercise</a:t>
            </a:r>
            <a:endParaRPr sz="4100"/>
          </a:p>
        </p:txBody>
      </p:sp>
      <p:sp>
        <p:nvSpPr>
          <p:cNvPr id="281" name="Google Shape;281;p46"/>
          <p:cNvSpPr txBox="1"/>
          <p:nvPr>
            <p:ph idx="4294967295" type="body"/>
          </p:nvPr>
        </p:nvSpPr>
        <p:spPr>
          <a:xfrm>
            <a:off x="1096500" y="1132925"/>
            <a:ext cx="7619100" cy="3056400"/>
          </a:xfrm>
          <a:prstGeom prst="rect">
            <a:avLst/>
          </a:prstGeom>
          <a:solidFill>
            <a:srgbClr val="FFFFFF"/>
          </a:solidFill>
          <a:effectLst>
            <a:outerShdw blurRad="57150" rotWithShape="0" algn="bl" dir="18960000" dist="171450">
              <a:srgbClr val="000000">
                <a:alpha val="28000"/>
              </a:srgbClr>
            </a:outerShdw>
          </a:effectLst>
        </p:spPr>
        <p:txBody>
          <a:bodyPr anchorCtr="0" anchor="t" bIns="91425" lIns="91425" spcFirstLastPara="1" rIns="91425" wrap="square" tIns="91425">
            <a:normAutofit fontScale="85000" lnSpcReduction="20000"/>
          </a:bodyPr>
          <a:lstStyle/>
          <a:p>
            <a:pPr indent="-358140" lvl="0" marL="457200" rtl="0" algn="l">
              <a:spcBef>
                <a:spcPts val="0"/>
              </a:spcBef>
              <a:spcAft>
                <a:spcPts val="0"/>
              </a:spcAft>
              <a:buClr>
                <a:schemeClr val="dk2"/>
              </a:buClr>
              <a:buSzPct val="100000"/>
              <a:buChar char="●"/>
            </a:pPr>
            <a:r>
              <a:rPr lang="en-US" sz="2400">
                <a:solidFill>
                  <a:schemeClr val="dk2"/>
                </a:solidFill>
              </a:rPr>
              <a:t>News media use frames (dominating narrative elements) to organize information and create entry points into content</a:t>
            </a:r>
            <a:r>
              <a:rPr lang="en-US" sz="2400">
                <a:solidFill>
                  <a:schemeClr val="dk2"/>
                </a:solidFill>
              </a:rPr>
              <a:t>.</a:t>
            </a:r>
            <a:br>
              <a:rPr lang="en-US" sz="2400">
                <a:solidFill>
                  <a:schemeClr val="dk2"/>
                </a:solidFill>
              </a:rPr>
            </a:br>
            <a:endParaRPr sz="2400">
              <a:solidFill>
                <a:schemeClr val="dk2"/>
              </a:solidFill>
            </a:endParaRPr>
          </a:p>
          <a:p>
            <a:pPr indent="-358140" lvl="0" marL="457200" rtl="0" algn="l">
              <a:spcBef>
                <a:spcPts val="0"/>
              </a:spcBef>
              <a:spcAft>
                <a:spcPts val="0"/>
              </a:spcAft>
              <a:buClr>
                <a:schemeClr val="dk2"/>
              </a:buClr>
              <a:buSzPct val="100000"/>
              <a:buChar char="●"/>
            </a:pPr>
            <a:r>
              <a:rPr lang="en-US" sz="2400">
                <a:solidFill>
                  <a:schemeClr val="dk2"/>
                </a:solidFill>
              </a:rPr>
              <a:t>Framing is not the same as “spin”—it is a necessary tool to reduce complexity of an issue and accommodate for space or time constraints in communicating.</a:t>
            </a:r>
            <a:br>
              <a:rPr lang="en-US" sz="2400">
                <a:solidFill>
                  <a:schemeClr val="dk2"/>
                </a:solidFill>
              </a:rPr>
            </a:br>
            <a:endParaRPr sz="2400">
              <a:solidFill>
                <a:schemeClr val="dk2"/>
              </a:solidFill>
            </a:endParaRPr>
          </a:p>
          <a:p>
            <a:pPr indent="-358140" lvl="0" marL="457200" rtl="0" algn="l">
              <a:spcBef>
                <a:spcPts val="0"/>
              </a:spcBef>
              <a:spcAft>
                <a:spcPts val="0"/>
              </a:spcAft>
              <a:buClr>
                <a:schemeClr val="dk2"/>
              </a:buClr>
              <a:buSzPct val="100000"/>
              <a:buChar char="●"/>
            </a:pPr>
            <a:r>
              <a:rPr lang="en-US" sz="2400">
                <a:solidFill>
                  <a:schemeClr val="dk2"/>
                </a:solidFill>
              </a:rPr>
              <a:t>Frames can be related to bigger, systemic issues (composition of newsroom, funding issues, audience, implicit bias).</a:t>
            </a:r>
            <a:endParaRPr sz="2400">
              <a:solidFill>
                <a:schemeClr val="dk2"/>
              </a:solidFill>
            </a:endParaRPr>
          </a:p>
        </p:txBody>
      </p:sp>
      <p:sp>
        <p:nvSpPr>
          <p:cNvPr id="282" name="Google Shape;282;p46"/>
          <p:cNvSpPr txBox="1"/>
          <p:nvPr/>
        </p:nvSpPr>
        <p:spPr>
          <a:xfrm>
            <a:off x="152400" y="-113575"/>
            <a:ext cx="1231800" cy="109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8000"/>
              <a:t>🗣️</a:t>
            </a:r>
            <a:endParaRPr sz="8000"/>
          </a:p>
        </p:txBody>
      </p:sp>
      <p:pic>
        <p:nvPicPr>
          <p:cNvPr id="283" name="Google Shape;283;p46"/>
          <p:cNvPicPr preferRelativeResize="0"/>
          <p:nvPr/>
        </p:nvPicPr>
        <p:blipFill>
          <a:blip r:embed="rId3">
            <a:alphaModFix/>
          </a:blip>
          <a:stretch>
            <a:fillRect/>
          </a:stretch>
        </p:blipFill>
        <p:spPr>
          <a:xfrm>
            <a:off x="152400" y="4341725"/>
            <a:ext cx="2114421" cy="2363875"/>
          </a:xfrm>
          <a:prstGeom prst="rect">
            <a:avLst/>
          </a:prstGeom>
          <a:noFill/>
          <a:ln>
            <a:noFill/>
          </a:ln>
        </p:spPr>
      </p:pic>
      <p:pic>
        <p:nvPicPr>
          <p:cNvPr id="284" name="Google Shape;284;p46"/>
          <p:cNvPicPr preferRelativeResize="0"/>
          <p:nvPr/>
        </p:nvPicPr>
        <p:blipFill>
          <a:blip r:embed="rId4">
            <a:alphaModFix/>
          </a:blip>
          <a:stretch>
            <a:fillRect/>
          </a:stretch>
        </p:blipFill>
        <p:spPr>
          <a:xfrm>
            <a:off x="4860096" y="4341725"/>
            <a:ext cx="1832002" cy="2363874"/>
          </a:xfrm>
          <a:prstGeom prst="rect">
            <a:avLst/>
          </a:prstGeom>
          <a:noFill/>
          <a:ln>
            <a:noFill/>
          </a:ln>
        </p:spPr>
      </p:pic>
      <p:pic>
        <p:nvPicPr>
          <p:cNvPr id="285" name="Google Shape;285;p46"/>
          <p:cNvPicPr preferRelativeResize="0"/>
          <p:nvPr/>
        </p:nvPicPr>
        <p:blipFill>
          <a:blip r:embed="rId5">
            <a:alphaModFix/>
          </a:blip>
          <a:stretch>
            <a:fillRect/>
          </a:stretch>
        </p:blipFill>
        <p:spPr>
          <a:xfrm>
            <a:off x="6966148" y="4341725"/>
            <a:ext cx="1953880" cy="2363875"/>
          </a:xfrm>
          <a:prstGeom prst="rect">
            <a:avLst/>
          </a:prstGeom>
          <a:noFill/>
          <a:ln>
            <a:noFill/>
          </a:ln>
        </p:spPr>
      </p:pic>
      <p:pic>
        <p:nvPicPr>
          <p:cNvPr id="286" name="Google Shape;286;p46"/>
          <p:cNvPicPr preferRelativeResize="0"/>
          <p:nvPr/>
        </p:nvPicPr>
        <p:blipFill rotWithShape="1">
          <a:blip r:embed="rId6">
            <a:alphaModFix/>
          </a:blip>
          <a:srcRect b="14522" l="0" r="0" t="0"/>
          <a:stretch/>
        </p:blipFill>
        <p:spPr>
          <a:xfrm>
            <a:off x="2586525" y="4341725"/>
            <a:ext cx="1953876" cy="2363876"/>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47"/>
          <p:cNvSpPr txBox="1"/>
          <p:nvPr>
            <p:ph type="title"/>
          </p:nvPr>
        </p:nvSpPr>
        <p:spPr>
          <a:xfrm>
            <a:off x="311700" y="151792"/>
            <a:ext cx="8520600" cy="831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US"/>
              <a:t>Common frames</a:t>
            </a:r>
            <a:endParaRPr/>
          </a:p>
        </p:txBody>
      </p:sp>
      <p:pic>
        <p:nvPicPr>
          <p:cNvPr id="292" name="Google Shape;292;p47"/>
          <p:cNvPicPr preferRelativeResize="0"/>
          <p:nvPr/>
        </p:nvPicPr>
        <p:blipFill>
          <a:blip r:embed="rId3">
            <a:alphaModFix/>
          </a:blip>
          <a:stretch>
            <a:fillRect/>
          </a:stretch>
        </p:blipFill>
        <p:spPr>
          <a:xfrm>
            <a:off x="897525" y="790525"/>
            <a:ext cx="6319249" cy="5859651"/>
          </a:xfrm>
          <a:prstGeom prst="rect">
            <a:avLst/>
          </a:prstGeom>
          <a:noFill/>
          <a:ln cap="flat" cmpd="sng" w="9525">
            <a:solidFill>
              <a:schemeClr val="dk2"/>
            </a:solidFill>
            <a:prstDash val="solid"/>
            <a:round/>
            <a:headEnd len="sm" w="sm" type="none"/>
            <a:tailEnd len="sm" w="sm" type="none"/>
          </a:ln>
        </p:spPr>
      </p:pic>
      <p:sp>
        <p:nvSpPr>
          <p:cNvPr id="293" name="Google Shape;293;p47"/>
          <p:cNvSpPr txBox="1"/>
          <p:nvPr/>
        </p:nvSpPr>
        <p:spPr>
          <a:xfrm>
            <a:off x="5382600" y="6326175"/>
            <a:ext cx="3587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Source Sans Pro"/>
                <a:ea typeface="Source Sans Pro"/>
                <a:cs typeface="Source Sans Pro"/>
                <a:sym typeface="Source Sans Pro"/>
              </a:rPr>
              <a:t>—Pew Research Center</a:t>
            </a:r>
            <a:endParaRPr>
              <a:latin typeface="Source Sans Pro"/>
              <a:ea typeface="Source Sans Pro"/>
              <a:cs typeface="Source Sans Pro"/>
              <a:sym typeface="Source Sans Pro"/>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pic>
        <p:nvPicPr>
          <p:cNvPr id="298" name="Google Shape;298;p48"/>
          <p:cNvPicPr preferRelativeResize="0"/>
          <p:nvPr/>
        </p:nvPicPr>
        <p:blipFill>
          <a:blip r:embed="rId3">
            <a:alphaModFix/>
          </a:blip>
          <a:stretch>
            <a:fillRect/>
          </a:stretch>
        </p:blipFill>
        <p:spPr>
          <a:xfrm>
            <a:off x="497375" y="1038275"/>
            <a:ext cx="7988875" cy="5335175"/>
          </a:xfrm>
          <a:prstGeom prst="rect">
            <a:avLst/>
          </a:prstGeom>
          <a:noFill/>
          <a:ln cap="flat" cmpd="sng" w="9525">
            <a:solidFill>
              <a:schemeClr val="dk2"/>
            </a:solidFill>
            <a:prstDash val="solid"/>
            <a:round/>
            <a:headEnd len="sm" w="sm" type="none"/>
            <a:tailEnd len="sm" w="sm" type="none"/>
          </a:ln>
        </p:spPr>
      </p:pic>
      <p:sp>
        <p:nvSpPr>
          <p:cNvPr id="299" name="Google Shape;299;p48"/>
          <p:cNvSpPr txBox="1"/>
          <p:nvPr>
            <p:ph type="title"/>
          </p:nvPr>
        </p:nvSpPr>
        <p:spPr>
          <a:xfrm>
            <a:off x="311700" y="206967"/>
            <a:ext cx="8520600" cy="831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US"/>
              <a:t>Common underlying messages</a:t>
            </a:r>
            <a:endParaRPr/>
          </a:p>
        </p:txBody>
      </p:sp>
      <p:sp>
        <p:nvSpPr>
          <p:cNvPr id="300" name="Google Shape;300;p48"/>
          <p:cNvSpPr txBox="1"/>
          <p:nvPr/>
        </p:nvSpPr>
        <p:spPr>
          <a:xfrm>
            <a:off x="6569450" y="6049450"/>
            <a:ext cx="3587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Source Sans Pro"/>
                <a:ea typeface="Source Sans Pro"/>
                <a:cs typeface="Source Sans Pro"/>
                <a:sym typeface="Source Sans Pro"/>
              </a:rPr>
              <a:t>—Pew Research Center</a:t>
            </a:r>
            <a:endParaRPr>
              <a:latin typeface="Source Sans Pro"/>
              <a:ea typeface="Source Sans Pro"/>
              <a:cs typeface="Source Sans Pro"/>
              <a:sym typeface="Source Sans Pro"/>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49"/>
          <p:cNvSpPr txBox="1"/>
          <p:nvPr>
            <p:ph type="title"/>
          </p:nvPr>
        </p:nvSpPr>
        <p:spPr>
          <a:xfrm>
            <a:off x="311700" y="193192"/>
            <a:ext cx="8520600" cy="831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US"/>
              <a:t>Dissecting frames</a:t>
            </a:r>
            <a:endParaRPr/>
          </a:p>
        </p:txBody>
      </p:sp>
      <p:sp>
        <p:nvSpPr>
          <p:cNvPr id="306" name="Google Shape;306;p49"/>
          <p:cNvSpPr txBox="1"/>
          <p:nvPr>
            <p:ph idx="1" type="body"/>
          </p:nvPr>
        </p:nvSpPr>
        <p:spPr>
          <a:xfrm>
            <a:off x="311700" y="1024500"/>
            <a:ext cx="8643600" cy="4690200"/>
          </a:xfrm>
          <a:prstGeom prst="rect">
            <a:avLst/>
          </a:prstGeom>
          <a:noFill/>
        </p:spPr>
        <p:txBody>
          <a:bodyPr anchorCtr="0" anchor="t" bIns="91425" lIns="91425" spcFirstLastPara="1" rIns="91425" wrap="square" tIns="91425">
            <a:normAutofit lnSpcReduction="20000"/>
          </a:bodyPr>
          <a:lstStyle/>
          <a:p>
            <a:pPr indent="-355600" lvl="0" marL="457200" rtl="0" algn="l">
              <a:spcBef>
                <a:spcPts val="0"/>
              </a:spcBef>
              <a:spcAft>
                <a:spcPts val="0"/>
              </a:spcAft>
              <a:buClr>
                <a:schemeClr val="dk2"/>
              </a:buClr>
              <a:buSzPts val="2000"/>
              <a:buAutoNum type="arabicPeriod"/>
            </a:pPr>
            <a:r>
              <a:rPr lang="en-US" sz="2000">
                <a:solidFill>
                  <a:schemeClr val="dk2"/>
                </a:solidFill>
              </a:rPr>
              <a:t>Take a 5 minutes to explore the Sept. 11 front page gallery </a:t>
            </a:r>
            <a:br>
              <a:rPr lang="en-US" sz="2000">
                <a:solidFill>
                  <a:schemeClr val="dk2"/>
                </a:solidFill>
              </a:rPr>
            </a:br>
            <a:endParaRPr sz="2000">
              <a:solidFill>
                <a:schemeClr val="dk2"/>
              </a:solidFill>
            </a:endParaRPr>
          </a:p>
          <a:p>
            <a:pPr indent="-355600" lvl="0" marL="457200" rtl="0" algn="l">
              <a:spcBef>
                <a:spcPts val="0"/>
              </a:spcBef>
              <a:spcAft>
                <a:spcPts val="0"/>
              </a:spcAft>
              <a:buClr>
                <a:schemeClr val="dk2"/>
              </a:buClr>
              <a:buSzPts val="2000"/>
              <a:buAutoNum type="arabicPeriod"/>
            </a:pPr>
            <a:r>
              <a:rPr lang="en-US" sz="2000">
                <a:solidFill>
                  <a:schemeClr val="dk2"/>
                </a:solidFill>
              </a:rPr>
              <a:t>Discuss:</a:t>
            </a:r>
            <a:endParaRPr sz="2000">
              <a:solidFill>
                <a:schemeClr val="dk2"/>
              </a:solidFill>
            </a:endParaRPr>
          </a:p>
          <a:p>
            <a:pPr indent="-355600" lvl="1" marL="914400" rtl="0" algn="l">
              <a:spcBef>
                <a:spcPts val="0"/>
              </a:spcBef>
              <a:spcAft>
                <a:spcPts val="0"/>
              </a:spcAft>
              <a:buClr>
                <a:schemeClr val="dk2"/>
              </a:buClr>
              <a:buSzPts val="2000"/>
              <a:buAutoNum type="alphaLcPeriod"/>
            </a:pPr>
            <a:r>
              <a:rPr b="1" lang="en-US" sz="2000">
                <a:solidFill>
                  <a:schemeClr val="dk2"/>
                </a:solidFill>
              </a:rPr>
              <a:t>Trigger</a:t>
            </a:r>
            <a:r>
              <a:rPr lang="en-US" sz="2000">
                <a:solidFill>
                  <a:schemeClr val="dk2"/>
                </a:solidFill>
              </a:rPr>
              <a:t>: What triggered the news organization to cover the story. In other words, what made the event or issue news in the first place?</a:t>
            </a:r>
            <a:br>
              <a:rPr lang="en-US" sz="2000">
                <a:solidFill>
                  <a:schemeClr val="dk2"/>
                </a:solidFill>
              </a:rPr>
            </a:br>
            <a:endParaRPr b="1" sz="2000">
              <a:solidFill>
                <a:schemeClr val="dk2"/>
              </a:solidFill>
            </a:endParaRPr>
          </a:p>
          <a:p>
            <a:pPr indent="-355600" lvl="1" marL="914400" rtl="0" algn="l">
              <a:spcBef>
                <a:spcPts val="0"/>
              </a:spcBef>
              <a:spcAft>
                <a:spcPts val="0"/>
              </a:spcAft>
              <a:buClr>
                <a:schemeClr val="dk2"/>
              </a:buClr>
              <a:buSzPts val="2000"/>
              <a:buAutoNum type="alphaLcPeriod"/>
            </a:pPr>
            <a:r>
              <a:rPr b="1" lang="en-US" sz="2000">
                <a:solidFill>
                  <a:schemeClr val="dk2"/>
                </a:solidFill>
              </a:rPr>
              <a:t>Topic</a:t>
            </a:r>
            <a:r>
              <a:rPr lang="en-US" sz="2000">
                <a:solidFill>
                  <a:schemeClr val="dk2"/>
                </a:solidFill>
              </a:rPr>
              <a:t>: What story topics were covered on page one (in this case, the different angles covered regarding attack)?</a:t>
            </a:r>
            <a:br>
              <a:rPr lang="en-US" sz="2000">
                <a:solidFill>
                  <a:schemeClr val="dk2"/>
                </a:solidFill>
              </a:rPr>
            </a:br>
            <a:endParaRPr sz="2000">
              <a:solidFill>
                <a:schemeClr val="dk2"/>
              </a:solidFill>
            </a:endParaRPr>
          </a:p>
          <a:p>
            <a:pPr indent="-355600" lvl="1" marL="914400" rtl="0" algn="l">
              <a:spcBef>
                <a:spcPts val="0"/>
              </a:spcBef>
              <a:spcAft>
                <a:spcPts val="0"/>
              </a:spcAft>
              <a:buClr>
                <a:schemeClr val="dk2"/>
              </a:buClr>
              <a:buSzPts val="2000"/>
              <a:buAutoNum type="alphaLcPeriod"/>
            </a:pPr>
            <a:r>
              <a:rPr b="1" lang="en-US" sz="2000">
                <a:solidFill>
                  <a:schemeClr val="dk2"/>
                </a:solidFill>
              </a:rPr>
              <a:t>Frame</a:t>
            </a:r>
            <a:r>
              <a:rPr lang="en-US" sz="2000">
                <a:solidFill>
                  <a:schemeClr val="dk2"/>
                </a:solidFill>
              </a:rPr>
              <a:t>: What narrative device or approach was used by journalists in composing the story. For example, was the story built around the conflict inherent in an issue? </a:t>
            </a:r>
            <a:br>
              <a:rPr lang="en-US" sz="2000">
                <a:solidFill>
                  <a:schemeClr val="dk2"/>
                </a:solidFill>
              </a:rPr>
            </a:br>
            <a:endParaRPr sz="2000">
              <a:solidFill>
                <a:schemeClr val="dk2"/>
              </a:solidFill>
            </a:endParaRPr>
          </a:p>
          <a:p>
            <a:pPr indent="-355600" lvl="1" marL="914400" rtl="0" algn="l">
              <a:spcBef>
                <a:spcPts val="0"/>
              </a:spcBef>
              <a:spcAft>
                <a:spcPts val="0"/>
              </a:spcAft>
              <a:buClr>
                <a:schemeClr val="dk2"/>
              </a:buClr>
              <a:buSzPts val="2000"/>
              <a:buAutoNum type="alphaLcPeriod"/>
            </a:pPr>
            <a:r>
              <a:rPr b="1" lang="en-US" sz="2000">
                <a:solidFill>
                  <a:schemeClr val="dk2"/>
                </a:solidFill>
              </a:rPr>
              <a:t>Underlying Message:</a:t>
            </a:r>
            <a:r>
              <a:rPr lang="en-US" sz="2000">
                <a:solidFill>
                  <a:schemeClr val="dk2"/>
                </a:solidFill>
              </a:rPr>
              <a:t> Can we identify any underlying social or folkloric messages evoked in the story, consciously or unconsciously?</a:t>
            </a:r>
            <a:endParaRPr sz="2000">
              <a:solidFill>
                <a:schemeClr val="dk2"/>
              </a:solidFill>
            </a:endParaRPr>
          </a:p>
        </p:txBody>
      </p:sp>
      <p:sp>
        <p:nvSpPr>
          <p:cNvPr id="307" name="Google Shape;307;p49"/>
          <p:cNvSpPr txBox="1"/>
          <p:nvPr/>
        </p:nvSpPr>
        <p:spPr>
          <a:xfrm>
            <a:off x="151800" y="5519525"/>
            <a:ext cx="8403600" cy="879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b="1" lang="en-US" sz="2100">
                <a:solidFill>
                  <a:schemeClr val="accent5"/>
                </a:solidFill>
                <a:latin typeface="Source Sans Pro"/>
                <a:ea typeface="Source Sans Pro"/>
                <a:cs typeface="Source Sans Pro"/>
                <a:sym typeface="Source Sans Pro"/>
              </a:rPr>
              <a:t>Debrief: What might explain the similarities in coverage and the differences?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6">
                                            <p:txEl>
                                              <p:pRg end="0" st="0"/>
                                            </p:txEl>
                                          </p:spTgt>
                                        </p:tgtEl>
                                        <p:attrNameLst>
                                          <p:attrName>style.visibility</p:attrName>
                                        </p:attrNameLst>
                                      </p:cBhvr>
                                      <p:to>
                                        <p:strVal val="visible"/>
                                      </p:to>
                                    </p:set>
                                    <p:animEffect filter="fade" transition="in">
                                      <p:cBhvr>
                                        <p:cTn dur="1000"/>
                                        <p:tgtEl>
                                          <p:spTgt spid="30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6">
                                            <p:txEl>
                                              <p:pRg end="1" st="1"/>
                                            </p:txEl>
                                          </p:spTgt>
                                        </p:tgtEl>
                                        <p:attrNameLst>
                                          <p:attrName>style.visibility</p:attrName>
                                        </p:attrNameLst>
                                      </p:cBhvr>
                                      <p:to>
                                        <p:strVal val="visible"/>
                                      </p:to>
                                    </p:set>
                                    <p:animEffect filter="fade" transition="in">
                                      <p:cBhvr>
                                        <p:cTn dur="1000"/>
                                        <p:tgtEl>
                                          <p:spTgt spid="30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6">
                                            <p:txEl>
                                              <p:pRg end="2" st="2"/>
                                            </p:txEl>
                                          </p:spTgt>
                                        </p:tgtEl>
                                        <p:attrNameLst>
                                          <p:attrName>style.visibility</p:attrName>
                                        </p:attrNameLst>
                                      </p:cBhvr>
                                      <p:to>
                                        <p:strVal val="visible"/>
                                      </p:to>
                                    </p:set>
                                    <p:animEffect filter="fade" transition="in">
                                      <p:cBhvr>
                                        <p:cTn dur="1000"/>
                                        <p:tgtEl>
                                          <p:spTgt spid="306">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6">
                                            <p:txEl>
                                              <p:pRg end="3" st="3"/>
                                            </p:txEl>
                                          </p:spTgt>
                                        </p:tgtEl>
                                        <p:attrNameLst>
                                          <p:attrName>style.visibility</p:attrName>
                                        </p:attrNameLst>
                                      </p:cBhvr>
                                      <p:to>
                                        <p:strVal val="visible"/>
                                      </p:to>
                                    </p:set>
                                    <p:animEffect filter="fade" transition="in">
                                      <p:cBhvr>
                                        <p:cTn dur="1000"/>
                                        <p:tgtEl>
                                          <p:spTgt spid="306">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6">
                                            <p:txEl>
                                              <p:pRg end="4" st="4"/>
                                            </p:txEl>
                                          </p:spTgt>
                                        </p:tgtEl>
                                        <p:attrNameLst>
                                          <p:attrName>style.visibility</p:attrName>
                                        </p:attrNameLst>
                                      </p:cBhvr>
                                      <p:to>
                                        <p:strVal val="visible"/>
                                      </p:to>
                                    </p:set>
                                    <p:animEffect filter="fade" transition="in">
                                      <p:cBhvr>
                                        <p:cTn dur="1000"/>
                                        <p:tgtEl>
                                          <p:spTgt spid="306">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6">
                                            <p:txEl>
                                              <p:pRg end="5" st="5"/>
                                            </p:txEl>
                                          </p:spTgt>
                                        </p:tgtEl>
                                        <p:attrNameLst>
                                          <p:attrName>style.visibility</p:attrName>
                                        </p:attrNameLst>
                                      </p:cBhvr>
                                      <p:to>
                                        <p:strVal val="visible"/>
                                      </p:to>
                                    </p:set>
                                    <p:animEffect filter="fade" transition="in">
                                      <p:cBhvr>
                                        <p:cTn dur="1000"/>
                                        <p:tgtEl>
                                          <p:spTgt spid="306">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7"/>
                                        </p:tgtEl>
                                        <p:attrNameLst>
                                          <p:attrName>style.visibility</p:attrName>
                                        </p:attrNameLst>
                                      </p:cBhvr>
                                      <p:to>
                                        <p:strVal val="visible"/>
                                      </p:to>
                                    </p:set>
                                    <p:animEffect filter="fade" transition="in">
                                      <p:cBhvr>
                                        <p:cTn dur="1000"/>
                                        <p:tgtEl>
                                          <p:spTgt spid="30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50"/>
          <p:cNvSpPr txBox="1"/>
          <p:nvPr>
            <p:ph type="title"/>
          </p:nvPr>
        </p:nvSpPr>
        <p:spPr>
          <a:xfrm>
            <a:off x="265500" y="1575600"/>
            <a:ext cx="4045200" cy="20448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US"/>
              <a:t>Reflection is key</a:t>
            </a:r>
            <a:endParaRPr/>
          </a:p>
        </p:txBody>
      </p:sp>
      <p:sp>
        <p:nvSpPr>
          <p:cNvPr id="313" name="Google Shape;313;p50"/>
          <p:cNvSpPr txBox="1"/>
          <p:nvPr>
            <p:ph idx="2" type="body"/>
          </p:nvPr>
        </p:nvSpPr>
        <p:spPr>
          <a:xfrm>
            <a:off x="4939500" y="965600"/>
            <a:ext cx="3837000" cy="4926900"/>
          </a:xfrm>
          <a:prstGeom prst="rect">
            <a:avLst/>
          </a:prstGeom>
        </p:spPr>
        <p:txBody>
          <a:bodyPr anchorCtr="0" anchor="ctr" bIns="91425" lIns="91425" spcFirstLastPara="1" rIns="91425" wrap="square" tIns="91425">
            <a:normAutofit lnSpcReduction="10000"/>
          </a:bodyPr>
          <a:lstStyle/>
          <a:p>
            <a:pPr indent="-361950" lvl="0" marL="457200" rtl="0" algn="l">
              <a:spcBef>
                <a:spcPts val="0"/>
              </a:spcBef>
              <a:spcAft>
                <a:spcPts val="0"/>
              </a:spcAft>
              <a:buSzPts val="2100"/>
              <a:buChar char="●"/>
            </a:pPr>
            <a:r>
              <a:rPr lang="en-US" sz="2100"/>
              <a:t>Start with basic habit development and assessment</a:t>
            </a:r>
            <a:br>
              <a:rPr lang="en-US" sz="2100"/>
            </a:br>
            <a:endParaRPr sz="2100"/>
          </a:p>
          <a:p>
            <a:pPr indent="-361950" lvl="0" marL="457200" rtl="0" algn="l">
              <a:spcBef>
                <a:spcPts val="0"/>
              </a:spcBef>
              <a:spcAft>
                <a:spcPts val="0"/>
              </a:spcAft>
              <a:buSzPts val="2100"/>
              <a:buChar char="●"/>
            </a:pPr>
            <a:r>
              <a:rPr lang="en-US" sz="2100"/>
              <a:t>What kind of news do they like to read?</a:t>
            </a:r>
            <a:br>
              <a:rPr lang="en-US" sz="2100"/>
            </a:br>
            <a:endParaRPr sz="2100"/>
          </a:p>
          <a:p>
            <a:pPr indent="-361950" lvl="0" marL="457200" rtl="0" algn="l">
              <a:spcBef>
                <a:spcPts val="0"/>
              </a:spcBef>
              <a:spcAft>
                <a:spcPts val="0"/>
              </a:spcAft>
              <a:buSzPts val="2100"/>
              <a:buChar char="●"/>
            </a:pPr>
            <a:r>
              <a:rPr lang="en-US" sz="2100"/>
              <a:t>What are their favorite sources?</a:t>
            </a:r>
            <a:br>
              <a:rPr lang="en-US" sz="2100"/>
            </a:br>
            <a:endParaRPr sz="2100"/>
          </a:p>
          <a:p>
            <a:pPr indent="-361950" lvl="0" marL="457200" rtl="0" algn="l">
              <a:spcBef>
                <a:spcPts val="0"/>
              </a:spcBef>
              <a:spcAft>
                <a:spcPts val="0"/>
              </a:spcAft>
              <a:buSzPts val="2100"/>
              <a:buChar char="●"/>
            </a:pPr>
            <a:r>
              <a:rPr lang="en-US" sz="2100"/>
              <a:t>What are some hurdles to accessing news?</a:t>
            </a:r>
            <a:endParaRPr sz="2100"/>
          </a:p>
          <a:p>
            <a:pPr indent="0" lvl="0" marL="0" rtl="0" algn="l">
              <a:spcBef>
                <a:spcPts val="1200"/>
              </a:spcBef>
              <a:spcAft>
                <a:spcPts val="1200"/>
              </a:spcAft>
              <a:buNone/>
            </a:pPr>
            <a:r>
              <a:t/>
            </a:r>
            <a:endParaRPr sz="21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3"/>
                                        </p:tgtEl>
                                        <p:attrNameLst>
                                          <p:attrName>style.visibility</p:attrName>
                                        </p:attrNameLst>
                                      </p:cBhvr>
                                      <p:to>
                                        <p:strVal val="visible"/>
                                      </p:to>
                                    </p:set>
                                    <p:animEffect filter="fade" transition="in">
                                      <p:cBhvr>
                                        <p:cTn dur="1000"/>
                                        <p:tgtEl>
                                          <p:spTgt spid="3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5"/>
        </a:solidFill>
      </p:bgPr>
    </p:bg>
    <p:spTree>
      <p:nvGrpSpPr>
        <p:cNvPr id="317" name="Shape 317"/>
        <p:cNvGrpSpPr/>
        <p:nvPr/>
      </p:nvGrpSpPr>
      <p:grpSpPr>
        <a:xfrm>
          <a:off x="0" y="0"/>
          <a:ext cx="0" cy="0"/>
          <a:chOff x="0" y="0"/>
          <a:chExt cx="0" cy="0"/>
        </a:xfrm>
      </p:grpSpPr>
      <p:sp>
        <p:nvSpPr>
          <p:cNvPr id="318" name="Google Shape;318;p51"/>
          <p:cNvSpPr txBox="1"/>
          <p:nvPr>
            <p:ph type="title"/>
          </p:nvPr>
        </p:nvSpPr>
        <p:spPr>
          <a:xfrm>
            <a:off x="1186925" y="397000"/>
            <a:ext cx="7937700" cy="10164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US" sz="4900"/>
              <a:t>Media journal assignment</a:t>
            </a:r>
            <a:endParaRPr sz="4900"/>
          </a:p>
        </p:txBody>
      </p:sp>
      <p:sp>
        <p:nvSpPr>
          <p:cNvPr id="319" name="Google Shape;319;p51"/>
          <p:cNvSpPr txBox="1"/>
          <p:nvPr/>
        </p:nvSpPr>
        <p:spPr>
          <a:xfrm>
            <a:off x="381000" y="397000"/>
            <a:ext cx="805800" cy="89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5000"/>
              <a:t>🙋‍♀️</a:t>
            </a:r>
            <a:endParaRPr sz="5000"/>
          </a:p>
        </p:txBody>
      </p:sp>
      <p:sp>
        <p:nvSpPr>
          <p:cNvPr id="320" name="Google Shape;320;p51"/>
          <p:cNvSpPr txBox="1"/>
          <p:nvPr>
            <p:ph idx="4294967295" type="body"/>
          </p:nvPr>
        </p:nvSpPr>
        <p:spPr>
          <a:xfrm>
            <a:off x="1001075" y="1535825"/>
            <a:ext cx="7210200" cy="4592400"/>
          </a:xfrm>
          <a:prstGeom prst="rect">
            <a:avLst/>
          </a:prstGeom>
          <a:solidFill>
            <a:srgbClr val="FFFFFF"/>
          </a:solidFill>
          <a:effectLst>
            <a:outerShdw blurRad="57150" rotWithShape="0" algn="bl" dir="18960000" dist="171450">
              <a:srgbClr val="000000">
                <a:alpha val="28000"/>
              </a:srgbClr>
            </a:outerShdw>
          </a:effectLst>
        </p:spPr>
        <p:txBody>
          <a:bodyPr anchorCtr="0" anchor="t" bIns="91425" lIns="91425" spcFirstLastPara="1" rIns="91425" wrap="square" tIns="91425">
            <a:normAutofit lnSpcReduction="20000"/>
          </a:bodyPr>
          <a:lstStyle/>
          <a:p>
            <a:pPr indent="-381000" lvl="0" marL="457200" rtl="0" algn="l">
              <a:spcBef>
                <a:spcPts val="0"/>
              </a:spcBef>
              <a:spcAft>
                <a:spcPts val="0"/>
              </a:spcAft>
              <a:buClr>
                <a:schemeClr val="dk2"/>
              </a:buClr>
              <a:buSzPts val="2400"/>
              <a:buChar char="●"/>
            </a:pPr>
            <a:r>
              <a:rPr lang="en-US" sz="2400">
                <a:solidFill>
                  <a:schemeClr val="dk2"/>
                </a:solidFill>
              </a:rPr>
              <a:t>Track media usage for 48 hours according to how much time they spend on different platforms</a:t>
            </a:r>
            <a:br>
              <a:rPr lang="en-US" sz="2400">
                <a:solidFill>
                  <a:schemeClr val="dk2"/>
                </a:solidFill>
              </a:rPr>
            </a:br>
            <a:endParaRPr sz="2400">
              <a:solidFill>
                <a:schemeClr val="dk2"/>
              </a:solidFill>
            </a:endParaRPr>
          </a:p>
          <a:p>
            <a:pPr indent="-381000" lvl="0" marL="457200" rtl="0" algn="l">
              <a:spcBef>
                <a:spcPts val="0"/>
              </a:spcBef>
              <a:spcAft>
                <a:spcPts val="0"/>
              </a:spcAft>
              <a:buClr>
                <a:schemeClr val="dk2"/>
              </a:buClr>
              <a:buSzPts val="2400"/>
              <a:buChar char="●"/>
            </a:pPr>
            <a:r>
              <a:rPr lang="en-US" sz="2400">
                <a:solidFill>
                  <a:schemeClr val="dk2"/>
                </a:solidFill>
              </a:rPr>
              <a:t>Watch “Filter Bubble” (Google: Filter Bubble, Eli Pariser)</a:t>
            </a:r>
            <a:br>
              <a:rPr lang="en-US" sz="2400">
                <a:solidFill>
                  <a:schemeClr val="dk2"/>
                </a:solidFill>
              </a:rPr>
            </a:br>
            <a:endParaRPr sz="2400">
              <a:solidFill>
                <a:schemeClr val="dk2"/>
              </a:solidFill>
            </a:endParaRPr>
          </a:p>
          <a:p>
            <a:pPr indent="-381000" lvl="0" marL="457200" rtl="0" algn="l">
              <a:spcBef>
                <a:spcPts val="0"/>
              </a:spcBef>
              <a:spcAft>
                <a:spcPts val="0"/>
              </a:spcAft>
              <a:buClr>
                <a:schemeClr val="dk2"/>
              </a:buClr>
              <a:buSzPts val="2400"/>
              <a:buChar char="●"/>
            </a:pPr>
            <a:r>
              <a:rPr lang="en-US" sz="2400">
                <a:solidFill>
                  <a:schemeClr val="dk2"/>
                </a:solidFill>
              </a:rPr>
              <a:t>Reflect on how much they think their media diet is information fruits and veggies or information dessert.</a:t>
            </a:r>
            <a:br>
              <a:rPr lang="en-US" sz="2400">
                <a:solidFill>
                  <a:schemeClr val="dk2"/>
                </a:solidFill>
              </a:rPr>
            </a:br>
            <a:endParaRPr sz="2400">
              <a:solidFill>
                <a:schemeClr val="dk2"/>
              </a:solidFill>
            </a:endParaRPr>
          </a:p>
          <a:p>
            <a:pPr indent="-381000" lvl="0" marL="457200" rtl="0" algn="l">
              <a:spcBef>
                <a:spcPts val="0"/>
              </a:spcBef>
              <a:spcAft>
                <a:spcPts val="0"/>
              </a:spcAft>
              <a:buClr>
                <a:schemeClr val="dk2"/>
              </a:buClr>
              <a:buSzPts val="2400"/>
              <a:buChar char="●"/>
            </a:pPr>
            <a:r>
              <a:rPr lang="en-US" sz="2400">
                <a:solidFill>
                  <a:schemeClr val="dk2"/>
                </a:solidFill>
              </a:rPr>
              <a:t>Create their own filter bubble visual representation of their media consumption</a:t>
            </a:r>
            <a:endParaRPr sz="2400">
              <a:solidFill>
                <a:schemeClr val="dk2"/>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sp>
        <p:nvSpPr>
          <p:cNvPr id="77" name="Google Shape;77;p16"/>
          <p:cNvSpPr txBox="1"/>
          <p:nvPr>
            <p:ph idx="2" type="body"/>
          </p:nvPr>
        </p:nvSpPr>
        <p:spPr>
          <a:xfrm>
            <a:off x="4939500" y="965600"/>
            <a:ext cx="3837000" cy="4926900"/>
          </a:xfrm>
          <a:prstGeom prst="rect">
            <a:avLst/>
          </a:prstGeom>
        </p:spPr>
        <p:txBody>
          <a:bodyPr anchorCtr="0" anchor="ctr" bIns="91425" lIns="91425" spcFirstLastPara="1" rIns="91425" wrap="square" tIns="91425">
            <a:normAutofit/>
          </a:bodyPr>
          <a:lstStyle/>
          <a:p>
            <a:pPr indent="-381000" lvl="0" marL="457200" rtl="0" algn="l">
              <a:spcBef>
                <a:spcPts val="0"/>
              </a:spcBef>
              <a:spcAft>
                <a:spcPts val="0"/>
              </a:spcAft>
              <a:buSzPts val="2400"/>
              <a:buChar char="●"/>
            </a:pPr>
            <a:r>
              <a:rPr b="1" lang="en-US" sz="2400">
                <a:highlight>
                  <a:schemeClr val="accent5"/>
                </a:highlight>
              </a:rPr>
              <a:t>discern</a:t>
            </a:r>
            <a:r>
              <a:rPr lang="en-US" sz="2400">
                <a:highlight>
                  <a:schemeClr val="accent5"/>
                </a:highlight>
              </a:rPr>
              <a:t> </a:t>
            </a:r>
            <a:r>
              <a:rPr lang="en-US" sz="2400"/>
              <a:t>fact from fiction</a:t>
            </a:r>
            <a:br>
              <a:rPr lang="en-US" sz="2400"/>
            </a:br>
            <a:endParaRPr sz="2400"/>
          </a:p>
          <a:p>
            <a:pPr indent="-381000" lvl="0" marL="457200" rtl="0" algn="l">
              <a:spcBef>
                <a:spcPts val="0"/>
              </a:spcBef>
              <a:spcAft>
                <a:spcPts val="0"/>
              </a:spcAft>
              <a:buSzPts val="2400"/>
              <a:buChar char="●"/>
            </a:pPr>
            <a:r>
              <a:rPr b="1" lang="en-US" sz="2400">
                <a:highlight>
                  <a:schemeClr val="accent5"/>
                </a:highlight>
              </a:rPr>
              <a:t>assess</a:t>
            </a:r>
            <a:r>
              <a:rPr lang="en-US" sz="2400"/>
              <a:t> material and personal bias</a:t>
            </a:r>
            <a:br>
              <a:rPr lang="en-US" sz="2400"/>
            </a:br>
            <a:endParaRPr sz="2400"/>
          </a:p>
          <a:p>
            <a:pPr indent="-381000" lvl="0" marL="457200" rtl="0" algn="l">
              <a:spcBef>
                <a:spcPts val="0"/>
              </a:spcBef>
              <a:spcAft>
                <a:spcPts val="0"/>
              </a:spcAft>
              <a:buSzPts val="2400"/>
              <a:buChar char="●"/>
            </a:pPr>
            <a:r>
              <a:rPr b="1" lang="en-US" sz="2400">
                <a:highlight>
                  <a:schemeClr val="accent5"/>
                </a:highlight>
              </a:rPr>
              <a:t>evaluate</a:t>
            </a:r>
            <a:r>
              <a:rPr lang="en-US" sz="2400"/>
              <a:t> the quality of news</a:t>
            </a:r>
            <a:br>
              <a:rPr lang="en-US" sz="2400"/>
            </a:br>
            <a:endParaRPr sz="2400"/>
          </a:p>
          <a:p>
            <a:pPr indent="-381000" lvl="0" marL="457200" rtl="0" algn="l">
              <a:spcBef>
                <a:spcPts val="0"/>
              </a:spcBef>
              <a:spcAft>
                <a:spcPts val="0"/>
              </a:spcAft>
              <a:buSzPts val="2400"/>
              <a:buChar char="●"/>
            </a:pPr>
            <a:r>
              <a:rPr lang="en-US" sz="2400"/>
              <a:t>actively</a:t>
            </a:r>
            <a:r>
              <a:rPr lang="en-US" sz="2400"/>
              <a:t> </a:t>
            </a:r>
            <a:r>
              <a:rPr b="1" lang="en-US" sz="2400">
                <a:highlight>
                  <a:schemeClr val="accent5"/>
                </a:highlight>
              </a:rPr>
              <a:t>engage</a:t>
            </a:r>
            <a:r>
              <a:rPr lang="en-US" sz="2400"/>
              <a:t> with news media.</a:t>
            </a:r>
            <a:endParaRPr sz="2400"/>
          </a:p>
          <a:p>
            <a:pPr indent="0" lvl="0" marL="0" rtl="0" algn="l">
              <a:spcBef>
                <a:spcPts val="1200"/>
              </a:spcBef>
              <a:spcAft>
                <a:spcPts val="1200"/>
              </a:spcAft>
              <a:buNone/>
            </a:pPr>
            <a:r>
              <a:t/>
            </a:r>
            <a:endParaRPr sz="2400"/>
          </a:p>
        </p:txBody>
      </p:sp>
      <p:sp>
        <p:nvSpPr>
          <p:cNvPr id="78" name="Google Shape;78;p16"/>
          <p:cNvSpPr txBox="1"/>
          <p:nvPr>
            <p:ph type="title"/>
          </p:nvPr>
        </p:nvSpPr>
        <p:spPr>
          <a:xfrm>
            <a:off x="265500" y="2443133"/>
            <a:ext cx="4045200" cy="23817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US"/>
              <a:t>News literacy is the process through which students learn to:</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
                                        </p:tgtEl>
                                        <p:attrNameLst>
                                          <p:attrName>style.visibility</p:attrName>
                                        </p:attrNameLst>
                                      </p:cBhvr>
                                      <p:to>
                                        <p:strVal val="visible"/>
                                      </p:to>
                                    </p:set>
                                    <p:animEffect filter="fade" transition="in">
                                      <p:cBhvr>
                                        <p:cTn dur="1000"/>
                                        <p:tgtEl>
                                          <p:spTgt spid="7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
                                            <p:txEl>
                                              <p:pRg end="0" st="0"/>
                                            </p:txEl>
                                          </p:spTgt>
                                        </p:tgtEl>
                                        <p:attrNameLst>
                                          <p:attrName>style.visibility</p:attrName>
                                        </p:attrNameLst>
                                      </p:cBhvr>
                                      <p:to>
                                        <p:strVal val="visible"/>
                                      </p:to>
                                    </p:set>
                                    <p:animEffect filter="fade" transition="in">
                                      <p:cBhvr>
                                        <p:cTn dur="1000"/>
                                        <p:tgtEl>
                                          <p:spTgt spid="7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
                                            <p:txEl>
                                              <p:pRg end="1" st="1"/>
                                            </p:txEl>
                                          </p:spTgt>
                                        </p:tgtEl>
                                        <p:attrNameLst>
                                          <p:attrName>style.visibility</p:attrName>
                                        </p:attrNameLst>
                                      </p:cBhvr>
                                      <p:to>
                                        <p:strVal val="visible"/>
                                      </p:to>
                                    </p:set>
                                    <p:animEffect filter="fade" transition="in">
                                      <p:cBhvr>
                                        <p:cTn dur="1000"/>
                                        <p:tgtEl>
                                          <p:spTgt spid="7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
                                            <p:txEl>
                                              <p:pRg end="2" st="2"/>
                                            </p:txEl>
                                          </p:spTgt>
                                        </p:tgtEl>
                                        <p:attrNameLst>
                                          <p:attrName>style.visibility</p:attrName>
                                        </p:attrNameLst>
                                      </p:cBhvr>
                                      <p:to>
                                        <p:strVal val="visible"/>
                                      </p:to>
                                    </p:set>
                                    <p:animEffect filter="fade" transition="in">
                                      <p:cBhvr>
                                        <p:cTn dur="1000"/>
                                        <p:tgtEl>
                                          <p:spTgt spid="7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
                                            <p:txEl>
                                              <p:pRg end="3" st="3"/>
                                            </p:txEl>
                                          </p:spTgt>
                                        </p:tgtEl>
                                        <p:attrNameLst>
                                          <p:attrName>style.visibility</p:attrName>
                                        </p:attrNameLst>
                                      </p:cBhvr>
                                      <p:to>
                                        <p:strVal val="visible"/>
                                      </p:to>
                                    </p:set>
                                    <p:animEffect filter="fade" transition="in">
                                      <p:cBhvr>
                                        <p:cTn dur="1000"/>
                                        <p:tgtEl>
                                          <p:spTgt spid="77">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
                                            <p:txEl>
                                              <p:pRg end="4" st="4"/>
                                            </p:txEl>
                                          </p:spTgt>
                                        </p:tgtEl>
                                        <p:attrNameLst>
                                          <p:attrName>style.visibility</p:attrName>
                                        </p:attrNameLst>
                                      </p:cBhvr>
                                      <p:to>
                                        <p:strVal val="visible"/>
                                      </p:to>
                                    </p:set>
                                    <p:animEffect filter="fade" transition="in">
                                      <p:cBhvr>
                                        <p:cTn dur="1000"/>
                                        <p:tgtEl>
                                          <p:spTgt spid="77">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p52"/>
          <p:cNvSpPr txBox="1"/>
          <p:nvPr>
            <p:ph type="title"/>
          </p:nvPr>
        </p:nvSpPr>
        <p:spPr>
          <a:xfrm>
            <a:off x="311700" y="593367"/>
            <a:ext cx="8520600" cy="831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US"/>
              <a:t>Draw your own filter bubble</a:t>
            </a:r>
            <a:endParaRPr/>
          </a:p>
        </p:txBody>
      </p:sp>
      <p:pic>
        <p:nvPicPr>
          <p:cNvPr id="326" name="Google Shape;326;p52"/>
          <p:cNvPicPr preferRelativeResize="0"/>
          <p:nvPr/>
        </p:nvPicPr>
        <p:blipFill rotWithShape="1">
          <a:blip r:embed="rId3">
            <a:alphaModFix/>
          </a:blip>
          <a:srcRect b="0" l="10698" r="0" t="0"/>
          <a:stretch/>
        </p:blipFill>
        <p:spPr>
          <a:xfrm>
            <a:off x="3367025" y="1536625"/>
            <a:ext cx="5518668" cy="4445651"/>
          </a:xfrm>
          <a:prstGeom prst="rect">
            <a:avLst/>
          </a:prstGeom>
          <a:noFill/>
          <a:ln cap="flat" cmpd="sng" w="9525">
            <a:solidFill>
              <a:srgbClr val="98ADBE"/>
            </a:solidFill>
            <a:prstDash val="solid"/>
            <a:round/>
            <a:headEnd len="sm" w="sm" type="none"/>
            <a:tailEnd len="sm" w="sm" type="none"/>
          </a:ln>
        </p:spPr>
      </p:pic>
      <p:sp>
        <p:nvSpPr>
          <p:cNvPr id="327" name="Google Shape;327;p52"/>
          <p:cNvSpPr txBox="1"/>
          <p:nvPr>
            <p:ph idx="1" type="body"/>
          </p:nvPr>
        </p:nvSpPr>
        <p:spPr>
          <a:xfrm>
            <a:off x="311700" y="1536625"/>
            <a:ext cx="2919300" cy="4690200"/>
          </a:xfrm>
          <a:prstGeom prst="rect">
            <a:avLst/>
          </a:prstGeom>
          <a:noFill/>
        </p:spPr>
        <p:txBody>
          <a:bodyPr anchorCtr="0" anchor="t" bIns="91425" lIns="91425" spcFirstLastPara="1" rIns="91425" wrap="square" tIns="91425">
            <a:normAutofit fontScale="92500" lnSpcReduction="20000"/>
          </a:bodyPr>
          <a:lstStyle/>
          <a:p>
            <a:pPr indent="-346075" lvl="0" marL="457200" rtl="0" algn="l">
              <a:spcBef>
                <a:spcPts val="0"/>
              </a:spcBef>
              <a:spcAft>
                <a:spcPts val="0"/>
              </a:spcAft>
              <a:buClr>
                <a:schemeClr val="dk2"/>
              </a:buClr>
              <a:buSzPct val="100000"/>
              <a:buChar char="●"/>
            </a:pPr>
            <a:r>
              <a:rPr lang="en-US" sz="2000">
                <a:solidFill>
                  <a:schemeClr val="dk2"/>
                </a:solidFill>
              </a:rPr>
              <a:t>On a sheet of paper, visualize your filter bubble—</a:t>
            </a:r>
            <a:br>
              <a:rPr lang="en-US" sz="2000">
                <a:solidFill>
                  <a:schemeClr val="dk2"/>
                </a:solidFill>
              </a:rPr>
            </a:br>
            <a:endParaRPr sz="2000">
              <a:solidFill>
                <a:schemeClr val="dk2"/>
              </a:solidFill>
            </a:endParaRPr>
          </a:p>
          <a:p>
            <a:pPr indent="-346075" lvl="1" marL="914400" rtl="0" algn="l">
              <a:spcBef>
                <a:spcPts val="0"/>
              </a:spcBef>
              <a:spcAft>
                <a:spcPts val="0"/>
              </a:spcAft>
              <a:buClr>
                <a:schemeClr val="dk2"/>
              </a:buClr>
              <a:buSzPct val="100000"/>
              <a:buChar char="○"/>
            </a:pPr>
            <a:r>
              <a:rPr lang="en-US" sz="2000">
                <a:solidFill>
                  <a:schemeClr val="dk2"/>
                </a:solidFill>
              </a:rPr>
              <a:t>What content is most common inside your bubble? </a:t>
            </a:r>
            <a:br>
              <a:rPr lang="en-US" sz="2000">
                <a:solidFill>
                  <a:schemeClr val="dk2"/>
                </a:solidFill>
              </a:rPr>
            </a:br>
            <a:endParaRPr sz="2000">
              <a:solidFill>
                <a:schemeClr val="dk2"/>
              </a:solidFill>
            </a:endParaRPr>
          </a:p>
          <a:p>
            <a:pPr indent="-346075" lvl="1" marL="914400" rtl="0" algn="l">
              <a:spcBef>
                <a:spcPts val="0"/>
              </a:spcBef>
              <a:spcAft>
                <a:spcPts val="0"/>
              </a:spcAft>
              <a:buClr>
                <a:schemeClr val="dk2"/>
              </a:buClr>
              <a:buSzPct val="100000"/>
              <a:buChar char="○"/>
            </a:pPr>
            <a:r>
              <a:rPr lang="en-US" sz="2000">
                <a:solidFill>
                  <a:schemeClr val="dk2"/>
                </a:solidFill>
              </a:rPr>
              <a:t>What content sometimes gets through?</a:t>
            </a:r>
            <a:br>
              <a:rPr lang="en-US" sz="2000">
                <a:solidFill>
                  <a:schemeClr val="dk2"/>
                </a:solidFill>
              </a:rPr>
            </a:br>
            <a:endParaRPr sz="2000">
              <a:solidFill>
                <a:schemeClr val="dk2"/>
              </a:solidFill>
            </a:endParaRPr>
          </a:p>
          <a:p>
            <a:pPr indent="-346075" lvl="1" marL="914400" rtl="0" algn="l">
              <a:spcBef>
                <a:spcPts val="0"/>
              </a:spcBef>
              <a:spcAft>
                <a:spcPts val="0"/>
              </a:spcAft>
              <a:buClr>
                <a:schemeClr val="dk2"/>
              </a:buClr>
              <a:buSzPct val="100000"/>
              <a:buChar char="○"/>
            </a:pPr>
            <a:r>
              <a:rPr lang="en-US" sz="2000">
                <a:solidFill>
                  <a:schemeClr val="dk2"/>
                </a:solidFill>
              </a:rPr>
              <a:t>What content never gets through?</a:t>
            </a:r>
            <a:endParaRPr sz="2000">
              <a:solidFill>
                <a:schemeClr val="dk2"/>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5"/>
        </a:solidFill>
      </p:bgPr>
    </p:bg>
    <p:spTree>
      <p:nvGrpSpPr>
        <p:cNvPr id="331" name="Shape 331"/>
        <p:cNvGrpSpPr/>
        <p:nvPr/>
      </p:nvGrpSpPr>
      <p:grpSpPr>
        <a:xfrm>
          <a:off x="0" y="0"/>
          <a:ext cx="0" cy="0"/>
          <a:chOff x="0" y="0"/>
          <a:chExt cx="0" cy="0"/>
        </a:xfrm>
      </p:grpSpPr>
      <p:sp>
        <p:nvSpPr>
          <p:cNvPr id="332" name="Google Shape;332;p53"/>
          <p:cNvSpPr txBox="1"/>
          <p:nvPr>
            <p:ph type="title"/>
          </p:nvPr>
        </p:nvSpPr>
        <p:spPr>
          <a:xfrm>
            <a:off x="1186925" y="397000"/>
            <a:ext cx="7937700" cy="10164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US" sz="4900"/>
              <a:t>Social media inventory</a:t>
            </a:r>
            <a:endParaRPr sz="4900"/>
          </a:p>
        </p:txBody>
      </p:sp>
      <p:sp>
        <p:nvSpPr>
          <p:cNvPr id="333" name="Google Shape;333;p53"/>
          <p:cNvSpPr txBox="1"/>
          <p:nvPr/>
        </p:nvSpPr>
        <p:spPr>
          <a:xfrm>
            <a:off x="381000" y="397000"/>
            <a:ext cx="805800" cy="89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5000"/>
              <a:t>🙋‍♀️</a:t>
            </a:r>
            <a:endParaRPr sz="5000"/>
          </a:p>
        </p:txBody>
      </p:sp>
      <p:sp>
        <p:nvSpPr>
          <p:cNvPr id="334" name="Google Shape;334;p53"/>
          <p:cNvSpPr txBox="1"/>
          <p:nvPr>
            <p:ph idx="4294967295" type="body"/>
          </p:nvPr>
        </p:nvSpPr>
        <p:spPr>
          <a:xfrm>
            <a:off x="146925" y="1684375"/>
            <a:ext cx="3145800" cy="4406100"/>
          </a:xfrm>
          <a:prstGeom prst="rect">
            <a:avLst/>
          </a:prstGeom>
          <a:solidFill>
            <a:srgbClr val="FFFFFF"/>
          </a:solidFill>
          <a:effectLst>
            <a:outerShdw blurRad="57150" rotWithShape="0" algn="bl" dir="18960000" dist="171450">
              <a:srgbClr val="000000">
                <a:alpha val="28000"/>
              </a:srgbClr>
            </a:outerShdw>
          </a:effectLst>
        </p:spPr>
        <p:txBody>
          <a:bodyPr anchorCtr="0" anchor="t" bIns="91425" lIns="91425" spcFirstLastPara="1" rIns="91425" wrap="square" tIns="91425">
            <a:normAutofit lnSpcReduction="10000"/>
          </a:bodyPr>
          <a:lstStyle/>
          <a:p>
            <a:pPr indent="-381000" lvl="0" marL="457200" rtl="0" algn="l">
              <a:spcBef>
                <a:spcPts val="0"/>
              </a:spcBef>
              <a:spcAft>
                <a:spcPts val="0"/>
              </a:spcAft>
              <a:buClr>
                <a:schemeClr val="dk2"/>
              </a:buClr>
              <a:buSzPts val="2400"/>
              <a:buChar char="●"/>
            </a:pPr>
            <a:r>
              <a:rPr lang="en-US" sz="2400">
                <a:solidFill>
                  <a:schemeClr val="dk2"/>
                </a:solidFill>
              </a:rPr>
              <a:t>Analyze the type of content they post most often in their social media feeds, and discuss their motivations in posting that content and how others’ might perceive that content.</a:t>
            </a:r>
            <a:endParaRPr sz="2400">
              <a:solidFill>
                <a:schemeClr val="dk2"/>
              </a:solidFill>
            </a:endParaRPr>
          </a:p>
        </p:txBody>
      </p:sp>
      <p:pic>
        <p:nvPicPr>
          <p:cNvPr id="335" name="Google Shape;335;p53"/>
          <p:cNvPicPr preferRelativeResize="0"/>
          <p:nvPr/>
        </p:nvPicPr>
        <p:blipFill>
          <a:blip r:embed="rId3">
            <a:alphaModFix/>
          </a:blip>
          <a:stretch>
            <a:fillRect/>
          </a:stretch>
        </p:blipFill>
        <p:spPr>
          <a:xfrm>
            <a:off x="3559699" y="1684375"/>
            <a:ext cx="5484476" cy="4406123"/>
          </a:xfrm>
          <a:prstGeom prst="rect">
            <a:avLst/>
          </a:prstGeom>
          <a:noFill/>
          <a:ln>
            <a:noFill/>
          </a:ln>
          <a:effectLst>
            <a:outerShdw blurRad="57150" rotWithShape="0" algn="bl" dir="5400000" dist="57150">
              <a:srgbClr val="000000">
                <a:alpha val="50000"/>
              </a:srgbClr>
            </a:outerShdw>
          </a:effectLst>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p54"/>
          <p:cNvSpPr txBox="1"/>
          <p:nvPr>
            <p:ph type="title"/>
          </p:nvPr>
        </p:nvSpPr>
        <p:spPr>
          <a:xfrm>
            <a:off x="311700" y="593367"/>
            <a:ext cx="8520600" cy="831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US"/>
              <a:t>Social media inventory discussion</a:t>
            </a:r>
            <a:endParaRPr/>
          </a:p>
        </p:txBody>
      </p:sp>
      <p:sp>
        <p:nvSpPr>
          <p:cNvPr id="341" name="Google Shape;341;p54"/>
          <p:cNvSpPr txBox="1"/>
          <p:nvPr>
            <p:ph idx="1" type="body"/>
          </p:nvPr>
        </p:nvSpPr>
        <p:spPr>
          <a:xfrm>
            <a:off x="311700" y="1536624"/>
            <a:ext cx="8520600" cy="50118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chemeClr val="dk2"/>
              </a:buClr>
              <a:buSzPts val="1800"/>
              <a:buChar char="●"/>
            </a:pPr>
            <a:r>
              <a:rPr lang="en-US">
                <a:solidFill>
                  <a:schemeClr val="dk2"/>
                </a:solidFill>
              </a:rPr>
              <a:t>What surprised you about your tallies or type of content you share?</a:t>
            </a:r>
            <a:br>
              <a:rPr lang="en-US">
                <a:solidFill>
                  <a:schemeClr val="dk2"/>
                </a:solidFill>
              </a:rPr>
            </a:br>
            <a:endParaRPr>
              <a:solidFill>
                <a:schemeClr val="dk2"/>
              </a:solidFill>
            </a:endParaRPr>
          </a:p>
          <a:p>
            <a:pPr indent="-342900" lvl="0" marL="457200" rtl="0" algn="l">
              <a:spcBef>
                <a:spcPts val="0"/>
              </a:spcBef>
              <a:spcAft>
                <a:spcPts val="0"/>
              </a:spcAft>
              <a:buClr>
                <a:schemeClr val="dk2"/>
              </a:buClr>
              <a:buSzPts val="1800"/>
              <a:buChar char="●"/>
            </a:pPr>
            <a:r>
              <a:rPr lang="en-US">
                <a:solidFill>
                  <a:schemeClr val="dk2"/>
                </a:solidFill>
              </a:rPr>
              <a:t>How do you think others would you them if they only got to know you through your social media?</a:t>
            </a:r>
            <a:br>
              <a:rPr lang="en-US">
                <a:solidFill>
                  <a:schemeClr val="dk2"/>
                </a:solidFill>
              </a:rPr>
            </a:br>
            <a:endParaRPr>
              <a:solidFill>
                <a:schemeClr val="dk2"/>
              </a:solidFill>
            </a:endParaRPr>
          </a:p>
          <a:p>
            <a:pPr indent="-342900" lvl="0" marL="457200" rtl="0" algn="l">
              <a:spcBef>
                <a:spcPts val="0"/>
              </a:spcBef>
              <a:spcAft>
                <a:spcPts val="0"/>
              </a:spcAft>
              <a:buClr>
                <a:schemeClr val="dk2"/>
              </a:buClr>
              <a:buSzPts val="1800"/>
              <a:buChar char="●"/>
            </a:pPr>
            <a:r>
              <a:rPr lang="en-US">
                <a:solidFill>
                  <a:schemeClr val="dk2"/>
                </a:solidFill>
              </a:rPr>
              <a:t>What are some times something you’ve posted on social media has really helped you or resulted in a positive outcome? </a:t>
            </a:r>
            <a:br>
              <a:rPr lang="en-US">
                <a:solidFill>
                  <a:schemeClr val="dk2"/>
                </a:solidFill>
              </a:rPr>
            </a:br>
            <a:endParaRPr>
              <a:solidFill>
                <a:schemeClr val="dk2"/>
              </a:solidFill>
            </a:endParaRPr>
          </a:p>
          <a:p>
            <a:pPr indent="-342900" lvl="0" marL="457200" rtl="0" algn="l">
              <a:spcBef>
                <a:spcPts val="0"/>
              </a:spcBef>
              <a:spcAft>
                <a:spcPts val="0"/>
              </a:spcAft>
              <a:buClr>
                <a:schemeClr val="dk2"/>
              </a:buClr>
              <a:buSzPts val="1800"/>
              <a:buChar char="●"/>
            </a:pPr>
            <a:r>
              <a:rPr lang="en-US">
                <a:solidFill>
                  <a:schemeClr val="dk2"/>
                </a:solidFill>
              </a:rPr>
              <a:t>What are some times something you’ve posted on social media has led to regret or a negative outcome?</a:t>
            </a:r>
            <a:br>
              <a:rPr lang="en-US">
                <a:solidFill>
                  <a:schemeClr val="dk2"/>
                </a:solidFill>
              </a:rPr>
            </a:br>
            <a:endParaRPr>
              <a:solidFill>
                <a:schemeClr val="dk2"/>
              </a:solidFill>
            </a:endParaRPr>
          </a:p>
          <a:p>
            <a:pPr indent="-342900" lvl="0" marL="457200" rtl="0" algn="l">
              <a:spcBef>
                <a:spcPts val="0"/>
              </a:spcBef>
              <a:spcAft>
                <a:spcPts val="0"/>
              </a:spcAft>
              <a:buClr>
                <a:schemeClr val="dk2"/>
              </a:buClr>
              <a:buSzPts val="1800"/>
              <a:buChar char="●"/>
            </a:pPr>
            <a:r>
              <a:rPr lang="en-US">
                <a:solidFill>
                  <a:schemeClr val="dk2"/>
                </a:solidFill>
              </a:rPr>
              <a:t>Did doing this exercise make you want to change any of your social media habits? If so, how?</a:t>
            </a:r>
            <a:endParaRPr>
              <a:solidFill>
                <a:schemeClr val="dk2"/>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p55"/>
          <p:cNvSpPr txBox="1"/>
          <p:nvPr>
            <p:ph type="title"/>
          </p:nvPr>
        </p:nvSpPr>
        <p:spPr>
          <a:xfrm>
            <a:off x="265500" y="1575600"/>
            <a:ext cx="4045200" cy="20448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US"/>
              <a:t>News every day, but embrace “slow” journalism</a:t>
            </a:r>
            <a:endParaRPr/>
          </a:p>
        </p:txBody>
      </p:sp>
      <p:sp>
        <p:nvSpPr>
          <p:cNvPr id="347" name="Google Shape;347;p55"/>
          <p:cNvSpPr txBox="1"/>
          <p:nvPr>
            <p:ph idx="2" type="body"/>
          </p:nvPr>
        </p:nvSpPr>
        <p:spPr>
          <a:xfrm>
            <a:off x="4939500" y="965600"/>
            <a:ext cx="3837000" cy="4926900"/>
          </a:xfrm>
          <a:prstGeom prst="rect">
            <a:avLst/>
          </a:prstGeom>
        </p:spPr>
        <p:txBody>
          <a:bodyPr anchorCtr="0" anchor="ctr" bIns="91425" lIns="91425" spcFirstLastPara="1" rIns="91425" wrap="square" tIns="91425">
            <a:normAutofit/>
          </a:bodyPr>
          <a:lstStyle/>
          <a:p>
            <a:pPr indent="-355600" lvl="0" marL="457200" rtl="0" algn="l">
              <a:spcBef>
                <a:spcPts val="0"/>
              </a:spcBef>
              <a:spcAft>
                <a:spcPts val="0"/>
              </a:spcAft>
              <a:buSzPts val="2000"/>
              <a:buChar char="●"/>
            </a:pPr>
            <a:r>
              <a:rPr lang="en-US" sz="2000"/>
              <a:t>Current events quizzes/discussions</a:t>
            </a:r>
            <a:br>
              <a:rPr lang="en-US" sz="2000"/>
            </a:br>
            <a:endParaRPr sz="2000"/>
          </a:p>
          <a:p>
            <a:pPr indent="-355600" lvl="0" marL="457200" rtl="0" algn="l">
              <a:spcBef>
                <a:spcPts val="0"/>
              </a:spcBef>
              <a:spcAft>
                <a:spcPts val="0"/>
              </a:spcAft>
              <a:buSzPts val="2000"/>
              <a:buChar char="●"/>
            </a:pPr>
            <a:r>
              <a:rPr lang="en-US" sz="2000"/>
              <a:t>Read and respond</a:t>
            </a:r>
            <a:br>
              <a:rPr lang="en-US" sz="2000"/>
            </a:br>
            <a:endParaRPr sz="2000"/>
          </a:p>
          <a:p>
            <a:pPr indent="-355600" lvl="0" marL="457200" rtl="0" algn="l">
              <a:spcBef>
                <a:spcPts val="0"/>
              </a:spcBef>
              <a:spcAft>
                <a:spcPts val="0"/>
              </a:spcAft>
              <a:buSzPts val="2000"/>
              <a:buChar char="●"/>
            </a:pPr>
            <a:r>
              <a:rPr lang="en-US" sz="2000"/>
              <a:t>Letters to the editor</a:t>
            </a:r>
            <a:br>
              <a:rPr lang="en-US" sz="2000"/>
            </a:br>
            <a:endParaRPr sz="2000"/>
          </a:p>
          <a:p>
            <a:pPr indent="-355600" lvl="0" marL="457200" rtl="0" algn="l">
              <a:spcBef>
                <a:spcPts val="0"/>
              </a:spcBef>
              <a:spcAft>
                <a:spcPts val="0"/>
              </a:spcAft>
              <a:buSzPts val="2000"/>
              <a:buChar char="●"/>
            </a:pPr>
            <a:r>
              <a:rPr lang="en-US" sz="2000"/>
              <a:t>Follow a story</a:t>
            </a:r>
            <a:br>
              <a:rPr lang="en-US" sz="2000"/>
            </a:br>
            <a:endParaRPr sz="2000"/>
          </a:p>
          <a:p>
            <a:pPr indent="-355600" lvl="0" marL="457200" rtl="0" algn="l">
              <a:spcBef>
                <a:spcPts val="0"/>
              </a:spcBef>
              <a:spcAft>
                <a:spcPts val="0"/>
              </a:spcAft>
              <a:buSzPts val="2000"/>
              <a:buChar char="●"/>
            </a:pPr>
            <a:r>
              <a:rPr lang="en-US" sz="2000"/>
              <a:t>Article comparisons</a:t>
            </a:r>
            <a:br>
              <a:rPr lang="en-US" sz="2000"/>
            </a:br>
            <a:endParaRPr sz="2000"/>
          </a:p>
          <a:p>
            <a:pPr indent="-355600" lvl="0" marL="457200" rtl="0" algn="l">
              <a:spcBef>
                <a:spcPts val="0"/>
              </a:spcBef>
              <a:spcAft>
                <a:spcPts val="0"/>
              </a:spcAft>
              <a:buSzPts val="2000"/>
              <a:buChar char="●"/>
            </a:pPr>
            <a:r>
              <a:rPr lang="en-US" sz="2000"/>
              <a:t>News journals</a:t>
            </a:r>
            <a:endParaRPr sz="2000"/>
          </a:p>
          <a:p>
            <a:pPr indent="0" lvl="0" marL="0" rtl="0" algn="l">
              <a:spcBef>
                <a:spcPts val="1200"/>
              </a:spcBef>
              <a:spcAft>
                <a:spcPts val="1200"/>
              </a:spcAft>
              <a:buNone/>
            </a:pPr>
            <a:r>
              <a:t/>
            </a:r>
            <a:endParaRPr sz="20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7"/>
                                        </p:tgtEl>
                                        <p:attrNameLst>
                                          <p:attrName>style.visibility</p:attrName>
                                        </p:attrNameLst>
                                      </p:cBhvr>
                                      <p:to>
                                        <p:strVal val="visible"/>
                                      </p:to>
                                    </p:set>
                                    <p:animEffect filter="fade" transition="in">
                                      <p:cBhvr>
                                        <p:cTn dur="1000"/>
                                        <p:tgtEl>
                                          <p:spTgt spid="34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5"/>
        </a:solidFill>
      </p:bgPr>
    </p:bg>
    <p:spTree>
      <p:nvGrpSpPr>
        <p:cNvPr id="351" name="Shape 351"/>
        <p:cNvGrpSpPr/>
        <p:nvPr/>
      </p:nvGrpSpPr>
      <p:grpSpPr>
        <a:xfrm>
          <a:off x="0" y="0"/>
          <a:ext cx="0" cy="0"/>
          <a:chOff x="0" y="0"/>
          <a:chExt cx="0" cy="0"/>
        </a:xfrm>
      </p:grpSpPr>
      <p:sp>
        <p:nvSpPr>
          <p:cNvPr id="352" name="Google Shape;352;p56"/>
          <p:cNvSpPr txBox="1"/>
          <p:nvPr>
            <p:ph type="title"/>
          </p:nvPr>
        </p:nvSpPr>
        <p:spPr>
          <a:xfrm>
            <a:off x="1186925" y="397000"/>
            <a:ext cx="7937700" cy="10164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en-US" sz="4000"/>
              <a:t>Should/want/need discussion framework</a:t>
            </a:r>
            <a:endParaRPr sz="4000"/>
          </a:p>
        </p:txBody>
      </p:sp>
      <p:sp>
        <p:nvSpPr>
          <p:cNvPr id="353" name="Google Shape;353;p56"/>
          <p:cNvSpPr txBox="1"/>
          <p:nvPr/>
        </p:nvSpPr>
        <p:spPr>
          <a:xfrm>
            <a:off x="381000" y="397000"/>
            <a:ext cx="805800" cy="89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5000"/>
              <a:t>💡</a:t>
            </a:r>
            <a:endParaRPr sz="5000"/>
          </a:p>
        </p:txBody>
      </p:sp>
      <p:sp>
        <p:nvSpPr>
          <p:cNvPr id="354" name="Google Shape;354;p56"/>
          <p:cNvSpPr txBox="1"/>
          <p:nvPr>
            <p:ph idx="4294967295" type="body"/>
          </p:nvPr>
        </p:nvSpPr>
        <p:spPr>
          <a:xfrm>
            <a:off x="966900" y="1915975"/>
            <a:ext cx="7210200" cy="4592400"/>
          </a:xfrm>
          <a:prstGeom prst="rect">
            <a:avLst/>
          </a:prstGeom>
          <a:solidFill>
            <a:srgbClr val="FFFFFF"/>
          </a:solidFill>
          <a:effectLst>
            <a:outerShdw blurRad="57150" rotWithShape="0" algn="bl" dir="18960000" dist="171450">
              <a:srgbClr val="000000">
                <a:alpha val="28000"/>
              </a:srgbClr>
            </a:outerShdw>
          </a:effectLst>
        </p:spPr>
        <p:txBody>
          <a:bodyPr anchorCtr="0" anchor="t" bIns="91425" lIns="91425" spcFirstLastPara="1" rIns="91425" wrap="square" tIns="91425">
            <a:normAutofit/>
          </a:bodyPr>
          <a:lstStyle/>
          <a:p>
            <a:pPr indent="0" lvl="0" marL="0" rtl="0" algn="l">
              <a:spcBef>
                <a:spcPts val="0"/>
              </a:spcBef>
              <a:spcAft>
                <a:spcPts val="1200"/>
              </a:spcAft>
              <a:buNone/>
            </a:pPr>
            <a:r>
              <a:rPr lang="en-US" sz="2400">
                <a:solidFill>
                  <a:schemeClr val="dk2"/>
                </a:solidFill>
              </a:rPr>
              <a:t>I ask: </a:t>
            </a:r>
            <a:br>
              <a:rPr lang="en-US" sz="2400">
                <a:solidFill>
                  <a:schemeClr val="dk2"/>
                </a:solidFill>
              </a:rPr>
            </a:br>
            <a:br>
              <a:rPr lang="en-US" sz="2400">
                <a:solidFill>
                  <a:schemeClr val="dk2"/>
                </a:solidFill>
              </a:rPr>
            </a:br>
            <a:r>
              <a:rPr lang="en-US" sz="2400">
                <a:solidFill>
                  <a:schemeClr val="dk2"/>
                </a:solidFill>
              </a:rPr>
              <a:t>“What are some stories you saw that </a:t>
            </a:r>
            <a:r>
              <a:rPr lang="en-US" sz="2400">
                <a:solidFill>
                  <a:schemeClr val="dk2"/>
                </a:solidFill>
                <a:highlight>
                  <a:srgbClr val="FFE599"/>
                </a:highlight>
              </a:rPr>
              <a:t>we </a:t>
            </a:r>
            <a:r>
              <a:rPr b="1" i="1" lang="en-US" sz="2400">
                <a:solidFill>
                  <a:schemeClr val="dk2"/>
                </a:solidFill>
                <a:highlight>
                  <a:srgbClr val="FFE599"/>
                </a:highlight>
              </a:rPr>
              <a:t>should</a:t>
            </a:r>
            <a:r>
              <a:rPr lang="en-US" sz="2400">
                <a:solidFill>
                  <a:schemeClr val="dk2"/>
                </a:solidFill>
                <a:highlight>
                  <a:srgbClr val="FFE599"/>
                </a:highlight>
              </a:rPr>
              <a:t> know about because it helps us be informed about the world around us</a:t>
            </a:r>
            <a:r>
              <a:rPr lang="en-US" sz="2400">
                <a:solidFill>
                  <a:schemeClr val="dk2"/>
                </a:solidFill>
              </a:rPr>
              <a:t>, that </a:t>
            </a:r>
            <a:r>
              <a:rPr lang="en-US" sz="2400">
                <a:solidFill>
                  <a:schemeClr val="dk2"/>
                </a:solidFill>
                <a:highlight>
                  <a:srgbClr val="D9EAD3"/>
                </a:highlight>
              </a:rPr>
              <a:t>we </a:t>
            </a:r>
            <a:r>
              <a:rPr b="1" i="1" lang="en-US" sz="2400">
                <a:solidFill>
                  <a:schemeClr val="dk2"/>
                </a:solidFill>
                <a:highlight>
                  <a:srgbClr val="D9EAD3"/>
                </a:highlight>
              </a:rPr>
              <a:t>need</a:t>
            </a:r>
            <a:r>
              <a:rPr lang="en-US" sz="2400">
                <a:solidFill>
                  <a:schemeClr val="dk2"/>
                </a:solidFill>
                <a:highlight>
                  <a:srgbClr val="D9EAD3"/>
                </a:highlight>
              </a:rPr>
              <a:t> to know about to make better or important decisions about our day to day lives</a:t>
            </a:r>
            <a:r>
              <a:rPr lang="en-US" sz="2400">
                <a:solidFill>
                  <a:schemeClr val="dk2"/>
                </a:solidFill>
              </a:rPr>
              <a:t>, and that </a:t>
            </a:r>
            <a:r>
              <a:rPr lang="en-US" sz="2400">
                <a:solidFill>
                  <a:schemeClr val="dk2"/>
                </a:solidFill>
                <a:highlight>
                  <a:srgbClr val="EAD1DC"/>
                </a:highlight>
              </a:rPr>
              <a:t>we </a:t>
            </a:r>
            <a:r>
              <a:rPr b="1" i="1" lang="en-US" sz="2400">
                <a:solidFill>
                  <a:schemeClr val="dk2"/>
                </a:solidFill>
                <a:highlight>
                  <a:srgbClr val="EAD1DC"/>
                </a:highlight>
              </a:rPr>
              <a:t>want</a:t>
            </a:r>
            <a:r>
              <a:rPr lang="en-US" sz="2400">
                <a:solidFill>
                  <a:schemeClr val="dk2"/>
                </a:solidFill>
                <a:highlight>
                  <a:srgbClr val="EAD1DC"/>
                </a:highlight>
              </a:rPr>
              <a:t> to know about just because they are interesting to us?</a:t>
            </a:r>
            <a:r>
              <a:rPr lang="en-US" sz="2400">
                <a:solidFill>
                  <a:schemeClr val="dk2"/>
                </a:solidFill>
              </a:rPr>
              <a:t>”</a:t>
            </a:r>
            <a:endParaRPr sz="2400">
              <a:solidFill>
                <a:schemeClr val="dk2"/>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id="359" name="Google Shape;359;p57"/>
          <p:cNvSpPr txBox="1"/>
          <p:nvPr>
            <p:ph type="title"/>
          </p:nvPr>
        </p:nvSpPr>
        <p:spPr>
          <a:xfrm>
            <a:off x="265500" y="2613105"/>
            <a:ext cx="4045200" cy="10860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US"/>
              <a:t>End with engagement</a:t>
            </a:r>
            <a:endParaRPr/>
          </a:p>
        </p:txBody>
      </p:sp>
      <p:sp>
        <p:nvSpPr>
          <p:cNvPr id="360" name="Google Shape;360;p57"/>
          <p:cNvSpPr txBox="1"/>
          <p:nvPr>
            <p:ph idx="2" type="body"/>
          </p:nvPr>
        </p:nvSpPr>
        <p:spPr>
          <a:xfrm>
            <a:off x="4914750" y="1070850"/>
            <a:ext cx="3837000" cy="4450200"/>
          </a:xfrm>
          <a:prstGeom prst="rect">
            <a:avLst/>
          </a:prstGeom>
        </p:spPr>
        <p:txBody>
          <a:bodyPr anchorCtr="0" anchor="ctr" bIns="91425" lIns="91425" spcFirstLastPara="1" rIns="91425" wrap="square" tIns="91425">
            <a:normAutofit fontScale="92500" lnSpcReduction="10000"/>
          </a:bodyPr>
          <a:lstStyle/>
          <a:p>
            <a:pPr indent="-369570" lvl="0" marL="457200" rtl="0" algn="l">
              <a:spcBef>
                <a:spcPts val="0"/>
              </a:spcBef>
              <a:spcAft>
                <a:spcPts val="0"/>
              </a:spcAft>
              <a:buSzPct val="100000"/>
              <a:buChar char="●"/>
            </a:pPr>
            <a:r>
              <a:rPr lang="en-US" sz="2400"/>
              <a:t>Complete the literacy cycle</a:t>
            </a:r>
            <a:br>
              <a:rPr lang="en-US" sz="2400"/>
            </a:br>
            <a:br>
              <a:rPr lang="en-US" sz="2400"/>
            </a:br>
            <a:endParaRPr sz="2400"/>
          </a:p>
          <a:p>
            <a:pPr indent="-369570" lvl="0" marL="457200" rtl="0" algn="l">
              <a:spcBef>
                <a:spcPts val="0"/>
              </a:spcBef>
              <a:spcAft>
                <a:spcPts val="0"/>
              </a:spcAft>
              <a:buSzPct val="100000"/>
              <a:buChar char="●"/>
            </a:pPr>
            <a:r>
              <a:rPr i="1" lang="en-US" sz="2400"/>
              <a:t>A</a:t>
            </a:r>
            <a:r>
              <a:rPr i="1" lang="en-US" sz="2400"/>
              <a:t>lways</a:t>
            </a:r>
            <a:r>
              <a:rPr lang="en-US" sz="2400"/>
              <a:t> include opportunities for student engagement with news media.</a:t>
            </a:r>
            <a:br>
              <a:rPr lang="en-US" sz="2400"/>
            </a:br>
            <a:endParaRPr sz="2400"/>
          </a:p>
          <a:p>
            <a:pPr indent="-369570" lvl="0" marL="457200" rtl="0" algn="l">
              <a:spcBef>
                <a:spcPts val="0"/>
              </a:spcBef>
              <a:spcAft>
                <a:spcPts val="0"/>
              </a:spcAft>
              <a:buSzPct val="100000"/>
              <a:buChar char="●"/>
            </a:pPr>
            <a:r>
              <a:rPr lang="en-US" sz="2400"/>
              <a:t>What can we do, as consumers, to demand more and better from our news environment?</a:t>
            </a:r>
            <a:endParaRPr sz="24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0"/>
                                        </p:tgtEl>
                                        <p:attrNameLst>
                                          <p:attrName>style.visibility</p:attrName>
                                        </p:attrNameLst>
                                      </p:cBhvr>
                                      <p:to>
                                        <p:strVal val="visible"/>
                                      </p:to>
                                    </p:set>
                                    <p:animEffect filter="fade" transition="in">
                                      <p:cBhvr>
                                        <p:cTn dur="1000"/>
                                        <p:tgtEl>
                                          <p:spTgt spid="36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p58"/>
          <p:cNvSpPr txBox="1"/>
          <p:nvPr>
            <p:ph type="ctrTitle"/>
          </p:nvPr>
        </p:nvSpPr>
        <p:spPr>
          <a:xfrm>
            <a:off x="288400" y="712950"/>
            <a:ext cx="3761400" cy="2862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US"/>
              <a:t>Final thoughts</a:t>
            </a:r>
            <a:endParaRPr/>
          </a:p>
        </p:txBody>
      </p:sp>
      <p:sp>
        <p:nvSpPr>
          <p:cNvPr id="366" name="Google Shape;366;p58"/>
          <p:cNvSpPr txBox="1"/>
          <p:nvPr>
            <p:ph idx="1" type="subTitle"/>
          </p:nvPr>
        </p:nvSpPr>
        <p:spPr>
          <a:xfrm>
            <a:off x="3741675" y="451050"/>
            <a:ext cx="4939500" cy="5955900"/>
          </a:xfrm>
          <a:prstGeom prst="rect">
            <a:avLst/>
          </a:prstGeom>
          <a:solidFill>
            <a:srgbClr val="FFFFFF"/>
          </a:solidFill>
          <a:ln cap="flat" cmpd="sng" w="9525">
            <a:solidFill>
              <a:srgbClr val="000000"/>
            </a:solidFill>
            <a:prstDash val="solid"/>
            <a:round/>
            <a:headEnd len="sm" w="sm" type="none"/>
            <a:tailEnd len="sm" w="sm" type="none"/>
          </a:ln>
        </p:spPr>
        <p:txBody>
          <a:bodyPr anchorCtr="0" anchor="t" bIns="91425" lIns="274300" spcFirstLastPara="1" rIns="91425" wrap="square" tIns="91425">
            <a:normAutofit lnSpcReduction="10000"/>
          </a:bodyPr>
          <a:lstStyle/>
          <a:p>
            <a:pPr indent="0" lvl="0" marL="0" rtl="0" algn="l">
              <a:spcBef>
                <a:spcPts val="0"/>
              </a:spcBef>
              <a:spcAft>
                <a:spcPts val="0"/>
              </a:spcAft>
              <a:buNone/>
            </a:pPr>
            <a:r>
              <a:rPr lang="en-US">
                <a:solidFill>
                  <a:schemeClr val="dk2"/>
                </a:solidFill>
              </a:rPr>
              <a:t>Favorite free resources for teaching news and media literacy:</a:t>
            </a:r>
            <a:br>
              <a:rPr lang="en-US">
                <a:solidFill>
                  <a:schemeClr val="dk2"/>
                </a:solidFill>
              </a:rPr>
            </a:br>
            <a:endParaRPr>
              <a:solidFill>
                <a:schemeClr val="dk2"/>
              </a:solidFill>
            </a:endParaRPr>
          </a:p>
          <a:p>
            <a:pPr indent="-381000" lvl="0" marL="457200" rtl="0" algn="l">
              <a:spcBef>
                <a:spcPts val="0"/>
              </a:spcBef>
              <a:spcAft>
                <a:spcPts val="0"/>
              </a:spcAft>
              <a:buClr>
                <a:schemeClr val="dk2"/>
              </a:buClr>
              <a:buSzPts val="2400"/>
              <a:buAutoNum type="arabicPeriod"/>
            </a:pPr>
            <a:r>
              <a:rPr b="0" lang="en-US">
                <a:solidFill>
                  <a:schemeClr val="dk2"/>
                </a:solidFill>
              </a:rPr>
              <a:t>Checkology and the News Literacy Project</a:t>
            </a:r>
            <a:br>
              <a:rPr b="0" lang="en-US">
                <a:solidFill>
                  <a:schemeClr val="dk2"/>
                </a:solidFill>
              </a:rPr>
            </a:br>
            <a:endParaRPr b="0">
              <a:solidFill>
                <a:schemeClr val="dk2"/>
              </a:solidFill>
            </a:endParaRPr>
          </a:p>
          <a:p>
            <a:pPr indent="-381000" lvl="0" marL="457200" rtl="0" algn="l">
              <a:spcBef>
                <a:spcPts val="0"/>
              </a:spcBef>
              <a:spcAft>
                <a:spcPts val="0"/>
              </a:spcAft>
              <a:buClr>
                <a:schemeClr val="dk2"/>
              </a:buClr>
              <a:buSzPts val="2400"/>
              <a:buAutoNum type="arabicPeriod"/>
            </a:pPr>
            <a:r>
              <a:rPr b="0" lang="en-US">
                <a:solidFill>
                  <a:schemeClr val="dk2"/>
                </a:solidFill>
              </a:rPr>
              <a:t>Snopes</a:t>
            </a:r>
            <a:br>
              <a:rPr b="0" lang="en-US">
                <a:solidFill>
                  <a:schemeClr val="dk2"/>
                </a:solidFill>
              </a:rPr>
            </a:br>
            <a:endParaRPr b="0">
              <a:solidFill>
                <a:schemeClr val="dk2"/>
              </a:solidFill>
            </a:endParaRPr>
          </a:p>
          <a:p>
            <a:pPr indent="-381000" lvl="0" marL="457200" rtl="0" algn="l">
              <a:spcBef>
                <a:spcPts val="0"/>
              </a:spcBef>
              <a:spcAft>
                <a:spcPts val="0"/>
              </a:spcAft>
              <a:buClr>
                <a:schemeClr val="dk2"/>
              </a:buClr>
              <a:buSzPts val="2400"/>
              <a:buAutoNum type="arabicPeriod"/>
            </a:pPr>
            <a:r>
              <a:rPr b="0" lang="en-US">
                <a:solidFill>
                  <a:schemeClr val="dk2"/>
                </a:solidFill>
              </a:rPr>
              <a:t>AllSides</a:t>
            </a:r>
            <a:br>
              <a:rPr b="0" lang="en-US">
                <a:solidFill>
                  <a:schemeClr val="dk2"/>
                </a:solidFill>
              </a:rPr>
            </a:br>
            <a:endParaRPr b="0">
              <a:solidFill>
                <a:schemeClr val="dk2"/>
              </a:solidFill>
            </a:endParaRPr>
          </a:p>
          <a:p>
            <a:pPr indent="-381000" lvl="0" marL="457200" rtl="0" algn="l">
              <a:spcBef>
                <a:spcPts val="0"/>
              </a:spcBef>
              <a:spcAft>
                <a:spcPts val="0"/>
              </a:spcAft>
              <a:buClr>
                <a:schemeClr val="dk2"/>
              </a:buClr>
              <a:buSzPts val="2400"/>
              <a:buAutoNum type="arabicPeriod"/>
            </a:pPr>
            <a:r>
              <a:rPr b="0" lang="en-US">
                <a:solidFill>
                  <a:schemeClr val="dk2"/>
                </a:solidFill>
              </a:rPr>
              <a:t>PolitiFact</a:t>
            </a:r>
            <a:br>
              <a:rPr b="0" lang="en-US">
                <a:solidFill>
                  <a:schemeClr val="dk2"/>
                </a:solidFill>
              </a:rPr>
            </a:br>
            <a:endParaRPr b="0">
              <a:solidFill>
                <a:schemeClr val="dk2"/>
              </a:solidFill>
            </a:endParaRPr>
          </a:p>
          <a:p>
            <a:pPr indent="-381000" lvl="0" marL="457200" rtl="0" algn="l">
              <a:spcBef>
                <a:spcPts val="0"/>
              </a:spcBef>
              <a:spcAft>
                <a:spcPts val="0"/>
              </a:spcAft>
              <a:buClr>
                <a:schemeClr val="dk2"/>
              </a:buClr>
              <a:buSzPts val="2400"/>
              <a:buAutoNum type="arabicPeriod"/>
            </a:pPr>
            <a:r>
              <a:rPr b="0" lang="en-US">
                <a:solidFill>
                  <a:schemeClr val="dk2"/>
                </a:solidFill>
              </a:rPr>
              <a:t>NAMLE</a:t>
            </a:r>
            <a:br>
              <a:rPr b="0" lang="en-US">
                <a:solidFill>
                  <a:schemeClr val="dk2"/>
                </a:solidFill>
              </a:rPr>
            </a:br>
            <a:endParaRPr b="0">
              <a:solidFill>
                <a:schemeClr val="dk2"/>
              </a:solidFill>
            </a:endParaRPr>
          </a:p>
          <a:p>
            <a:pPr indent="-381000" lvl="0" marL="457200" rtl="0" algn="l">
              <a:spcBef>
                <a:spcPts val="0"/>
              </a:spcBef>
              <a:spcAft>
                <a:spcPts val="0"/>
              </a:spcAft>
              <a:buClr>
                <a:schemeClr val="dk2"/>
              </a:buClr>
              <a:buSzPts val="2400"/>
              <a:buAutoNum type="arabicPeriod"/>
            </a:pPr>
            <a:r>
              <a:rPr lang="en-US">
                <a:solidFill>
                  <a:schemeClr val="dk2"/>
                </a:solidFill>
              </a:rPr>
              <a:t>Journalism Education Association (member fee)</a:t>
            </a:r>
            <a:endParaRPr>
              <a:solidFill>
                <a:schemeClr val="dk2"/>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59"/>
          <p:cNvSpPr txBox="1"/>
          <p:nvPr>
            <p:ph idx="4294967295" type="ctrTitle"/>
          </p:nvPr>
        </p:nvSpPr>
        <p:spPr>
          <a:xfrm>
            <a:off x="2748150" y="2618600"/>
            <a:ext cx="4146900" cy="7206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US"/>
              <a:t>Thank you!</a:t>
            </a:r>
            <a:endParaRPr/>
          </a:p>
          <a:p>
            <a:pPr indent="0" lvl="0" marL="0" rtl="0" algn="l">
              <a:spcBef>
                <a:spcPts val="0"/>
              </a:spcBef>
              <a:spcAft>
                <a:spcPts val="0"/>
              </a:spcAft>
              <a:buNone/>
            </a:pPr>
            <a:r>
              <a:rPr b="0" lang="en-US"/>
              <a:t>megfromm@gmail.com</a:t>
            </a:r>
            <a:endParaRPr b="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sp>
        <p:nvSpPr>
          <p:cNvPr id="83" name="Google Shape;83;p17"/>
          <p:cNvSpPr txBox="1"/>
          <p:nvPr>
            <p:ph type="title"/>
          </p:nvPr>
        </p:nvSpPr>
        <p:spPr>
          <a:xfrm>
            <a:off x="311700" y="593367"/>
            <a:ext cx="8520600" cy="831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US"/>
              <a:t>The ‘new’ literacies</a:t>
            </a:r>
            <a:endParaRPr/>
          </a:p>
        </p:txBody>
      </p:sp>
      <p:sp>
        <p:nvSpPr>
          <p:cNvPr id="84" name="Google Shape;84;p17"/>
          <p:cNvSpPr txBox="1"/>
          <p:nvPr>
            <p:ph idx="1" type="body"/>
          </p:nvPr>
        </p:nvSpPr>
        <p:spPr>
          <a:xfrm>
            <a:off x="311700" y="1536633"/>
            <a:ext cx="8520600" cy="4555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US" sz="2400">
                <a:solidFill>
                  <a:schemeClr val="dk2"/>
                </a:solidFill>
              </a:rPr>
              <a:t>Media literacy</a:t>
            </a:r>
            <a:endParaRPr sz="2400">
              <a:solidFill>
                <a:schemeClr val="dk2"/>
              </a:solidFill>
            </a:endParaRPr>
          </a:p>
          <a:p>
            <a:pPr indent="0" lvl="0" marL="0" rtl="0" algn="l">
              <a:spcBef>
                <a:spcPts val="1200"/>
              </a:spcBef>
              <a:spcAft>
                <a:spcPts val="0"/>
              </a:spcAft>
              <a:buClr>
                <a:schemeClr val="dk1"/>
              </a:buClr>
              <a:buSzPts val="1100"/>
              <a:buFont typeface="Arial"/>
              <a:buNone/>
            </a:pPr>
            <a:r>
              <a:rPr lang="en-US" sz="2400">
                <a:solidFill>
                  <a:schemeClr val="dk2"/>
                </a:solidFill>
              </a:rPr>
              <a:t>News literacy</a:t>
            </a:r>
            <a:endParaRPr sz="2400">
              <a:solidFill>
                <a:schemeClr val="dk2"/>
              </a:solidFill>
            </a:endParaRPr>
          </a:p>
          <a:p>
            <a:pPr indent="0" lvl="0" marL="0" rtl="0" algn="l">
              <a:spcBef>
                <a:spcPts val="1200"/>
              </a:spcBef>
              <a:spcAft>
                <a:spcPts val="0"/>
              </a:spcAft>
              <a:buClr>
                <a:schemeClr val="dk1"/>
              </a:buClr>
              <a:buSzPts val="1100"/>
              <a:buFont typeface="Arial"/>
              <a:buNone/>
            </a:pPr>
            <a:r>
              <a:rPr lang="en-US" sz="2400">
                <a:solidFill>
                  <a:schemeClr val="dk2"/>
                </a:solidFill>
              </a:rPr>
              <a:t>Digital literacy</a:t>
            </a:r>
            <a:endParaRPr sz="2400">
              <a:solidFill>
                <a:schemeClr val="dk2"/>
              </a:solidFill>
            </a:endParaRPr>
          </a:p>
          <a:p>
            <a:pPr indent="0" lvl="0" marL="0" rtl="0" algn="l">
              <a:spcBef>
                <a:spcPts val="1200"/>
              </a:spcBef>
              <a:spcAft>
                <a:spcPts val="0"/>
              </a:spcAft>
              <a:buNone/>
            </a:pPr>
            <a:r>
              <a:rPr lang="en-US" sz="2400">
                <a:solidFill>
                  <a:schemeClr val="dk2"/>
                </a:solidFill>
              </a:rPr>
              <a:t>Information literacy</a:t>
            </a:r>
            <a:endParaRPr sz="2400">
              <a:solidFill>
                <a:schemeClr val="dk2"/>
              </a:solidFill>
            </a:endParaRPr>
          </a:p>
          <a:p>
            <a:pPr indent="0" lvl="0" marL="0" rtl="0" algn="l">
              <a:spcBef>
                <a:spcPts val="1200"/>
              </a:spcBef>
              <a:spcAft>
                <a:spcPts val="0"/>
              </a:spcAft>
              <a:buNone/>
            </a:pPr>
            <a:r>
              <a:t/>
            </a:r>
            <a:endParaRPr sz="2400">
              <a:solidFill>
                <a:schemeClr val="dk2"/>
              </a:solidFill>
            </a:endParaRPr>
          </a:p>
          <a:p>
            <a:pPr indent="0" lvl="0" marL="0" rtl="0" algn="l">
              <a:spcBef>
                <a:spcPts val="1200"/>
              </a:spcBef>
              <a:spcAft>
                <a:spcPts val="1200"/>
              </a:spcAft>
              <a:buNone/>
            </a:pPr>
            <a:r>
              <a:t/>
            </a:r>
            <a:endParaRPr sz="2400">
              <a:solidFill>
                <a:schemeClr val="dk2"/>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8"/>
          <p:cNvSpPr txBox="1"/>
          <p:nvPr>
            <p:ph type="title"/>
          </p:nvPr>
        </p:nvSpPr>
        <p:spPr>
          <a:xfrm>
            <a:off x="311700" y="1920042"/>
            <a:ext cx="8520600" cy="763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US"/>
              <a:t>Why teach it?</a:t>
            </a:r>
            <a:endParaRPr/>
          </a:p>
        </p:txBody>
      </p:sp>
      <p:sp>
        <p:nvSpPr>
          <p:cNvPr id="90" name="Google Shape;90;p18"/>
          <p:cNvSpPr txBox="1"/>
          <p:nvPr>
            <p:ph idx="1" type="body"/>
          </p:nvPr>
        </p:nvSpPr>
        <p:spPr>
          <a:xfrm>
            <a:off x="311700" y="2931925"/>
            <a:ext cx="8520600" cy="2753100"/>
          </a:xfrm>
          <a:prstGeom prst="rect">
            <a:avLst/>
          </a:prstGeom>
        </p:spPr>
        <p:txBody>
          <a:bodyPr anchorCtr="0" anchor="t" bIns="91425" lIns="91425" spcFirstLastPara="1" rIns="91425" wrap="square" tIns="91425">
            <a:normAutofit/>
          </a:bodyPr>
          <a:lstStyle/>
          <a:p>
            <a:pPr indent="-381000" lvl="0" marL="457200" rtl="0" algn="l">
              <a:spcBef>
                <a:spcPts val="0"/>
              </a:spcBef>
              <a:spcAft>
                <a:spcPts val="0"/>
              </a:spcAft>
              <a:buClr>
                <a:schemeClr val="dk2"/>
              </a:buClr>
              <a:buSzPts val="2400"/>
              <a:buAutoNum type="arabicPeriod"/>
            </a:pPr>
            <a:r>
              <a:rPr lang="en-US" sz="2400">
                <a:solidFill>
                  <a:schemeClr val="dk2"/>
                </a:solidFill>
              </a:rPr>
              <a:t>Embrace 21st century skills</a:t>
            </a:r>
            <a:endParaRPr sz="2400">
              <a:solidFill>
                <a:schemeClr val="dk2"/>
              </a:solidFill>
            </a:endParaRPr>
          </a:p>
          <a:p>
            <a:pPr indent="-381000" lvl="0" marL="457200" rtl="0" algn="l">
              <a:spcBef>
                <a:spcPts val="0"/>
              </a:spcBef>
              <a:spcAft>
                <a:spcPts val="0"/>
              </a:spcAft>
              <a:buClr>
                <a:schemeClr val="dk2"/>
              </a:buClr>
              <a:buSzPts val="2400"/>
              <a:buAutoNum type="arabicPeriod"/>
            </a:pPr>
            <a:r>
              <a:rPr lang="en-US" sz="2400">
                <a:solidFill>
                  <a:schemeClr val="dk2"/>
                </a:solidFill>
              </a:rPr>
              <a:t>Provide tools for navigating increasingly mediated world</a:t>
            </a:r>
            <a:endParaRPr sz="2400">
              <a:solidFill>
                <a:schemeClr val="dk2"/>
              </a:solidFill>
            </a:endParaRPr>
          </a:p>
          <a:p>
            <a:pPr indent="-381000" lvl="0" marL="457200" rtl="0" algn="l">
              <a:spcBef>
                <a:spcPts val="0"/>
              </a:spcBef>
              <a:spcAft>
                <a:spcPts val="0"/>
              </a:spcAft>
              <a:buClr>
                <a:schemeClr val="dk2"/>
              </a:buClr>
              <a:buSzPts val="2400"/>
              <a:buAutoNum type="arabicPeriod"/>
            </a:pPr>
            <a:r>
              <a:rPr lang="en-US" sz="2400">
                <a:solidFill>
                  <a:schemeClr val="dk2"/>
                </a:solidFill>
              </a:rPr>
              <a:t>Encourage civic participation through critical thinking</a:t>
            </a:r>
            <a:endParaRPr sz="2400">
              <a:solidFill>
                <a:schemeClr val="dk2"/>
              </a:solidFill>
            </a:endParaRPr>
          </a:p>
          <a:p>
            <a:pPr indent="0" lvl="0" marL="0" rtl="0" algn="l">
              <a:spcBef>
                <a:spcPts val="1200"/>
              </a:spcBef>
              <a:spcAft>
                <a:spcPts val="1200"/>
              </a:spcAft>
              <a:buNone/>
            </a:pPr>
            <a:r>
              <a:t/>
            </a:r>
            <a:endParaRPr sz="2400">
              <a:solidFill>
                <a:schemeClr val="dk2"/>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pic>
        <p:nvPicPr>
          <p:cNvPr id="95" name="Google Shape;95;p19">
            <a:hlinkClick r:id="rId3"/>
          </p:cNvPr>
          <p:cNvPicPr preferRelativeResize="0"/>
          <p:nvPr/>
        </p:nvPicPr>
        <p:blipFill>
          <a:blip r:embed="rId4">
            <a:alphaModFix/>
          </a:blip>
          <a:stretch>
            <a:fillRect/>
          </a:stretch>
        </p:blipFill>
        <p:spPr>
          <a:xfrm>
            <a:off x="152400" y="820875"/>
            <a:ext cx="8839204" cy="4536134"/>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20"/>
          <p:cNvSpPr txBox="1"/>
          <p:nvPr>
            <p:ph type="title"/>
          </p:nvPr>
        </p:nvSpPr>
        <p:spPr>
          <a:xfrm>
            <a:off x="311700" y="593367"/>
            <a:ext cx="8520600" cy="831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US"/>
              <a:t>Main concepts of news literacy*</a:t>
            </a:r>
            <a:endParaRPr/>
          </a:p>
        </p:txBody>
      </p:sp>
      <p:sp>
        <p:nvSpPr>
          <p:cNvPr id="101" name="Google Shape;101;p20"/>
          <p:cNvSpPr txBox="1"/>
          <p:nvPr>
            <p:ph idx="1" type="body"/>
          </p:nvPr>
        </p:nvSpPr>
        <p:spPr>
          <a:xfrm>
            <a:off x="311700" y="5577957"/>
            <a:ext cx="8520600" cy="858600"/>
          </a:xfrm>
          <a:prstGeom prst="rect">
            <a:avLst/>
          </a:prstGeom>
        </p:spPr>
        <p:txBody>
          <a:bodyPr anchorCtr="0" anchor="t" bIns="91425" lIns="91425" spcFirstLastPara="1" rIns="91425" wrap="square" tIns="91425">
            <a:normAutofit fontScale="77500" lnSpcReduction="10000"/>
          </a:bodyPr>
          <a:lstStyle/>
          <a:p>
            <a:pPr indent="0" lvl="0" marL="0" rtl="0" algn="l">
              <a:spcBef>
                <a:spcPts val="0"/>
              </a:spcBef>
              <a:spcAft>
                <a:spcPts val="0"/>
              </a:spcAft>
              <a:buClr>
                <a:schemeClr val="dk1"/>
              </a:buClr>
              <a:buSzPct val="78571"/>
              <a:buFont typeface="Arial"/>
              <a:buNone/>
            </a:pPr>
            <a:r>
              <a:rPr lang="en-US" sz="1400">
                <a:solidFill>
                  <a:schemeClr val="dk2"/>
                </a:solidFill>
              </a:rPr>
              <a:t>*Created by Baruch College Professor Geanne Rosenberg and Alan Miller, director of the News Literacy Project, in collaboration with Dean Miller, director of Stony Brook University’s News Literacy Center, and Tom Rosenstiel, founder and director of the Project for Excellence in Journalism.</a:t>
            </a:r>
            <a:endParaRPr sz="1400">
              <a:solidFill>
                <a:schemeClr val="dk2"/>
              </a:solidFill>
            </a:endParaRPr>
          </a:p>
          <a:p>
            <a:pPr indent="0" lvl="0" marL="0" rtl="0" algn="l">
              <a:spcBef>
                <a:spcPts val="1200"/>
              </a:spcBef>
              <a:spcAft>
                <a:spcPts val="1200"/>
              </a:spcAft>
              <a:buNone/>
            </a:pPr>
            <a:r>
              <a:t/>
            </a:r>
            <a:endParaRPr sz="1400">
              <a:solidFill>
                <a:schemeClr val="dk2"/>
              </a:solidFill>
            </a:endParaRPr>
          </a:p>
        </p:txBody>
      </p:sp>
      <p:sp>
        <p:nvSpPr>
          <p:cNvPr id="102" name="Google Shape;102;p20"/>
          <p:cNvSpPr txBox="1"/>
          <p:nvPr>
            <p:ph idx="1" type="body"/>
          </p:nvPr>
        </p:nvSpPr>
        <p:spPr>
          <a:xfrm>
            <a:off x="457200" y="1464200"/>
            <a:ext cx="8375100" cy="3768900"/>
          </a:xfrm>
          <a:prstGeom prst="rect">
            <a:avLst/>
          </a:prstGeom>
        </p:spPr>
        <p:txBody>
          <a:bodyPr anchorCtr="0" anchor="t" bIns="91425" lIns="91425" spcFirstLastPara="1" rIns="91425" wrap="square" tIns="91425">
            <a:noAutofit/>
          </a:bodyPr>
          <a:lstStyle/>
          <a:p>
            <a:pPr indent="-368300" lvl="0" marL="457200" rtl="0" algn="l">
              <a:spcBef>
                <a:spcPts val="0"/>
              </a:spcBef>
              <a:spcAft>
                <a:spcPts val="0"/>
              </a:spcAft>
              <a:buClr>
                <a:schemeClr val="dk2"/>
              </a:buClr>
              <a:buSzPts val="2200"/>
              <a:buChar char="●"/>
            </a:pPr>
            <a:r>
              <a:rPr lang="en-US" sz="2200">
                <a:solidFill>
                  <a:schemeClr val="dk2"/>
                </a:solidFill>
              </a:rPr>
              <a:t>Informed citizens are essential to good government and free society.</a:t>
            </a:r>
            <a:br>
              <a:rPr lang="en-US" sz="2200">
                <a:solidFill>
                  <a:schemeClr val="dk2"/>
                </a:solidFill>
              </a:rPr>
            </a:br>
            <a:endParaRPr sz="2200">
              <a:solidFill>
                <a:schemeClr val="dk2"/>
              </a:solidFill>
            </a:endParaRPr>
          </a:p>
          <a:p>
            <a:pPr indent="-368300" lvl="0" marL="457200" rtl="0" algn="l">
              <a:spcBef>
                <a:spcPts val="0"/>
              </a:spcBef>
              <a:spcAft>
                <a:spcPts val="0"/>
              </a:spcAft>
              <a:buClr>
                <a:schemeClr val="dk2"/>
              </a:buClr>
              <a:buSzPts val="2200"/>
              <a:buChar char="●"/>
            </a:pPr>
            <a:r>
              <a:rPr lang="en-US" sz="2200">
                <a:solidFill>
                  <a:schemeClr val="dk2"/>
                </a:solidFill>
              </a:rPr>
              <a:t>Citizens must take a more active role in becoming well-informed and sharing accurate information.</a:t>
            </a:r>
            <a:br>
              <a:rPr lang="en-US" sz="2200">
                <a:solidFill>
                  <a:schemeClr val="dk2"/>
                </a:solidFill>
              </a:rPr>
            </a:br>
            <a:endParaRPr sz="2200">
              <a:solidFill>
                <a:schemeClr val="dk2"/>
              </a:solidFill>
            </a:endParaRPr>
          </a:p>
          <a:p>
            <a:pPr indent="-368300" lvl="0" marL="457200" rtl="0" algn="l">
              <a:spcBef>
                <a:spcPts val="0"/>
              </a:spcBef>
              <a:spcAft>
                <a:spcPts val="0"/>
              </a:spcAft>
              <a:buClr>
                <a:schemeClr val="dk2"/>
              </a:buClr>
              <a:buSzPts val="2200"/>
              <a:buChar char="●"/>
            </a:pPr>
            <a:r>
              <a:rPr lang="en-US" sz="2200">
                <a:solidFill>
                  <a:schemeClr val="dk2"/>
                </a:solidFill>
              </a:rPr>
              <a:t>It is important to be aware of one’s own biases and assumptions and seek out information that challenges one’s personal views.</a:t>
            </a:r>
            <a:br>
              <a:rPr lang="en-US" sz="2200">
                <a:solidFill>
                  <a:schemeClr val="dk2"/>
                </a:solidFill>
              </a:rPr>
            </a:br>
            <a:endParaRPr sz="2200">
              <a:solidFill>
                <a:schemeClr val="dk2"/>
              </a:solidFill>
            </a:endParaRPr>
          </a:p>
          <a:p>
            <a:pPr indent="-368300" lvl="0" marL="457200" rtl="0" algn="l">
              <a:spcBef>
                <a:spcPts val="0"/>
              </a:spcBef>
              <a:spcAft>
                <a:spcPts val="0"/>
              </a:spcAft>
              <a:buClr>
                <a:schemeClr val="dk2"/>
              </a:buClr>
              <a:buSzPts val="2200"/>
              <a:buChar char="●"/>
            </a:pPr>
            <a:r>
              <a:rPr lang="en-US" sz="2200">
                <a:solidFill>
                  <a:schemeClr val="dk2"/>
                </a:solidFill>
              </a:rPr>
              <a:t>It is important to be open-minded about new facts and ideas.</a:t>
            </a:r>
            <a:endParaRPr sz="2200">
              <a:solidFill>
                <a:schemeClr val="dk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2">
                                            <p:txEl>
                                              <p:pRg end="0" st="0"/>
                                            </p:txEl>
                                          </p:spTgt>
                                        </p:tgtEl>
                                        <p:attrNameLst>
                                          <p:attrName>style.visibility</p:attrName>
                                        </p:attrNameLst>
                                      </p:cBhvr>
                                      <p:to>
                                        <p:strVal val="visible"/>
                                      </p:to>
                                    </p:set>
                                    <p:animEffect filter="fade" transition="in">
                                      <p:cBhvr>
                                        <p:cTn dur="1000"/>
                                        <p:tgtEl>
                                          <p:spTgt spid="10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2">
                                            <p:txEl>
                                              <p:pRg end="1" st="1"/>
                                            </p:txEl>
                                          </p:spTgt>
                                        </p:tgtEl>
                                        <p:attrNameLst>
                                          <p:attrName>style.visibility</p:attrName>
                                        </p:attrNameLst>
                                      </p:cBhvr>
                                      <p:to>
                                        <p:strVal val="visible"/>
                                      </p:to>
                                    </p:set>
                                    <p:animEffect filter="fade" transition="in">
                                      <p:cBhvr>
                                        <p:cTn dur="1000"/>
                                        <p:tgtEl>
                                          <p:spTgt spid="10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2">
                                            <p:txEl>
                                              <p:pRg end="2" st="2"/>
                                            </p:txEl>
                                          </p:spTgt>
                                        </p:tgtEl>
                                        <p:attrNameLst>
                                          <p:attrName>style.visibility</p:attrName>
                                        </p:attrNameLst>
                                      </p:cBhvr>
                                      <p:to>
                                        <p:strVal val="visible"/>
                                      </p:to>
                                    </p:set>
                                    <p:animEffect filter="fade" transition="in">
                                      <p:cBhvr>
                                        <p:cTn dur="1000"/>
                                        <p:tgtEl>
                                          <p:spTgt spid="102">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2">
                                            <p:txEl>
                                              <p:pRg end="3" st="3"/>
                                            </p:txEl>
                                          </p:spTgt>
                                        </p:tgtEl>
                                        <p:attrNameLst>
                                          <p:attrName>style.visibility</p:attrName>
                                        </p:attrNameLst>
                                      </p:cBhvr>
                                      <p:to>
                                        <p:strVal val="visible"/>
                                      </p:to>
                                    </p:set>
                                    <p:animEffect filter="fade" transition="in">
                                      <p:cBhvr>
                                        <p:cTn dur="1000"/>
                                        <p:tgtEl>
                                          <p:spTgt spid="102">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21"/>
          <p:cNvSpPr txBox="1"/>
          <p:nvPr>
            <p:ph type="title"/>
          </p:nvPr>
        </p:nvSpPr>
        <p:spPr>
          <a:xfrm>
            <a:off x="311700" y="228417"/>
            <a:ext cx="8520600" cy="763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US"/>
              <a:t>Learning outcomes</a:t>
            </a:r>
            <a:endParaRPr/>
          </a:p>
        </p:txBody>
      </p:sp>
      <p:sp>
        <p:nvSpPr>
          <p:cNvPr id="108" name="Google Shape;108;p21"/>
          <p:cNvSpPr txBox="1"/>
          <p:nvPr>
            <p:ph idx="1" type="body"/>
          </p:nvPr>
        </p:nvSpPr>
        <p:spPr>
          <a:xfrm>
            <a:off x="311700" y="991924"/>
            <a:ext cx="8520600" cy="5099700"/>
          </a:xfrm>
          <a:prstGeom prst="rect">
            <a:avLst/>
          </a:prstGeom>
        </p:spPr>
        <p:txBody>
          <a:bodyPr anchorCtr="0" anchor="t" bIns="91425" lIns="91425" spcFirstLastPara="1" rIns="91425" wrap="square" tIns="91425">
            <a:normAutofit lnSpcReduction="20000"/>
          </a:bodyPr>
          <a:lstStyle/>
          <a:p>
            <a:pPr indent="-361950" lvl="0" marL="457200" rtl="0" algn="l">
              <a:spcBef>
                <a:spcPts val="0"/>
              </a:spcBef>
              <a:spcAft>
                <a:spcPts val="0"/>
              </a:spcAft>
              <a:buClr>
                <a:schemeClr val="dk2"/>
              </a:buClr>
              <a:buSzPts val="2100"/>
              <a:buChar char="●"/>
            </a:pPr>
            <a:r>
              <a:rPr lang="en-US" sz="2100">
                <a:solidFill>
                  <a:schemeClr val="dk2"/>
                </a:solidFill>
              </a:rPr>
              <a:t>Students will distinguish verified information from opinion, agenda and spin.</a:t>
            </a:r>
            <a:br>
              <a:rPr lang="en-US" sz="2100">
                <a:solidFill>
                  <a:schemeClr val="dk2"/>
                </a:solidFill>
              </a:rPr>
            </a:br>
            <a:endParaRPr sz="2100">
              <a:solidFill>
                <a:schemeClr val="dk2"/>
              </a:solidFill>
            </a:endParaRPr>
          </a:p>
          <a:p>
            <a:pPr indent="-361950" lvl="0" marL="457200" rtl="0" algn="l">
              <a:spcBef>
                <a:spcPts val="0"/>
              </a:spcBef>
              <a:spcAft>
                <a:spcPts val="0"/>
              </a:spcAft>
              <a:buClr>
                <a:schemeClr val="dk2"/>
              </a:buClr>
              <a:buSzPts val="2100"/>
              <a:buChar char="●"/>
            </a:pPr>
            <a:r>
              <a:rPr lang="en-US" sz="2100">
                <a:solidFill>
                  <a:schemeClr val="dk2"/>
                </a:solidFill>
              </a:rPr>
              <a:t>Students will identify biased information sources.</a:t>
            </a:r>
            <a:br>
              <a:rPr lang="en-US" sz="2100">
                <a:solidFill>
                  <a:schemeClr val="dk2"/>
                </a:solidFill>
              </a:rPr>
            </a:br>
            <a:endParaRPr sz="2100">
              <a:solidFill>
                <a:schemeClr val="dk2"/>
              </a:solidFill>
            </a:endParaRPr>
          </a:p>
          <a:p>
            <a:pPr indent="-361950" lvl="0" marL="457200" rtl="0" algn="l">
              <a:spcBef>
                <a:spcPts val="0"/>
              </a:spcBef>
              <a:spcAft>
                <a:spcPts val="0"/>
              </a:spcAft>
              <a:buClr>
                <a:schemeClr val="dk2"/>
              </a:buClr>
              <a:buSzPts val="2100"/>
              <a:buChar char="●"/>
            </a:pPr>
            <a:r>
              <a:rPr lang="en-US" sz="2100">
                <a:solidFill>
                  <a:schemeClr val="dk2"/>
                </a:solidFill>
              </a:rPr>
              <a:t>Students will seek information that is contextual and thorough.</a:t>
            </a:r>
            <a:br>
              <a:rPr lang="en-US" sz="2100">
                <a:solidFill>
                  <a:schemeClr val="dk2"/>
                </a:solidFill>
              </a:rPr>
            </a:br>
            <a:endParaRPr sz="2100">
              <a:solidFill>
                <a:schemeClr val="dk2"/>
              </a:solidFill>
            </a:endParaRPr>
          </a:p>
          <a:p>
            <a:pPr indent="-361950" lvl="0" marL="457200" rtl="0" algn="l">
              <a:spcBef>
                <a:spcPts val="0"/>
              </a:spcBef>
              <a:spcAft>
                <a:spcPts val="0"/>
              </a:spcAft>
              <a:buClr>
                <a:schemeClr val="dk2"/>
              </a:buClr>
              <a:buSzPts val="2100"/>
              <a:buChar char="●"/>
            </a:pPr>
            <a:r>
              <a:rPr lang="en-US" sz="2100">
                <a:solidFill>
                  <a:schemeClr val="dk2"/>
                </a:solidFill>
              </a:rPr>
              <a:t>Students will understand the limitations of a 24-hour news cycle on truth and context.</a:t>
            </a:r>
            <a:br>
              <a:rPr lang="en-US" sz="2100">
                <a:solidFill>
                  <a:schemeClr val="dk2"/>
                </a:solidFill>
              </a:rPr>
            </a:br>
            <a:endParaRPr sz="2100">
              <a:solidFill>
                <a:schemeClr val="dk2"/>
              </a:solidFill>
            </a:endParaRPr>
          </a:p>
          <a:p>
            <a:pPr indent="-361950" lvl="0" marL="457200" rtl="0" algn="l">
              <a:spcBef>
                <a:spcPts val="0"/>
              </a:spcBef>
              <a:spcAft>
                <a:spcPts val="0"/>
              </a:spcAft>
              <a:buClr>
                <a:schemeClr val="dk2"/>
              </a:buClr>
              <a:buSzPts val="2100"/>
              <a:buChar char="●"/>
            </a:pPr>
            <a:r>
              <a:rPr lang="en-US" sz="2100">
                <a:solidFill>
                  <a:schemeClr val="dk2"/>
                </a:solidFill>
              </a:rPr>
              <a:t>Students will understand the greater democratic and ethical imperatives for producing and consuming factual information.</a:t>
            </a:r>
            <a:br>
              <a:rPr lang="en-US" sz="2100">
                <a:solidFill>
                  <a:schemeClr val="dk2"/>
                </a:solidFill>
              </a:rPr>
            </a:br>
            <a:endParaRPr sz="2100">
              <a:solidFill>
                <a:schemeClr val="dk2"/>
              </a:solidFill>
            </a:endParaRPr>
          </a:p>
          <a:p>
            <a:pPr indent="-361950" lvl="0" marL="457200" rtl="0" algn="l">
              <a:spcBef>
                <a:spcPts val="0"/>
              </a:spcBef>
              <a:spcAft>
                <a:spcPts val="0"/>
              </a:spcAft>
              <a:buClr>
                <a:schemeClr val="dk2"/>
              </a:buClr>
              <a:buSzPts val="2100"/>
              <a:buChar char="●"/>
            </a:pPr>
            <a:r>
              <a:rPr lang="en-US" sz="2100">
                <a:solidFill>
                  <a:schemeClr val="dk2"/>
                </a:solidFill>
              </a:rPr>
              <a:t>Students will engage in creative responses and meaningful interactions with the media.</a:t>
            </a:r>
            <a:endParaRPr sz="2100">
              <a:solidFill>
                <a:schemeClr val="dk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8">
                                            <p:txEl>
                                              <p:pRg end="0" st="0"/>
                                            </p:txEl>
                                          </p:spTgt>
                                        </p:tgtEl>
                                        <p:attrNameLst>
                                          <p:attrName>style.visibility</p:attrName>
                                        </p:attrNameLst>
                                      </p:cBhvr>
                                      <p:to>
                                        <p:strVal val="visible"/>
                                      </p:to>
                                    </p:set>
                                    <p:animEffect filter="fade" transition="in">
                                      <p:cBhvr>
                                        <p:cTn dur="1000"/>
                                        <p:tgtEl>
                                          <p:spTgt spid="10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8">
                                            <p:txEl>
                                              <p:pRg end="1" st="1"/>
                                            </p:txEl>
                                          </p:spTgt>
                                        </p:tgtEl>
                                        <p:attrNameLst>
                                          <p:attrName>style.visibility</p:attrName>
                                        </p:attrNameLst>
                                      </p:cBhvr>
                                      <p:to>
                                        <p:strVal val="visible"/>
                                      </p:to>
                                    </p:set>
                                    <p:animEffect filter="fade" transition="in">
                                      <p:cBhvr>
                                        <p:cTn dur="1000"/>
                                        <p:tgtEl>
                                          <p:spTgt spid="10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8">
                                            <p:txEl>
                                              <p:pRg end="2" st="2"/>
                                            </p:txEl>
                                          </p:spTgt>
                                        </p:tgtEl>
                                        <p:attrNameLst>
                                          <p:attrName>style.visibility</p:attrName>
                                        </p:attrNameLst>
                                      </p:cBhvr>
                                      <p:to>
                                        <p:strVal val="visible"/>
                                      </p:to>
                                    </p:set>
                                    <p:animEffect filter="fade" transition="in">
                                      <p:cBhvr>
                                        <p:cTn dur="1000"/>
                                        <p:tgtEl>
                                          <p:spTgt spid="10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8">
                                            <p:txEl>
                                              <p:pRg end="3" st="3"/>
                                            </p:txEl>
                                          </p:spTgt>
                                        </p:tgtEl>
                                        <p:attrNameLst>
                                          <p:attrName>style.visibility</p:attrName>
                                        </p:attrNameLst>
                                      </p:cBhvr>
                                      <p:to>
                                        <p:strVal val="visible"/>
                                      </p:to>
                                    </p:set>
                                    <p:animEffect filter="fade" transition="in">
                                      <p:cBhvr>
                                        <p:cTn dur="1000"/>
                                        <p:tgtEl>
                                          <p:spTgt spid="108">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8">
                                            <p:txEl>
                                              <p:pRg end="4" st="4"/>
                                            </p:txEl>
                                          </p:spTgt>
                                        </p:tgtEl>
                                        <p:attrNameLst>
                                          <p:attrName>style.visibility</p:attrName>
                                        </p:attrNameLst>
                                      </p:cBhvr>
                                      <p:to>
                                        <p:strVal val="visible"/>
                                      </p:to>
                                    </p:set>
                                    <p:animEffect filter="fade" transition="in">
                                      <p:cBhvr>
                                        <p:cTn dur="1000"/>
                                        <p:tgtEl>
                                          <p:spTgt spid="108">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8">
                                            <p:txEl>
                                              <p:pRg end="5" st="5"/>
                                            </p:txEl>
                                          </p:spTgt>
                                        </p:tgtEl>
                                        <p:attrNameLst>
                                          <p:attrName>style.visibility</p:attrName>
                                        </p:attrNameLst>
                                      </p:cBhvr>
                                      <p:to>
                                        <p:strVal val="visible"/>
                                      </p:to>
                                    </p:set>
                                    <p:animEffect filter="fade" transition="in">
                                      <p:cBhvr>
                                        <p:cTn dur="1000"/>
                                        <p:tgtEl>
                                          <p:spTgt spid="108">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Plum">
  <a:themeElements>
    <a:clrScheme name="Plum">
      <a:dk1>
        <a:srgbClr val="611BB8"/>
      </a:dk1>
      <a:lt1>
        <a:srgbClr val="FFFFFF"/>
      </a:lt1>
      <a:dk2>
        <a:srgbClr val="000000"/>
      </a:dk2>
      <a:lt2>
        <a:srgbClr val="7F7F7F"/>
      </a:lt2>
      <a:accent1>
        <a:srgbClr val="333333"/>
      </a:accent1>
      <a:accent2>
        <a:srgbClr val="5E2B97"/>
      </a:accent2>
      <a:accent3>
        <a:srgbClr val="7E57C2"/>
      </a:accent3>
      <a:accent4>
        <a:srgbClr val="C77025"/>
      </a:accent4>
      <a:accent5>
        <a:srgbClr val="009688"/>
      </a:accent5>
      <a:accent6>
        <a:srgbClr val="FFD600"/>
      </a:accent6>
      <a:hlink>
        <a:srgbClr val="009688"/>
      </a:hlink>
      <a:folHlink>
        <a:srgbClr val="00968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