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6" r:id="rId3"/>
    <p:sldId id="257" r:id="rId4"/>
    <p:sldId id="282" r:id="rId5"/>
    <p:sldId id="287" r:id="rId6"/>
    <p:sldId id="265" r:id="rId7"/>
    <p:sldId id="266" r:id="rId8"/>
    <p:sldId id="288" r:id="rId9"/>
    <p:sldId id="271" r:id="rId10"/>
    <p:sldId id="279" r:id="rId11"/>
    <p:sldId id="297" r:id="rId12"/>
    <p:sldId id="299" r:id="rId13"/>
    <p:sldId id="294" r:id="rId14"/>
    <p:sldId id="291" r:id="rId15"/>
    <p:sldId id="292" r:id="rId16"/>
    <p:sldId id="290" r:id="rId17"/>
    <p:sldId id="293" r:id="rId18"/>
    <p:sldId id="285" r:id="rId19"/>
    <p:sldId id="300" r:id="rId20"/>
    <p:sldId id="286" r:id="rId21"/>
    <p:sldId id="283" r:id="rId22"/>
    <p:sldId id="301" r:id="rId23"/>
    <p:sldId id="302" r:id="rId24"/>
    <p:sldId id="303" r:id="rId25"/>
    <p:sldId id="284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itlin\Documents\DISSERTATION\US%20RESEARCH\TOAST%20track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Annual Statistics</c:v>
          </c:tx>
          <c:spPr>
            <a:ln w="34925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'year-by-year stats'!$B$4:$B$26</c:f>
              <c:numCache>
                <c:formatCode>General</c:formatCode>
                <c:ptCount val="23"/>
                <c:pt idx="0">
                  <c:v>1808</c:v>
                </c:pt>
                <c:pt idx="1">
                  <c:v>1809</c:v>
                </c:pt>
                <c:pt idx="2">
                  <c:v>1810</c:v>
                </c:pt>
                <c:pt idx="3">
                  <c:v>1811</c:v>
                </c:pt>
                <c:pt idx="4">
                  <c:v>1812</c:v>
                </c:pt>
                <c:pt idx="5">
                  <c:v>1813</c:v>
                </c:pt>
                <c:pt idx="6">
                  <c:v>1814</c:v>
                </c:pt>
                <c:pt idx="7">
                  <c:v>1815</c:v>
                </c:pt>
                <c:pt idx="8">
                  <c:v>1816</c:v>
                </c:pt>
                <c:pt idx="9">
                  <c:v>1817</c:v>
                </c:pt>
                <c:pt idx="10">
                  <c:v>1818</c:v>
                </c:pt>
                <c:pt idx="11">
                  <c:v>1819</c:v>
                </c:pt>
                <c:pt idx="12">
                  <c:v>1820</c:v>
                </c:pt>
                <c:pt idx="13">
                  <c:v>1821</c:v>
                </c:pt>
                <c:pt idx="14">
                  <c:v>1822</c:v>
                </c:pt>
                <c:pt idx="15">
                  <c:v>1823</c:v>
                </c:pt>
                <c:pt idx="16">
                  <c:v>1824</c:v>
                </c:pt>
                <c:pt idx="17">
                  <c:v>1825</c:v>
                </c:pt>
                <c:pt idx="18">
                  <c:v>1826</c:v>
                </c:pt>
                <c:pt idx="19">
                  <c:v>1827</c:v>
                </c:pt>
                <c:pt idx="20">
                  <c:v>1828</c:v>
                </c:pt>
                <c:pt idx="21">
                  <c:v>1829</c:v>
                </c:pt>
                <c:pt idx="22">
                  <c:v>1830</c:v>
                </c:pt>
              </c:numCache>
            </c:numRef>
          </c:xVal>
          <c:yVal>
            <c:numRef>
              <c:f>'year-by-year stats'!$A$4:$A$26</c:f>
              <c:numCache>
                <c:formatCode>General</c:formatCode>
                <c:ptCount val="23"/>
                <c:pt idx="0">
                  <c:v>0</c:v>
                </c:pt>
                <c:pt idx="1">
                  <c:v>0</c:v>
                </c:pt>
                <c:pt idx="2">
                  <c:v>21.875</c:v>
                </c:pt>
                <c:pt idx="3">
                  <c:v>4.7619047619047619</c:v>
                </c:pt>
                <c:pt idx="4">
                  <c:v>19.354838709677452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64.285714285714292</c:v>
                </c:pt>
                <c:pt idx="9">
                  <c:v>46.153846153846011</c:v>
                </c:pt>
                <c:pt idx="10">
                  <c:v>64.285714285714292</c:v>
                </c:pt>
                <c:pt idx="11">
                  <c:v>58.536585365853654</c:v>
                </c:pt>
                <c:pt idx="12">
                  <c:v>44.444444444444343</c:v>
                </c:pt>
                <c:pt idx="13">
                  <c:v>51.724137931034512</c:v>
                </c:pt>
                <c:pt idx="14">
                  <c:v>78.571428571428456</c:v>
                </c:pt>
                <c:pt idx="15">
                  <c:v>41.666666666666572</c:v>
                </c:pt>
                <c:pt idx="16">
                  <c:v>38.461538461538446</c:v>
                </c:pt>
                <c:pt idx="17">
                  <c:v>63.265306122449068</c:v>
                </c:pt>
                <c:pt idx="18">
                  <c:v>48.717948717948715</c:v>
                </c:pt>
                <c:pt idx="19">
                  <c:v>20.588235294117609</c:v>
                </c:pt>
                <c:pt idx="20">
                  <c:v>6.25</c:v>
                </c:pt>
                <c:pt idx="21">
                  <c:v>0</c:v>
                </c:pt>
                <c:pt idx="22">
                  <c:v>6.25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4F7-4142-9D8A-4EFB591DD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470944"/>
        <c:axId val="137471504"/>
      </c:scatterChart>
      <c:valAx>
        <c:axId val="137470944"/>
        <c:scaling>
          <c:orientation val="minMax"/>
          <c:max val="1830"/>
          <c:min val="1805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en-US"/>
          </a:p>
        </c:txPr>
        <c:crossAx val="137471504"/>
        <c:crosses val="autoZero"/>
        <c:crossBetween val="midCat"/>
      </c:valAx>
      <c:valAx>
        <c:axId val="137471504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>
                    <a:solidFill>
                      <a:srgbClr val="002060"/>
                    </a:solidFill>
                  </a:defRPr>
                </a:pPr>
                <a:r>
                  <a:rPr lang="en-US" sz="1800">
                    <a:solidFill>
                      <a:srgbClr val="002060"/>
                    </a:solidFill>
                  </a:rPr>
                  <a:t>Percentage of Gatherings with Toasts to Hemispheric Independence</a:t>
                </a:r>
              </a:p>
            </c:rich>
          </c:tx>
          <c:layout>
            <c:manualLayout>
              <c:xMode val="edge"/>
              <c:yMode val="edge"/>
              <c:x val="2.8017279090113773E-2"/>
              <c:y val="0.117642808834274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en-US"/>
          </a:p>
        </c:txPr>
        <c:crossAx val="137470944"/>
        <c:crosses val="autoZero"/>
        <c:crossBetween val="midCat"/>
      </c:valAx>
      <c:spPr>
        <a:solidFill>
          <a:schemeClr val="bg2">
            <a:lumMod val="90000"/>
          </a:schemeClr>
        </a:solidFill>
      </c:spPr>
    </c:plotArea>
    <c:plotVisOnly val="1"/>
    <c:dispBlanksAs val="gap"/>
    <c:showDLblsOverMax val="0"/>
  </c:chart>
  <c:spPr>
    <a:solidFill>
      <a:schemeClr val="bg2">
        <a:lumMod val="90000"/>
      </a:schemeClr>
    </a:solidFill>
    <a:ln>
      <a:noFill/>
    </a:ln>
  </c:spPr>
  <c:txPr>
    <a:bodyPr/>
    <a:lstStyle/>
    <a:p>
      <a:pPr>
        <a:defRPr>
          <a:latin typeface="Arno Pro" pitchFamily="18" charset="0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45727-F4A8-46EE-B71F-6F9B84540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20D1F0-A98B-436E-971D-4BDE63730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CBC21-7827-451B-BD80-F498D8264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980EA-D8BD-4428-A539-115A1040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617C3-FD07-4B21-9046-A71A04EE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49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6BB5-4F97-4A14-9DCE-84F39E918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9D99C-14AD-4D0F-8FAD-8DC0EF945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86571-0F00-4432-843C-75F2651B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9D332-52A0-42F1-96D8-B916BC3C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48A8-F2EB-4279-948E-EC5CE032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8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F6778-F5B8-4D20-8DE2-0D99F48373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CAB42-DD1D-4BB5-8B7B-F5F32EB2F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5BDEC-D79B-45E1-862F-788B531D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19906-5F95-45EB-B335-CB73065E1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81D5C-3F33-4740-BC49-C661A3E40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4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8DEF-2F59-4480-BF8A-04010D33C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BDAD6-FB1A-44E9-AF45-2E3ADAF9A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B3FB4-CE04-4B5D-84CE-444DFD41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12341-9E74-43C4-8791-2D706530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04068-23AA-44CB-8236-E259A340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6E3DF-59D5-443D-A201-459558DA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43175-C263-4F20-9812-D23EA9821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D12EA-50C6-4C27-B3C9-A28484A4A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56E8C-FA98-495E-B4BB-24458074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AE158-B009-4AD3-AA8F-61F94648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E559-7A64-4E72-A27A-4CB53B753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0B9D7-2DF3-4926-B99E-CA585D972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511E-2064-4897-94B0-4417AB2D0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611B0-6848-4EEC-9C0A-AC0C2EC2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D3BAC-07DD-4312-A034-64D5925A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40069-9184-4BEE-BAB4-4657E2F8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D445-3256-47AB-A306-7CDE7F51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0DE91-EDEA-4177-A331-C26FFF274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1243B-41E9-4EDC-A689-CD973C3A5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F7657B-3C5B-49D8-8CBF-58699F0F5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32386F-E215-429D-A99B-8987F7BB2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5014E4-7A1B-4FDD-B6A3-F6FE3382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AB739-CE66-4ABB-99B0-C8F4D59A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5C718F-5C0C-4E73-9545-F644ADF2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E30A7-2045-4CCE-8B85-0A1442EE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E62C4-3ABA-4C84-A05C-F2A25F24F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018B3-F558-45C1-B211-AC33E1B7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EA6B4-BEDC-4C91-803D-9DD86F6B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5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C7960-C55A-42CD-9F7A-B810259B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C79F0-7E81-462D-966B-A630F59E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E7778-7C92-4DA6-97C9-8B1F11E46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2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3DD5C-CFB7-4AA9-8EA2-F4682082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52537-DD32-45EC-A08B-18228CDF4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E649D-51DC-4019-8A53-529814578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27D7A-7BD2-4A56-BAD2-B7F6139B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61874-AE54-4C93-9E8D-78AB4845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B46C5-CD3F-4FD7-9DAD-08751D761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5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E63F-70A0-4914-B4A5-83B8D790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43418-831A-4D89-B1EA-951B23899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878B4-4E75-4151-B1AC-5263F6B2C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B6291-8A2C-41FE-AC3D-5CE6E0401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8B05C-B6D2-4FF1-B422-1D084B6C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3C919-5C78-445D-864B-3B1A4DAB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0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8E6FB-FF00-4C30-9F2B-03170530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003F1-CF45-4093-912B-9127534A7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4CA5E-1427-47CF-9EF5-0F1C6DD8C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B7016-851E-4B77-B8AD-133375025930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6C1D9-7AD6-410C-9A0B-CD7522A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65674-4A6D-4B4B-BE3B-E8FF988CF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A1AB8-BA89-40C4-AF68-DF02D856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4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E93A12-F408-402B-B0F5-A14E163B9585}"/>
              </a:ext>
            </a:extLst>
          </p:cNvPr>
          <p:cNvSpPr txBox="1"/>
          <p:nvPr/>
        </p:nvSpPr>
        <p:spPr>
          <a:xfrm>
            <a:off x="284480" y="233680"/>
            <a:ext cx="69392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pPr algn="ctr"/>
            <a:endParaRPr lang="en-US" sz="36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no Pro" panose="02020502040506020403" pitchFamily="18" charset="0"/>
              </a:rPr>
              <a:t>Foreign Relations in the Early American Republic: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no Pro" panose="02020502040506020403" pitchFamily="18" charset="0"/>
              </a:rPr>
              <a:t>The War of 1812 and the Monroe Doctrine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no Pro" panose="02020502040506020403" pitchFamily="18" charset="0"/>
              </a:rPr>
              <a:t> </a:t>
            </a:r>
          </a:p>
          <a:p>
            <a:pPr algn="ctr"/>
            <a:endParaRPr lang="en-US" dirty="0">
              <a:solidFill>
                <a:srgbClr val="002060"/>
              </a:solidFill>
              <a:latin typeface="Arno Pro" panose="02020502040506020403" pitchFamily="18" charset="0"/>
            </a:endParaRPr>
          </a:p>
        </p:txBody>
      </p:sp>
      <p:pic>
        <p:nvPicPr>
          <p:cNvPr id="3" name="Picture 12" descr="C:\Users\Caitlin\Documents\JOB INFO\NORTHWESTERN--January submissions\Melish Map--cropped.jpg">
            <a:extLst>
              <a:ext uri="{FF2B5EF4-FFF2-40B4-BE49-F238E27FC236}">
                <a16:creationId xmlns:a16="http://schemas.microsoft.com/office/drawing/2014/main" id="{FACC1EB3-7946-43B2-AD94-43A178CC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755" y="0"/>
            <a:ext cx="4756245" cy="7013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347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>
            <a:extLst>
              <a:ext uri="{FF2B5EF4-FFF2-40B4-BE49-F238E27FC236}">
                <a16:creationId xmlns:a16="http://schemas.microsoft.com/office/drawing/2014/main" id="{3F8041AE-E29F-4D04-81AB-B2FBD92EB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85800"/>
            <a:ext cx="81534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Arno Pro" panose="02020502040506020403" pitchFamily="18" charset="0"/>
              </a:rPr>
              <a:t>Imperialism: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Arno Pro" panose="02020502040506020403" pitchFamily="18" charset="0"/>
              </a:rPr>
              <a:t>“A determination to expand geographically and economically, imposing an alien will upon subject peoples and commandeering their resources.”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--Daniel Walker Howe, </a:t>
            </a:r>
            <a:r>
              <a:rPr lang="en-US" altLang="en-US" sz="2800" i="1" dirty="0">
                <a:solidFill>
                  <a:srgbClr val="002060"/>
                </a:solidFill>
                <a:latin typeface="Arno Pro" panose="02020502040506020403" pitchFamily="18" charset="0"/>
              </a:rPr>
              <a:t>What Hath God Wrought</a:t>
            </a:r>
            <a:r>
              <a:rPr lang="en-US" alt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, 421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Arno Pro" panose="02020502040506020403" pitchFamily="18" charset="0"/>
              </a:rPr>
              <a:t>Question to consider: Although the United States was no longer a British colony, was it still a colonizing power in North America?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756E68-C257-4BFF-B81A-2002A6A4E547}"/>
              </a:ext>
            </a:extLst>
          </p:cNvPr>
          <p:cNvSpPr/>
          <p:nvPr/>
        </p:nvSpPr>
        <p:spPr>
          <a:xfrm>
            <a:off x="284480" y="731520"/>
            <a:ext cx="11755120" cy="5194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Core questions and learning objectives: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were some of the primary causes and effects of the War of 1812?  </a:t>
            </a:r>
            <a:endParaRPr lang="en-US" sz="2800" dirty="0"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(Standard 5d)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Atlantic causes (Napoleonic wars, impressments, trade restrictions)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Continental causes (US territorial expansion onto Indigenous lands)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751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756E68-C257-4BFF-B81A-2002A6A4E547}"/>
              </a:ext>
            </a:extLst>
          </p:cNvPr>
          <p:cNvSpPr/>
          <p:nvPr/>
        </p:nvSpPr>
        <p:spPr>
          <a:xfrm>
            <a:off x="284480" y="731520"/>
            <a:ext cx="11755120" cy="5926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Core questions and learning objectives: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were some of the primary causes and effects of the War of 1812?  </a:t>
            </a:r>
            <a:endParaRPr lang="en-US" sz="2800" dirty="0"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(Standard 5d)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Atlantic causes (Napoleonic wars, impressments, trade restrictions)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Continental causes (US territorial expansion onto Indigenous lands)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draw between the US and Britain (1814 Treaty of Ghent)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Assault on Indigenous sovereignty; Indigenous </a:t>
            </a:r>
            <a:r>
              <a:rPr lang="en-US" sz="280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resistance continues</a:t>
            </a:r>
            <a:endParaRPr lang="en-US" sz="28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0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756E68-C257-4BFF-B81A-2002A6A4E547}"/>
              </a:ext>
            </a:extLst>
          </p:cNvPr>
          <p:cNvSpPr/>
          <p:nvPr/>
        </p:nvSpPr>
        <p:spPr>
          <a:xfrm>
            <a:off x="284480" y="731520"/>
            <a:ext cx="11755120" cy="6116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Core questions and learning objectives: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were some of the primary causes and effects of the War of 1812?  </a:t>
            </a:r>
            <a:endParaRPr lang="en-US" sz="2800" dirty="0"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(Standard 5d)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did the War of 1812 and its aftermath intersect with Latin American independence?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did Latin American independence shape the United States?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does the Monroe Doctrine fit alongside a longer history of US expansion and empire?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(Standard 5e)</a:t>
            </a:r>
          </a:p>
        </p:txBody>
      </p:sp>
    </p:spTree>
    <p:extLst>
      <p:ext uri="{BB962C8B-B14F-4D97-AF65-F5344CB8AC3E}">
        <p14:creationId xmlns:p14="http://schemas.microsoft.com/office/powerpoint/2010/main" val="230197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8750F092-DC63-4D2D-9019-1F89EA84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2" y="1"/>
            <a:ext cx="9336088" cy="723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928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11E3AFA-8A9C-426E-81AB-0557922F1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r="3748"/>
          <a:stretch/>
        </p:blipFill>
        <p:spPr bwMode="auto">
          <a:xfrm>
            <a:off x="635000" y="673100"/>
            <a:ext cx="4038600" cy="546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9F854D-282F-44DC-9D21-4AB85A492ED4}"/>
              </a:ext>
            </a:extLst>
          </p:cNvPr>
          <p:cNvSpPr txBox="1"/>
          <p:nvPr/>
        </p:nvSpPr>
        <p:spPr>
          <a:xfrm>
            <a:off x="635000" y="5054600"/>
            <a:ext cx="4038600" cy="1092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Simón Bolívar in Haiti, 1816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1741336-F109-4F7E-AB99-D15CB429E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r="1148" b="-2"/>
          <a:stretch/>
        </p:blipFill>
        <p:spPr bwMode="auto">
          <a:xfrm>
            <a:off x="4749800" y="673100"/>
            <a:ext cx="6769100" cy="546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1C1D83-4342-4388-B15C-443073FE1105}"/>
              </a:ext>
            </a:extLst>
          </p:cNvPr>
          <p:cNvSpPr txBox="1"/>
          <p:nvPr/>
        </p:nvSpPr>
        <p:spPr>
          <a:xfrm>
            <a:off x="4749800" y="5054600"/>
            <a:ext cx="6769100" cy="1092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Buenos Aires cabildo </a:t>
            </a:r>
          </a:p>
        </p:txBody>
      </p:sp>
    </p:spTree>
    <p:extLst>
      <p:ext uri="{BB962C8B-B14F-4D97-AF65-F5344CB8AC3E}">
        <p14:creationId xmlns:p14="http://schemas.microsoft.com/office/powerpoint/2010/main" val="1276049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table&#10;&#10;Description automatically generated">
            <a:extLst>
              <a:ext uri="{FF2B5EF4-FFF2-40B4-BE49-F238E27FC236}">
                <a16:creationId xmlns:a16="http://schemas.microsoft.com/office/drawing/2014/main" id="{CD347594-CE94-4C02-864D-EF151E663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5562600" cy="7171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E00AFA-EB3C-438C-99CF-A06FE1A6D4A5}"/>
              </a:ext>
            </a:extLst>
          </p:cNvPr>
          <p:cNvSpPr txBox="1"/>
          <p:nvPr/>
        </p:nvSpPr>
        <p:spPr>
          <a:xfrm>
            <a:off x="7162800" y="6188633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Charles Bird King, 1821, Corcoran Collection, National Gallery of 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6CEEC-4048-4F7E-882F-A20338D71310}"/>
              </a:ext>
            </a:extLst>
          </p:cNvPr>
          <p:cNvSpPr txBox="1"/>
          <p:nvPr/>
        </p:nvSpPr>
        <p:spPr>
          <a:xfrm>
            <a:off x="7235456" y="228600"/>
            <a:ext cx="3581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Speaker of the House Henry Clay, holding a copy of a resolution in support of Spanish American independence.</a:t>
            </a:r>
            <a:endParaRPr lang="es-CO" sz="2400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1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9F3BBD-0464-4D1B-9380-FDD15FA48AC2}"/>
              </a:ext>
            </a:extLst>
          </p:cNvPr>
          <p:cNvSpPr txBox="1"/>
          <p:nvPr/>
        </p:nvSpPr>
        <p:spPr>
          <a:xfrm>
            <a:off x="804484" y="2546823"/>
            <a:ext cx="3948269" cy="2383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2060"/>
                </a:solidFill>
                <a:latin typeface="Arno Pro" panose="02020502040506020403" pitchFamily="18" charset="0"/>
                <a:ea typeface="+mj-ea"/>
                <a:cs typeface="+mj-cs"/>
              </a:rPr>
              <a:t>The Monroe Doctrine, 1823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F98A4-4A65-4FDA-A1A9-C07A47ABB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74" t="8873" r="33333" b="6285"/>
          <a:stretch/>
        </p:blipFill>
        <p:spPr>
          <a:xfrm>
            <a:off x="5659120" y="-27776"/>
            <a:ext cx="5313680" cy="68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27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livar Nabb census image--cropp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1" y="0"/>
            <a:ext cx="4725935" cy="67913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5657672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no Pro" pitchFamily="18" charset="0"/>
              </a:rPr>
              <a:t>Source: Roll  M432-15, p.  40a, </a:t>
            </a:r>
            <a:r>
              <a:rPr lang="en-US" dirty="0" err="1">
                <a:solidFill>
                  <a:srgbClr val="002060"/>
                </a:solidFill>
                <a:latin typeface="Arno Pro" pitchFamily="18" charset="0"/>
              </a:rPr>
              <a:t>img</a:t>
            </a:r>
            <a:r>
              <a:rPr lang="en-US" dirty="0">
                <a:solidFill>
                  <a:srgbClr val="002060"/>
                </a:solidFill>
                <a:latin typeface="Arno Pro" pitchFamily="18" charset="0"/>
              </a:rPr>
              <a:t>. 516.  Avail. at www.ancestrylibrary.com.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44D5AF-F392-4BCF-B7E0-DE51A1E32E2D}"/>
              </a:ext>
            </a:extLst>
          </p:cNvPr>
          <p:cNvSpPr/>
          <p:nvPr/>
        </p:nvSpPr>
        <p:spPr>
          <a:xfrm>
            <a:off x="1178560" y="518161"/>
            <a:ext cx="10627360" cy="641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to consider in breakout rooms: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 in your group has the next birthday?  That person will be the group spokesperson when we reconvene as a whole group.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Please discuss: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kind of document is this?  What are you looking at?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kind of information does this document contain?  What does it tell you?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was this document created?  How does that shape what kind of information it contains?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kinds of questions might this enable you to answer?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Million dollar question: what does this document have to do with Latin American independence?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93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756E68-C257-4BFF-B81A-2002A6A4E547}"/>
              </a:ext>
            </a:extLst>
          </p:cNvPr>
          <p:cNvSpPr/>
          <p:nvPr/>
        </p:nvSpPr>
        <p:spPr>
          <a:xfrm>
            <a:off x="284480" y="731520"/>
            <a:ext cx="11755120" cy="2939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Core questions and learning objectives: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were some of the primary causes and effects of the War of 1812?  </a:t>
            </a:r>
            <a:endParaRPr lang="en-US" sz="2800" dirty="0"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(Standard 5d)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08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060" y="3657600"/>
            <a:ext cx="902994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219200"/>
            <a:ext cx="895096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33600" y="3810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1850 Federal Census, Lawrence County, Illinois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7/7f/4th-of-July-1819-Philadelphia-John-Lewis-Krimm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0"/>
            <a:ext cx="11919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2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Garamond" panose="02020404030301010803" pitchFamily="18" charset="0"/>
              </a:rPr>
              <a:t>John Lewis </a:t>
            </a:r>
            <a:r>
              <a:rPr lang="en-US" sz="2400" b="1" dirty="0" err="1">
                <a:latin typeface="Garamond" panose="02020404030301010803" pitchFamily="18" charset="0"/>
              </a:rPr>
              <a:t>Krimmel</a:t>
            </a:r>
            <a:r>
              <a:rPr lang="en-US" sz="2400" b="1" dirty="0">
                <a:latin typeface="Garamond" panose="02020404030301010803" pitchFamily="18" charset="0"/>
              </a:rPr>
              <a:t>,</a:t>
            </a:r>
          </a:p>
          <a:p>
            <a:pPr algn="r"/>
            <a:r>
              <a:rPr lang="en-US" sz="2400" b="1" i="1" dirty="0">
                <a:latin typeface="Garamond" panose="02020404030301010803" pitchFamily="18" charset="0"/>
              </a:rPr>
              <a:t>Independence Day at Center Square</a:t>
            </a:r>
            <a:r>
              <a:rPr lang="en-US" sz="2400" b="1" dirty="0">
                <a:latin typeface="Garamond" panose="02020404030301010803" pitchFamily="18" charset="0"/>
              </a:rPr>
              <a:t>, 1819</a:t>
            </a:r>
          </a:p>
        </p:txBody>
      </p:sp>
    </p:spTree>
    <p:extLst>
      <p:ext uri="{BB962C8B-B14F-4D97-AF65-F5344CB8AC3E}">
        <p14:creationId xmlns:p14="http://schemas.microsoft.com/office/powerpoint/2010/main" val="2370720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C5161-5BFC-4768-A149-BCB43C4B73FE}"/>
              </a:ext>
            </a:extLst>
          </p:cNvPr>
          <p:cNvSpPr txBox="1"/>
          <p:nvPr/>
        </p:nvSpPr>
        <p:spPr>
          <a:xfrm>
            <a:off x="0" y="0"/>
            <a:ext cx="12192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 From the </a:t>
            </a:r>
            <a:r>
              <a:rPr lang="en-US" sz="3200" i="1" dirty="0">
                <a:solidFill>
                  <a:srgbClr val="002060"/>
                </a:solidFill>
                <a:latin typeface="Arno Pro" panose="02020502040506020403" pitchFamily="18" charset="0"/>
              </a:rPr>
              <a:t>Richmond Enquirer</a:t>
            </a:r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, July 8, 1825 </a:t>
            </a:r>
          </a:p>
          <a:p>
            <a:r>
              <a:rPr lang="en-US" sz="3200" i="1" dirty="0">
                <a:solidFill>
                  <a:srgbClr val="002060"/>
                </a:solidFill>
                <a:latin typeface="Arno Pro" panose="02020502040506020403" pitchFamily="18" charset="0"/>
              </a:rPr>
              <a:t>RICHMOND CELEBRATIONS. </a:t>
            </a:r>
            <a:endParaRPr lang="en-US" sz="32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CAVALRY. </a:t>
            </a: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The Cavalry commanded by Captain Thomas Nelson, dined at Bacon Quarter Branch, with many Guests. Before Dinner the Declaration of Independence was read by Capt. Nelson; and … the following Toasts were given. </a:t>
            </a: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1. The fourth of July, 1776: May its returning Anniversary to the remotest time, find us in the full possession of political and religious freedom. </a:t>
            </a: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2. The memory of George Washington, the father of his country. Time but renders it more dear. </a:t>
            </a: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3. The Declaration of Independence: the talisman of freemen. The deed of American Emancipation. </a:t>
            </a:r>
          </a:p>
        </p:txBody>
      </p:sp>
    </p:spTree>
    <p:extLst>
      <p:ext uri="{BB962C8B-B14F-4D97-AF65-F5344CB8AC3E}">
        <p14:creationId xmlns:p14="http://schemas.microsoft.com/office/powerpoint/2010/main" val="3519837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1CB8C9-F1C2-4F4B-87B5-544B59FF46D8}"/>
              </a:ext>
            </a:extLst>
          </p:cNvPr>
          <p:cNvSpPr/>
          <p:nvPr/>
        </p:nvSpPr>
        <p:spPr>
          <a:xfrm>
            <a:off x="0" y="0"/>
            <a:ext cx="1219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4. The constitution of the United States: “If a more perfect union require it, let the powers of the Federal Government be extended; until they are extended, let us exercise such only as are clear and undoubted.” </a:t>
            </a: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5. The people: The source of all power. May this become the practical maxim of all the nations of the earth. </a:t>
            </a: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6. The Press: May it be always free, but never licentious. </a:t>
            </a: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7. The memory of the deceased officers and soldiers of the revolutionary army. </a:t>
            </a: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8. The University of Virginia: A monument to the genius of him who is its founder and to the liberality of the state. </a:t>
            </a: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9. La Fayette: This name is associated with every private virtue, and is found actively supporting liberal and free principles throughout the world: we love the man and admire and reverence the benefactor of our country. </a:t>
            </a:r>
          </a:p>
        </p:txBody>
      </p:sp>
    </p:spTree>
    <p:extLst>
      <p:ext uri="{BB962C8B-B14F-4D97-AF65-F5344CB8AC3E}">
        <p14:creationId xmlns:p14="http://schemas.microsoft.com/office/powerpoint/2010/main" val="196166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A1D02-E8E5-4726-8780-022B7BCC7A72}"/>
              </a:ext>
            </a:extLst>
          </p:cNvPr>
          <p:cNvSpPr txBox="1"/>
          <p:nvPr/>
        </p:nvSpPr>
        <p:spPr>
          <a:xfrm>
            <a:off x="71120" y="0"/>
            <a:ext cx="12049760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10. Bolivar: The enlightened and virtuous champion of liberty. May his glory be consummated, and he be recorded in the pages of history as the equal of our Washington. </a:t>
            </a:r>
          </a:p>
          <a:p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11. Our sister republics of South America: they have bravely fought and gallantly conquered. May they long enjoy the blessings of their free institutions. </a:t>
            </a:r>
          </a:p>
          <a:p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12. Greece, suffering Greece! May the energy, union and virtue of her sons restore her to those inalienable rights of which she has been so long deprived. </a:t>
            </a:r>
          </a:p>
          <a:p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13. Our fair countrywomen. </a:t>
            </a:r>
          </a:p>
          <a:p>
            <a:endParaRPr lang="en-US" sz="28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VOLUNTEERS. </a:t>
            </a:r>
          </a:p>
          <a:p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… </a:t>
            </a:r>
            <a:r>
              <a:rPr lang="en-US" sz="2800" i="1" dirty="0">
                <a:solidFill>
                  <a:srgbClr val="002060"/>
                </a:solidFill>
                <a:latin typeface="Arno Pro" panose="02020502040506020403" pitchFamily="18" charset="0"/>
              </a:rPr>
              <a:t>By P. V. Danish </a:t>
            </a: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The march of freedom; may it be coextensive with the earth and durable as time. </a:t>
            </a:r>
          </a:p>
          <a:p>
            <a:r>
              <a:rPr lang="en-US" sz="2800" i="1" dirty="0">
                <a:solidFill>
                  <a:srgbClr val="002060"/>
                </a:solidFill>
                <a:latin typeface="Arno Pro" panose="02020502040506020403" pitchFamily="18" charset="0"/>
              </a:rPr>
              <a:t>By Judge Carr: </a:t>
            </a:r>
            <a:r>
              <a:rPr lang="en-US" sz="2800" dirty="0" err="1">
                <a:solidFill>
                  <a:srgbClr val="002060"/>
                </a:solidFill>
                <a:latin typeface="Arno Pro" panose="02020502040506020403" pitchFamily="18" charset="0"/>
              </a:rPr>
              <a:t>Buzzarie</a:t>
            </a: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, the Grecian hero,--he fell in the arms of Victory; and his last words were, ‘it is pleasant to die for freedom.” </a:t>
            </a:r>
          </a:p>
          <a:p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… </a:t>
            </a:r>
            <a:r>
              <a:rPr lang="en-US" sz="2800" i="1" dirty="0">
                <a:solidFill>
                  <a:srgbClr val="002060"/>
                </a:solidFill>
                <a:latin typeface="Arno Pro" panose="02020502040506020403" pitchFamily="18" charset="0"/>
              </a:rPr>
              <a:t>By Mr. McDonough: </a:t>
            </a: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The American people. </a:t>
            </a:r>
          </a:p>
          <a:p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Too proud to be oppressed, Too wise to be deluded, </a:t>
            </a:r>
          </a:p>
          <a:p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Too honest to be corrupted, Too brave to be subdued.</a:t>
            </a:r>
          </a:p>
        </p:txBody>
      </p:sp>
    </p:spTree>
    <p:extLst>
      <p:ext uri="{BB962C8B-B14F-4D97-AF65-F5344CB8AC3E}">
        <p14:creationId xmlns:p14="http://schemas.microsoft.com/office/powerpoint/2010/main" val="769528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Garamond" panose="02020404030301010803" pitchFamily="18" charset="0"/>
              </a:rPr>
              <a:t>July Fourth Toasts to Hemispheric Independence</a:t>
            </a:r>
            <a:br>
              <a:rPr lang="en-US" sz="3200" dirty="0">
                <a:solidFill>
                  <a:srgbClr val="002060"/>
                </a:solidFill>
                <a:latin typeface="Garamond" panose="02020404030301010803" pitchFamily="18" charset="0"/>
              </a:rPr>
            </a:br>
            <a:r>
              <a:rPr lang="en-US" sz="2700" dirty="0">
                <a:solidFill>
                  <a:srgbClr val="002060"/>
                </a:solidFill>
                <a:latin typeface="Garamond" panose="02020404030301010803" pitchFamily="18" charset="0"/>
              </a:rPr>
              <a:t>N = 895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19E42C-B61F-449E-8AD7-AD051031FA7C}"/>
              </a:ext>
            </a:extLst>
          </p:cNvPr>
          <p:cNvSpPr txBox="1"/>
          <p:nvPr/>
        </p:nvSpPr>
        <p:spPr>
          <a:xfrm>
            <a:off x="213360" y="142241"/>
            <a:ext cx="1211128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no Pro" panose="02020502040506020403" pitchFamily="18" charset="0"/>
              </a:rPr>
              <a:t>Resources:</a:t>
            </a:r>
          </a:p>
          <a:p>
            <a:endParaRPr lang="en-US" sz="24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PBS documentary: </a:t>
            </a:r>
            <a:r>
              <a:rPr lang="en-US" sz="3200" i="1" dirty="0">
                <a:solidFill>
                  <a:srgbClr val="002060"/>
                </a:solidFill>
                <a:latin typeface="Arno Pro" panose="02020502040506020403" pitchFamily="18" charset="0"/>
              </a:rPr>
              <a:t>We Shall Remain: Tecumseh’s Vision </a:t>
            </a: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(2009; also consider the other episodes in this five-part series for American history courses)</a:t>
            </a:r>
          </a:p>
          <a:p>
            <a:endParaRPr lang="en-US" sz="32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Jay Sexton, </a:t>
            </a:r>
            <a:r>
              <a:rPr lang="en-US" sz="3200" i="1" dirty="0">
                <a:solidFill>
                  <a:srgbClr val="002060"/>
                </a:solidFill>
                <a:latin typeface="Arno Pro" panose="02020502040506020403" pitchFamily="18" charset="0"/>
              </a:rPr>
              <a:t>The Monroe Doctrine: Empire and Nation in Nineteenth-Century America </a:t>
            </a:r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(2011)</a:t>
            </a:r>
          </a:p>
          <a:p>
            <a:endParaRPr lang="en-US" sz="32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Daniel Walker Howe, </a:t>
            </a:r>
            <a:r>
              <a:rPr lang="en-US" sz="3200" i="1" dirty="0">
                <a:solidFill>
                  <a:srgbClr val="002060"/>
                </a:solidFill>
                <a:latin typeface="Arno Pro" panose="02020502040506020403" pitchFamily="18" charset="0"/>
              </a:rPr>
              <a:t>What Hath God Wrought: The Transformation of America, 1815-1848 </a:t>
            </a:r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(2007)</a:t>
            </a:r>
          </a:p>
          <a:p>
            <a:endParaRPr lang="en-US" sz="32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Caitlin Fitz, </a:t>
            </a:r>
            <a:r>
              <a:rPr lang="en-US" sz="3200" i="1" dirty="0">
                <a:solidFill>
                  <a:srgbClr val="002060"/>
                </a:solidFill>
                <a:latin typeface="Arno Pro" panose="02020502040506020403" pitchFamily="18" charset="0"/>
              </a:rPr>
              <a:t>Our Sister Republics: The United States in an Age of American Revolutions </a:t>
            </a:r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(2016)</a:t>
            </a:r>
          </a:p>
        </p:txBody>
      </p:sp>
    </p:spTree>
    <p:extLst>
      <p:ext uri="{BB962C8B-B14F-4D97-AF65-F5344CB8AC3E}">
        <p14:creationId xmlns:p14="http://schemas.microsoft.com/office/powerpoint/2010/main" val="79084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756E68-C257-4BFF-B81A-2002A6A4E547}"/>
              </a:ext>
            </a:extLst>
          </p:cNvPr>
          <p:cNvSpPr/>
          <p:nvPr/>
        </p:nvSpPr>
        <p:spPr>
          <a:xfrm>
            <a:off x="284480" y="731520"/>
            <a:ext cx="11755120" cy="4527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Core questions and learning objectives: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were some of the primary causes and effects of the War of 1812?  </a:t>
            </a:r>
            <a:endParaRPr lang="en-US" sz="2800" dirty="0"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(Standard 5d)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002060"/>
              </a:solidFill>
              <a:latin typeface="Arno Pro" panose="0202050204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did the War of 1812 and its aftermath intersect with Latin American independence?  How did Latin American independence shape the United States?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(Standard 5e)</a:t>
            </a:r>
          </a:p>
        </p:txBody>
      </p:sp>
    </p:spTree>
    <p:extLst>
      <p:ext uri="{BB962C8B-B14F-4D97-AF65-F5344CB8AC3E}">
        <p14:creationId xmlns:p14="http://schemas.microsoft.com/office/powerpoint/2010/main" val="1772529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2FB0F7CB-83DA-4C6D-87FC-C2C7623E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223838"/>
            <a:ext cx="4783138" cy="775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6E6BB8-0DA4-411B-A935-B2C66FBB2A3F}"/>
              </a:ext>
            </a:extLst>
          </p:cNvPr>
          <p:cNvSpPr txBox="1"/>
          <p:nvPr/>
        </p:nvSpPr>
        <p:spPr>
          <a:xfrm>
            <a:off x="8595360" y="4968240"/>
            <a:ext cx="3596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Arno Pro" panose="02020502040506020403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Napoleon Bonaparte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F6A891-B40A-47DB-920C-50A372F06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 r="1" b="3988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78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62B9A0D-9F09-4EBC-81DE-23FA002AE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03" y="1478281"/>
            <a:ext cx="10090151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Box 1">
            <a:extLst>
              <a:ext uri="{FF2B5EF4-FFF2-40B4-BE49-F238E27FC236}">
                <a16:creationId xmlns:a16="http://schemas.microsoft.com/office/drawing/2014/main" id="{35C68CE3-390C-4A2B-9CB8-665481BDC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1"/>
            <a:ext cx="853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Arno Pro" panose="02020502040506020403" pitchFamily="18" charset="0"/>
              </a:rPr>
              <a:t>The Napoleonic Wars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8750F092-DC63-4D2D-9019-1F89EA84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2" y="1"/>
            <a:ext cx="9336088" cy="723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BAD8727-0C1D-4055-9EBF-0DDB10543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470"/>
          <a:stretch/>
        </p:blipFill>
        <p:spPr bwMode="auto">
          <a:xfrm>
            <a:off x="3312160" y="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36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8371181-1421-4B6A-B2D4-820F1DEFD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 r="-2" b="7670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A7460D2-6B2E-4D61-9D6E-8B4C87F8E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r="1" b="6713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Box 1">
            <a:extLst>
              <a:ext uri="{FF2B5EF4-FFF2-40B4-BE49-F238E27FC236}">
                <a16:creationId xmlns:a16="http://schemas.microsoft.com/office/drawing/2014/main" id="{4BD1CC28-AB49-4B9F-8C2C-FA39B026E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13" y="1511589"/>
            <a:ext cx="3430958" cy="28964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28AFC-9ECC-4BBC-9D08-7F58C692CCFD}"/>
              </a:ext>
            </a:extLst>
          </p:cNvPr>
          <p:cNvSpPr txBox="1"/>
          <p:nvPr/>
        </p:nvSpPr>
        <p:spPr>
          <a:xfrm>
            <a:off x="0" y="0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no Pro" panose="02020502040506020403" pitchFamily="18" charset="0"/>
              </a:rPr>
              <a:t>Tecumseh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B1CBD-85C2-4917-A69E-A27B873B7564}"/>
              </a:ext>
            </a:extLst>
          </p:cNvPr>
          <p:cNvSpPr txBox="1"/>
          <p:nvPr/>
        </p:nvSpPr>
        <p:spPr>
          <a:xfrm>
            <a:off x="6207760" y="0"/>
            <a:ext cx="26720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Tenskwatawa, </a:t>
            </a:r>
          </a:p>
          <a:p>
            <a:r>
              <a:rPr lang="en-US" altLang="en-US" sz="2800" dirty="0">
                <a:solidFill>
                  <a:srgbClr val="002060"/>
                </a:solidFill>
                <a:latin typeface="Arno Pro" panose="02020502040506020403" pitchFamily="18" charset="0"/>
              </a:rPr>
              <a:t>the Prophet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1127</Words>
  <Application>Microsoft Office PowerPoint</Application>
  <PresentationFormat>Widescreen</PresentationFormat>
  <Paragraphs>114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Arno Pro</vt:lpstr>
      <vt:lpstr>Calibri</vt:lpstr>
      <vt:lpstr>Calibri Light</vt:lpstr>
      <vt:lpstr>Garamond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Fourth Toasts to Hemispheric Independence N = 895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Caitlin Annette Fitz</dc:creator>
  <cp:lastModifiedBy>Caitlin Annette Fitz</cp:lastModifiedBy>
  <cp:revision>19</cp:revision>
  <dcterms:created xsi:type="dcterms:W3CDTF">2020-12-01T22:03:59Z</dcterms:created>
  <dcterms:modified xsi:type="dcterms:W3CDTF">2020-12-10T20:40:53Z</dcterms:modified>
</cp:coreProperties>
</file>