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1" r:id="rId1"/>
  </p:sldMasterIdLst>
  <p:notesMasterIdLst>
    <p:notesMasterId r:id="rId24"/>
  </p:notesMasterIdLst>
  <p:handoutMasterIdLst>
    <p:handoutMasterId r:id="rId25"/>
  </p:handoutMasterIdLst>
  <p:sldIdLst>
    <p:sldId id="262" r:id="rId2"/>
    <p:sldId id="290" r:id="rId3"/>
    <p:sldId id="266" r:id="rId4"/>
    <p:sldId id="291" r:id="rId5"/>
    <p:sldId id="292" r:id="rId6"/>
    <p:sldId id="274" r:id="rId7"/>
    <p:sldId id="267" r:id="rId8"/>
    <p:sldId id="273" r:id="rId9"/>
    <p:sldId id="281" r:id="rId10"/>
    <p:sldId id="279" r:id="rId11"/>
    <p:sldId id="283" r:id="rId12"/>
    <p:sldId id="282" r:id="rId13"/>
    <p:sldId id="288" r:id="rId14"/>
    <p:sldId id="300" r:id="rId15"/>
    <p:sldId id="302" r:id="rId16"/>
    <p:sldId id="303" r:id="rId17"/>
    <p:sldId id="301" r:id="rId18"/>
    <p:sldId id="299" r:id="rId19"/>
    <p:sldId id="297" r:id="rId20"/>
    <p:sldId id="304" r:id="rId21"/>
    <p:sldId id="298" r:id="rId22"/>
    <p:sldId id="263"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077"/>
    <p:restoredTop sz="61138"/>
  </p:normalViewPr>
  <p:slideViewPr>
    <p:cSldViewPr snapToGrid="0" snapToObjects="1">
      <p:cViewPr varScale="1">
        <p:scale>
          <a:sx n="89" d="100"/>
          <a:sy n="89" d="100"/>
        </p:scale>
        <p:origin x="-103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CE1BF17-3632-EF48-B2DB-342141F7D3C9}" type="datetimeFigureOut">
              <a:rPr lang="en-US" smtClean="0"/>
              <a:t>10/1/20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D93693E-51D9-144F-85F6-3CE7C4CB42F9}" type="slidenum">
              <a:rPr lang="en-US" smtClean="0"/>
              <a:t>‹#›</a:t>
            </a:fld>
            <a:endParaRPr lang="en-US"/>
          </a:p>
        </p:txBody>
      </p:sp>
    </p:spTree>
    <p:extLst>
      <p:ext uri="{BB962C8B-B14F-4D97-AF65-F5344CB8AC3E}">
        <p14:creationId xmlns:p14="http://schemas.microsoft.com/office/powerpoint/2010/main" val="424067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2FEF42-F36D-5B44-A8C9-A740B127FE0A}" type="datetimeFigureOut">
              <a:rPr lang="en-US" smtClean="0"/>
              <a:t>10/1/20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999E34-41DE-BB48-B6F4-6EBE42F31272}" type="slidenum">
              <a:rPr lang="en-US" smtClean="0"/>
              <a:t>‹#›</a:t>
            </a:fld>
            <a:endParaRPr lang="en-US"/>
          </a:p>
        </p:txBody>
      </p:sp>
    </p:spTree>
    <p:extLst>
      <p:ext uri="{BB962C8B-B14F-4D97-AF65-F5344CB8AC3E}">
        <p14:creationId xmlns:p14="http://schemas.microsoft.com/office/powerpoint/2010/main" val="641287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kern="1200" dirty="0" smtClean="0">
              <a:solidFill>
                <a:schemeClr val="tx1"/>
              </a:solidFill>
              <a:effectLst/>
              <a:latin typeface="+mn-lt"/>
              <a:ea typeface="+mn-ea"/>
              <a:cs typeface="+mn-cs"/>
            </a:endParaRPr>
          </a:p>
          <a:p>
            <a:r>
              <a:rPr lang="en-US" sz="1400" dirty="0" smtClean="0"/>
              <a:t>I work with writing across dozens of genres and disciplines, from early childhood to graduate and professional authorship</a:t>
            </a:r>
            <a:r>
              <a:rPr lang="en-US" sz="1400" baseline="0" dirty="0" smtClean="0"/>
              <a:t>.</a:t>
            </a:r>
          </a:p>
          <a:p>
            <a:endParaRPr lang="en-US" sz="1400" baseline="0" dirty="0" smtClean="0"/>
          </a:p>
          <a:p>
            <a:r>
              <a:rPr lang="en-US" sz="1400" baseline="0" dirty="0" smtClean="0"/>
              <a:t>This research is fairly abstract, but it </a:t>
            </a:r>
            <a:r>
              <a:rPr lang="en-US" sz="1400" baseline="0" dirty="0" smtClean="0"/>
              <a:t>helps </a:t>
            </a:r>
            <a:r>
              <a:rPr lang="en-US" sz="1400" baseline="0" dirty="0" smtClean="0"/>
              <a:t>make sense of what I’ve observed.</a:t>
            </a:r>
          </a:p>
          <a:p>
            <a:endParaRPr lang="en-US" sz="1400" baseline="0" dirty="0" smtClean="0"/>
          </a:p>
          <a:p>
            <a:r>
              <a:rPr lang="en-US" sz="1400" baseline="0" dirty="0" smtClean="0"/>
              <a:t>Cognitive psychologist</a:t>
            </a:r>
            <a:r>
              <a:rPr lang="en-US" sz="1400" dirty="0" smtClean="0"/>
              <a:t>s don’t explicitly recommend the things that I’ll recommend, and</a:t>
            </a:r>
            <a:r>
              <a:rPr lang="en-US" sz="1400" baseline="0" dirty="0" smtClean="0"/>
              <a:t> wouldn’t necessarily make the connections I do. My concern here is less with a strict application of science and more with creating a research-based framework that helps us understand what we see in student writing, and gives us specific tools for constructing useful interventions as we teach. </a:t>
            </a:r>
          </a:p>
          <a:p>
            <a:endParaRPr lang="en-US" sz="1400" baseline="0" dirty="0" smtClean="0"/>
          </a:p>
        </p:txBody>
      </p:sp>
      <p:sp>
        <p:nvSpPr>
          <p:cNvPr id="4" name="Slide Number Placeholder 3"/>
          <p:cNvSpPr>
            <a:spLocks noGrp="1"/>
          </p:cNvSpPr>
          <p:nvPr>
            <p:ph type="sldNum" sz="quarter" idx="5"/>
          </p:nvPr>
        </p:nvSpPr>
        <p:spPr/>
        <p:txBody>
          <a:bodyPr/>
          <a:lstStyle/>
          <a:p>
            <a:fld id="{7A999E34-41DE-BB48-B6F4-6EBE42F31272}" type="slidenum">
              <a:rPr lang="en-US" smtClean="0"/>
              <a:t>1</a:t>
            </a:fld>
            <a:endParaRPr lang="en-US"/>
          </a:p>
        </p:txBody>
      </p:sp>
    </p:spTree>
    <p:extLst>
      <p:ext uri="{BB962C8B-B14F-4D97-AF65-F5344CB8AC3E}">
        <p14:creationId xmlns:p14="http://schemas.microsoft.com/office/powerpoint/2010/main" val="19786732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kern="1200" dirty="0">
                <a:solidFill>
                  <a:schemeClr val="tx1"/>
                </a:solidFill>
                <a:effectLst/>
                <a:latin typeface="+mn-lt"/>
                <a:ea typeface="+mn-ea"/>
                <a:cs typeface="+mn-cs"/>
              </a:rPr>
              <a:t>Marked by an awareness that, once written down, the text becomes something apart from the writer, with a separate existence. Beginning to comprehend the powerful, recursive </a:t>
            </a:r>
            <a:r>
              <a:rPr lang="en-US" sz="1400" b="1" kern="1200" dirty="0">
                <a:solidFill>
                  <a:schemeClr val="tx1"/>
                </a:solidFill>
                <a:effectLst/>
                <a:latin typeface="+mn-lt"/>
                <a:ea typeface="+mn-ea"/>
                <a:cs typeface="+mn-cs"/>
              </a:rPr>
              <a:t>effect writing can have upon the writer</a:t>
            </a:r>
            <a:r>
              <a:rPr lang="en-US" sz="1400" kern="1200" dirty="0" smtClean="0">
                <a:solidFill>
                  <a:schemeClr val="tx1"/>
                </a:solidFill>
                <a:effectLst/>
                <a:latin typeface="+mn-lt"/>
                <a:ea typeface="+mn-ea"/>
                <a:cs typeface="+mn-cs"/>
              </a:rPr>
              <a:t>.</a:t>
            </a:r>
          </a:p>
          <a:p>
            <a:endParaRPr lang="en-US" sz="1400" kern="1200" dirty="0" smtClean="0">
              <a:solidFill>
                <a:schemeClr val="tx1"/>
              </a:solidFill>
              <a:effectLst/>
              <a:latin typeface="+mn-lt"/>
              <a:ea typeface="+mn-ea"/>
              <a:cs typeface="+mn-cs"/>
            </a:endParaRPr>
          </a:p>
          <a:p>
            <a:r>
              <a:rPr lang="en-US" sz="1400" kern="1200" dirty="0" smtClean="0">
                <a:solidFill>
                  <a:schemeClr val="tx1"/>
                </a:solidFill>
                <a:effectLst/>
                <a:latin typeface="+mn-lt"/>
                <a:ea typeface="+mn-ea"/>
                <a:cs typeface="+mn-cs"/>
              </a:rPr>
              <a:t>Tweens and teens writing poetry are a good example of this threshold.</a:t>
            </a:r>
            <a:endParaRPr lang="en-US" sz="1400" kern="1200" dirty="0">
              <a:solidFill>
                <a:schemeClr val="tx1"/>
              </a:solidFill>
              <a:effectLst/>
              <a:latin typeface="+mn-lt"/>
              <a:ea typeface="+mn-ea"/>
              <a:cs typeface="+mn-cs"/>
            </a:endParaRPr>
          </a:p>
          <a:p>
            <a:r>
              <a:rPr lang="en-US" sz="1400" kern="1200" dirty="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effectLst/>
                <a:latin typeface="+mn-lt"/>
                <a:ea typeface="+mn-ea"/>
                <a:cs typeface="+mn-cs"/>
              </a:rPr>
              <a:t>This is NOT the kind of activity associated with timed writing/testing. On timed tests, you don't want to change what you think.</a:t>
            </a:r>
            <a:r>
              <a:rPr lang="en-US" sz="1400" dirty="0">
                <a:effectLst/>
              </a:rPr>
              <a:t> </a:t>
            </a:r>
            <a:r>
              <a:rPr lang="en-US" sz="1200" kern="1200" dirty="0" smtClean="0">
                <a:solidFill>
                  <a:schemeClr val="tx1"/>
                </a:solidFill>
                <a:effectLst/>
                <a:latin typeface="+mn-lt"/>
                <a:ea typeface="+mn-ea"/>
                <a:cs typeface="+mn-cs"/>
              </a:rPr>
              <a:t>It IS what we want them to do well in college. It's part of human growth and development; it comes, to a certain extent ,with maturity--but writing is a way to achieve this maturity.</a:t>
            </a:r>
          </a:p>
          <a:p>
            <a:endParaRPr lang="en-US" sz="1400" dirty="0">
              <a:effectLst/>
            </a:endParaRPr>
          </a:p>
          <a:p>
            <a:endParaRPr lang="en-US" sz="1400" dirty="0">
              <a:effectLst/>
            </a:endParaRPr>
          </a:p>
          <a:p>
            <a:r>
              <a:rPr lang="en-US" sz="1400" kern="1200" dirty="0">
                <a:solidFill>
                  <a:schemeClr val="tx1"/>
                </a:solidFill>
                <a:effectLst/>
                <a:latin typeface="+mn-lt"/>
                <a:ea typeface="+mn-ea"/>
                <a:cs typeface="+mn-cs"/>
              </a:rPr>
              <a:t>"I wrote these two sentences, and now I can see that there's a connection between those two ideas, which I hadn't noticed when they were just discrete things floating around in my brain."</a:t>
            </a:r>
            <a:r>
              <a:rPr lang="en-US" sz="1400" dirty="0">
                <a:effectLst/>
              </a:rPr>
              <a:t> </a:t>
            </a:r>
            <a:endParaRPr lang="en-US" sz="1400" dirty="0" smtClean="0">
              <a:effectLst/>
            </a:endParaRPr>
          </a:p>
          <a:p>
            <a:endParaRPr lang="en-US" sz="1400" dirty="0" smtClean="0">
              <a:effectLst/>
            </a:endParaRPr>
          </a:p>
          <a:p>
            <a:r>
              <a:rPr lang="en-US" sz="1200" kern="1200" dirty="0" smtClean="0">
                <a:solidFill>
                  <a:schemeClr val="tx1"/>
                </a:solidFill>
                <a:effectLst/>
                <a:latin typeface="+mn-lt"/>
                <a:ea typeface="+mn-ea"/>
                <a:cs typeface="+mn-cs"/>
              </a:rPr>
              <a:t>or</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 wrote these words, and now see that there is a latent meaning to them that I hadn't originally intended. Do I want to explore that meaning? Could it be closer to what I wanted to say in the first place? Could it be more important to express that meaning than the one I originally intended?”</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Note that CHOICES become a factor here. We have divergent possibilities opening up, and the writer needs to make decisions about the best path.</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This can be a paralyzing experience, especially for students who typically see the job of writing as a process of avoiding mistakes and punishment. So you have to make it worthwhile to the student to explore</a:t>
            </a:r>
            <a:r>
              <a:rPr lang="en-US" sz="1200" kern="1200" baseline="0" dirty="0" smtClean="0">
                <a:solidFill>
                  <a:schemeClr val="tx1"/>
                </a:solidFill>
                <a:effectLst/>
                <a:latin typeface="+mn-lt"/>
                <a:ea typeface="+mn-ea"/>
                <a:cs typeface="+mn-cs"/>
              </a:rPr>
              <a:t> these other paths. If they find writing uncomfortable and painful, if they lack confidence in the reception their writing will get, they will resist the work of exploring divergent creative possibilities at this stage. They will learn to mimic development, through repetition, quoting, and adopting a few stock phrases to throw in here and there that sound “reflective.”</a:t>
            </a:r>
            <a:endParaRPr lang="en-US" sz="1400" dirty="0" smtClean="0">
              <a:effectLst/>
            </a:endParaRPr>
          </a:p>
          <a:p>
            <a:endParaRPr lang="en-US" sz="1400" dirty="0" smtClean="0">
              <a:effectLst/>
            </a:endParaRPr>
          </a:p>
          <a:p>
            <a:r>
              <a:rPr lang="en-US" sz="1400" dirty="0" smtClean="0">
                <a:effectLst/>
              </a:rPr>
              <a:t>Note to that the writer</a:t>
            </a:r>
            <a:r>
              <a:rPr lang="en-US" sz="1400" baseline="0" dirty="0" smtClean="0">
                <a:effectLst/>
              </a:rPr>
              <a:t> now has a CHOICE—they can choose to amend the text or not, and they can choose any of an infinite number of ways to change it. So as our writing skill progresses, and our ideas become more complicated, we have more opportunities, choices, and control. that requires to give up some of our sense of safety, or doing the “correct” thing.</a:t>
            </a:r>
            <a:endParaRPr lang="en-US" sz="1400" dirty="0"/>
          </a:p>
        </p:txBody>
      </p:sp>
      <p:sp>
        <p:nvSpPr>
          <p:cNvPr id="4" name="Slide Number Placeholder 3"/>
          <p:cNvSpPr>
            <a:spLocks noGrp="1"/>
          </p:cNvSpPr>
          <p:nvPr>
            <p:ph type="sldNum" sz="quarter" idx="5"/>
          </p:nvPr>
        </p:nvSpPr>
        <p:spPr/>
        <p:txBody>
          <a:bodyPr/>
          <a:lstStyle/>
          <a:p>
            <a:fld id="{7A999E34-41DE-BB48-B6F4-6EBE42F31272}" type="slidenum">
              <a:rPr lang="en-US" smtClean="0"/>
              <a:t>10</a:t>
            </a:fld>
            <a:endParaRPr lang="en-US"/>
          </a:p>
        </p:txBody>
      </p:sp>
    </p:spTree>
    <p:extLst>
      <p:ext uri="{BB962C8B-B14F-4D97-AF65-F5344CB8AC3E}">
        <p14:creationId xmlns:p14="http://schemas.microsoft.com/office/powerpoint/2010/main" val="42657344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effectLst/>
                <a:latin typeface="+mn-lt"/>
                <a:ea typeface="+mn-ea"/>
                <a:cs typeface="+mn-cs"/>
              </a:rPr>
              <a:t>When we lament the lack of "depth" or "development" in student writing, it's this threshold we are noticing they haven't crossed</a:t>
            </a:r>
            <a:r>
              <a:rPr lang="en-US" sz="14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How often do you see evidence of a thought </a:t>
            </a:r>
            <a:r>
              <a:rPr lang="en-US" sz="1200" b="1" kern="1200" dirty="0" smtClean="0">
                <a:solidFill>
                  <a:schemeClr val="tx1"/>
                </a:solidFill>
                <a:effectLst/>
                <a:latin typeface="+mn-lt"/>
                <a:ea typeface="+mn-ea"/>
                <a:cs typeface="+mn-cs"/>
              </a:rPr>
              <a:t>process</a:t>
            </a:r>
            <a:r>
              <a:rPr lang="en-US" sz="1200" kern="1200" dirty="0" smtClean="0">
                <a:solidFill>
                  <a:schemeClr val="tx1"/>
                </a:solidFill>
                <a:effectLst/>
                <a:latin typeface="+mn-lt"/>
                <a:ea typeface="+mn-ea"/>
                <a:cs typeface="+mn-cs"/>
              </a:rPr>
              <a:t> in student writing?</a:t>
            </a:r>
          </a:p>
          <a:p>
            <a:r>
              <a:rPr lang="en-US" sz="1200" kern="1200" dirty="0" smtClean="0">
                <a:solidFill>
                  <a:schemeClr val="tx1"/>
                </a:solidFill>
                <a:effectLst/>
                <a:latin typeface="+mn-lt"/>
                <a:ea typeface="+mn-ea"/>
                <a:cs typeface="+mn-cs"/>
              </a:rPr>
              <a:t>Would you like to see more of it?</a:t>
            </a:r>
            <a:r>
              <a:rPr lang="en-US" sz="1400" dirty="0" smtClean="0">
                <a:effectLst/>
              </a:rPr>
              <a:t> </a:t>
            </a:r>
            <a:endParaRPr lang="en-US" sz="1400" kern="1200" dirty="0">
              <a:solidFill>
                <a:schemeClr val="tx1"/>
              </a:solidFill>
              <a:effectLst/>
              <a:latin typeface="+mn-lt"/>
              <a:ea typeface="+mn-ea"/>
              <a:cs typeface="+mn-cs"/>
            </a:endParaRPr>
          </a:p>
          <a:p>
            <a:endParaRPr lang="en-US" sz="1400" dirty="0"/>
          </a:p>
          <a:p>
            <a:r>
              <a:rPr lang="en-US" sz="1400" dirty="0"/>
              <a:t>Process/revision is the key. This is as much a HABIT as it is a SKILL.</a:t>
            </a:r>
          </a:p>
        </p:txBody>
      </p:sp>
      <p:sp>
        <p:nvSpPr>
          <p:cNvPr id="4" name="Slide Number Placeholder 3"/>
          <p:cNvSpPr>
            <a:spLocks noGrp="1"/>
          </p:cNvSpPr>
          <p:nvPr>
            <p:ph type="sldNum" sz="quarter" idx="5"/>
          </p:nvPr>
        </p:nvSpPr>
        <p:spPr/>
        <p:txBody>
          <a:bodyPr/>
          <a:lstStyle/>
          <a:p>
            <a:fld id="{7A999E34-41DE-BB48-B6F4-6EBE42F31272}" type="slidenum">
              <a:rPr lang="en-US" smtClean="0"/>
              <a:t>11</a:t>
            </a:fld>
            <a:endParaRPr lang="en-US"/>
          </a:p>
        </p:txBody>
      </p:sp>
    </p:spTree>
    <p:extLst>
      <p:ext uri="{BB962C8B-B14F-4D97-AF65-F5344CB8AC3E}">
        <p14:creationId xmlns:p14="http://schemas.microsoft.com/office/powerpoint/2010/main" val="17561215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kern="1200" dirty="0" err="1" smtClean="0">
                <a:solidFill>
                  <a:schemeClr val="tx1"/>
                </a:solidFill>
                <a:effectLst/>
                <a:latin typeface="+mn-lt"/>
                <a:ea typeface="+mn-ea"/>
                <a:cs typeface="+mn-cs"/>
              </a:rPr>
              <a:t>Ong</a:t>
            </a:r>
            <a:r>
              <a:rPr lang="en-US" sz="1400" kern="1200" dirty="0" smtClean="0">
                <a:solidFill>
                  <a:schemeClr val="tx1"/>
                </a:solidFill>
                <a:effectLst/>
                <a:latin typeface="+mn-lt"/>
                <a:ea typeface="+mn-ea"/>
                <a:cs typeface="+mn-cs"/>
              </a:rPr>
              <a:t> says that writers must be able to correctly anticipate all the ways in which a reader might misunderstand them. From context and connotation, subtext, disciplinary expectations, down to sentence-level clarity, word choice, etc.</a:t>
            </a:r>
            <a:endParaRPr lang="en-US" sz="1400" kern="1200" dirty="0">
              <a:solidFill>
                <a:schemeClr val="tx1"/>
              </a:solidFill>
              <a:effectLst/>
              <a:latin typeface="+mn-lt"/>
              <a:ea typeface="+mn-ea"/>
              <a:cs typeface="+mn-cs"/>
            </a:endParaRPr>
          </a:p>
          <a:p>
            <a:r>
              <a:rPr lang="en-US" sz="1400" kern="1200" dirty="0">
                <a:solidFill>
                  <a:schemeClr val="tx1"/>
                </a:solidFill>
                <a:effectLst/>
                <a:latin typeface="+mn-lt"/>
                <a:ea typeface="+mn-ea"/>
                <a:cs typeface="+mn-cs"/>
              </a:rPr>
              <a:t> </a:t>
            </a:r>
          </a:p>
          <a:p>
            <a:r>
              <a:rPr lang="en-US" sz="1400" kern="1200" dirty="0">
                <a:solidFill>
                  <a:schemeClr val="tx1"/>
                </a:solidFill>
                <a:effectLst/>
                <a:latin typeface="+mn-lt"/>
                <a:ea typeface="+mn-ea"/>
                <a:cs typeface="+mn-cs"/>
              </a:rPr>
              <a:t>This means everything from values (“Is this audience likely to immediately jump to assumptions about child abuse?”) to "Can they tell which noun this adjective is modifying?" </a:t>
            </a:r>
          </a:p>
          <a:p>
            <a:endParaRPr lang="en-US" sz="1400" kern="1200" dirty="0">
              <a:solidFill>
                <a:schemeClr val="tx1"/>
              </a:solidFill>
              <a:effectLst/>
              <a:latin typeface="+mn-lt"/>
              <a:ea typeface="+mn-ea"/>
              <a:cs typeface="+mn-cs"/>
            </a:endParaRPr>
          </a:p>
          <a:p>
            <a:r>
              <a:rPr lang="en-US" sz="1400" kern="1200" dirty="0">
                <a:solidFill>
                  <a:schemeClr val="tx1"/>
                </a:solidFill>
                <a:effectLst/>
                <a:latin typeface="+mn-lt"/>
                <a:ea typeface="+mn-ea"/>
                <a:cs typeface="+mn-cs"/>
              </a:rPr>
              <a:t>This requires </a:t>
            </a:r>
            <a:r>
              <a:rPr lang="en-US" sz="1400" b="1" kern="1200" dirty="0">
                <a:solidFill>
                  <a:schemeClr val="tx1"/>
                </a:solidFill>
                <a:effectLst/>
                <a:latin typeface="+mn-lt"/>
                <a:ea typeface="+mn-ea"/>
                <a:cs typeface="+mn-cs"/>
              </a:rPr>
              <a:t>imagination</a:t>
            </a:r>
            <a:r>
              <a:rPr lang="en-US" sz="1400" kern="1200" dirty="0">
                <a:solidFill>
                  <a:schemeClr val="tx1"/>
                </a:solidFill>
                <a:effectLst/>
                <a:latin typeface="+mn-lt"/>
                <a:ea typeface="+mn-ea"/>
                <a:cs typeface="+mn-cs"/>
              </a:rPr>
              <a:t> and </a:t>
            </a:r>
            <a:r>
              <a:rPr lang="en-US" sz="1400" b="1" kern="1200" dirty="0">
                <a:solidFill>
                  <a:schemeClr val="tx1"/>
                </a:solidFill>
                <a:effectLst/>
                <a:latin typeface="+mn-lt"/>
                <a:ea typeface="+mn-ea"/>
                <a:cs typeface="+mn-cs"/>
              </a:rPr>
              <a:t>empathy</a:t>
            </a:r>
            <a:r>
              <a:rPr lang="en-US" sz="1400" kern="1200" dirty="0">
                <a:solidFill>
                  <a:schemeClr val="tx1"/>
                </a:solidFill>
                <a:effectLst/>
                <a:latin typeface="+mn-lt"/>
                <a:ea typeface="+mn-ea"/>
                <a:cs typeface="+mn-cs"/>
              </a:rPr>
              <a:t>.</a:t>
            </a:r>
            <a:r>
              <a:rPr lang="en-US" sz="1400" dirty="0">
                <a:effectLst/>
              </a:rPr>
              <a:t> </a:t>
            </a:r>
            <a:endParaRPr lang="en-US" sz="1400" dirty="0" smtClean="0">
              <a:effectLst/>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This involves everything from shared values down to "Will this clause confuse them? Can they tell which noun this adjective is modifying?" Context is part of this: Is this audience likely to immediately jump to assumptions about child abuse? The writer must anticipate the needs of the audience.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This provides clues to </a:t>
            </a:r>
            <a:r>
              <a:rPr lang="en-US" sz="1200" i="1" kern="1200" dirty="0" smtClean="0">
                <a:solidFill>
                  <a:schemeClr val="tx1"/>
                </a:solidFill>
                <a:effectLst/>
                <a:latin typeface="+mn-lt"/>
                <a:ea typeface="+mn-ea"/>
                <a:cs typeface="+mn-cs"/>
              </a:rPr>
              <a:t>how</a:t>
            </a:r>
            <a:r>
              <a:rPr lang="en-US" sz="1200" kern="1200" dirty="0" smtClean="0">
                <a:solidFill>
                  <a:schemeClr val="tx1"/>
                </a:solidFill>
                <a:effectLst/>
                <a:latin typeface="+mn-lt"/>
                <a:ea typeface="+mn-ea"/>
                <a:cs typeface="+mn-cs"/>
              </a:rPr>
              <a:t> we should respond: as readers.</a:t>
            </a:r>
          </a:p>
          <a:p>
            <a:endParaRPr lang="en-US" sz="1400" dirty="0">
              <a:effectLst/>
            </a:endParaRPr>
          </a:p>
          <a:p>
            <a:endParaRPr lang="en-US" sz="1400" dirty="0">
              <a:effectLst/>
            </a:endParaRPr>
          </a:p>
          <a:p>
            <a:r>
              <a:rPr lang="en-US" sz="1400" kern="1200" dirty="0">
                <a:solidFill>
                  <a:schemeClr val="tx1"/>
                </a:solidFill>
                <a:effectLst/>
                <a:latin typeface="+mn-lt"/>
                <a:ea typeface="+mn-ea"/>
                <a:cs typeface="+mn-cs"/>
              </a:rPr>
              <a:t>One key to advancing from one stage to the next is "automating" tasks—mastering them so they don't consume lots of executive attention in the brain. Examples: writing letters legibly, vocabulary, spelling, typing accurately, workable sentence structures, more complex sentence elements like clauses, subordination, coordination.</a:t>
            </a:r>
          </a:p>
          <a:p>
            <a:endParaRPr lang="en-US" sz="14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A999E34-41DE-BB48-B6F4-6EBE42F31272}" type="slidenum">
              <a:rPr lang="en-US" smtClean="0"/>
              <a:t>12</a:t>
            </a:fld>
            <a:endParaRPr lang="en-US"/>
          </a:p>
        </p:txBody>
      </p:sp>
    </p:spTree>
    <p:extLst>
      <p:ext uri="{BB962C8B-B14F-4D97-AF65-F5344CB8AC3E}">
        <p14:creationId xmlns:p14="http://schemas.microsoft.com/office/powerpoint/2010/main" val="19261840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kern="1200" dirty="0">
                <a:solidFill>
                  <a:schemeClr val="tx1"/>
                </a:solidFill>
                <a:effectLst/>
                <a:latin typeface="+mn-lt"/>
                <a:ea typeface="+mn-ea"/>
                <a:cs typeface="+mn-cs"/>
              </a:rPr>
              <a:t>1. Helps move them from Knowledge-telling to Knowledge-transforming</a:t>
            </a:r>
          </a:p>
          <a:p>
            <a:r>
              <a:rPr lang="en-US" sz="1400" kern="1200" dirty="0">
                <a:solidFill>
                  <a:schemeClr val="tx1"/>
                </a:solidFill>
                <a:effectLst/>
                <a:latin typeface="+mn-lt"/>
                <a:ea typeface="+mn-ea"/>
                <a:cs typeface="+mn-cs"/>
              </a:rPr>
              <a:t> </a:t>
            </a:r>
          </a:p>
          <a:p>
            <a:r>
              <a:rPr lang="en-US" sz="1400" kern="1200" dirty="0">
                <a:solidFill>
                  <a:schemeClr val="tx1"/>
                </a:solidFill>
                <a:effectLst/>
                <a:latin typeface="+mn-lt"/>
                <a:ea typeface="+mn-ea"/>
                <a:cs typeface="+mn-cs"/>
              </a:rPr>
              <a:t>2. Moves them from Knowledge-transforming to Knowledge-crafting</a:t>
            </a:r>
          </a:p>
          <a:p>
            <a:r>
              <a:rPr lang="en-US" sz="1400" kern="1200" dirty="0">
                <a:solidFill>
                  <a:schemeClr val="tx1"/>
                </a:solidFill>
                <a:effectLst/>
                <a:latin typeface="+mn-lt"/>
                <a:ea typeface="+mn-ea"/>
                <a:cs typeface="+mn-cs"/>
              </a:rPr>
              <a:t> </a:t>
            </a:r>
            <a:endParaRPr lang="en-US" sz="1400" kern="1200" dirty="0" smtClean="0">
              <a:solidFill>
                <a:schemeClr val="tx1"/>
              </a:solidFill>
              <a:effectLst/>
              <a:latin typeface="+mn-lt"/>
              <a:ea typeface="+mn-ea"/>
              <a:cs typeface="+mn-cs"/>
            </a:endParaRPr>
          </a:p>
          <a:p>
            <a:r>
              <a:rPr lang="en-US" sz="1400" kern="1200" dirty="0" smtClean="0">
                <a:solidFill>
                  <a:schemeClr val="tx1"/>
                </a:solidFill>
                <a:effectLst/>
                <a:latin typeface="+mn-lt"/>
                <a:ea typeface="+mn-ea"/>
                <a:cs typeface="+mn-cs"/>
              </a:rPr>
              <a:t>We </a:t>
            </a:r>
            <a:r>
              <a:rPr lang="en-US" sz="1400" kern="1200" dirty="0" smtClean="0">
                <a:solidFill>
                  <a:schemeClr val="tx1"/>
                </a:solidFill>
                <a:effectLst/>
                <a:latin typeface="+mn-lt"/>
                <a:ea typeface="+mn-ea"/>
                <a:cs typeface="+mn-cs"/>
              </a:rPr>
              <a:t>have to </a:t>
            </a:r>
            <a:r>
              <a:rPr lang="en-US" sz="1400" kern="1200" dirty="0" smtClean="0">
                <a:solidFill>
                  <a:schemeClr val="tx1"/>
                </a:solidFill>
                <a:effectLst/>
                <a:latin typeface="+mn-lt"/>
                <a:ea typeface="+mn-ea"/>
                <a:cs typeface="+mn-cs"/>
              </a:rPr>
              <a:t>be</a:t>
            </a:r>
            <a:r>
              <a:rPr lang="en-US" sz="1400" kern="1200" baseline="0" dirty="0" smtClean="0">
                <a:solidFill>
                  <a:schemeClr val="tx1"/>
                </a:solidFill>
                <a:effectLst/>
                <a:latin typeface="+mn-lt"/>
                <a:ea typeface="+mn-ea"/>
                <a:cs typeface="+mn-cs"/>
              </a:rPr>
              <a:t> mindful of our own priorities too</a:t>
            </a:r>
            <a:r>
              <a:rPr lang="en-US" sz="1400" kern="1200" dirty="0" smtClean="0">
                <a:solidFill>
                  <a:schemeClr val="tx1"/>
                </a:solidFill>
                <a:effectLst/>
                <a:latin typeface="+mn-lt"/>
                <a:ea typeface="+mn-ea"/>
                <a:cs typeface="+mn-cs"/>
              </a:rPr>
              <a:t>. </a:t>
            </a:r>
            <a:r>
              <a:rPr lang="en-US" sz="1400" kern="1200" dirty="0" smtClean="0">
                <a:solidFill>
                  <a:schemeClr val="tx1"/>
                </a:solidFill>
                <a:effectLst/>
                <a:latin typeface="+mn-lt"/>
                <a:ea typeface="+mn-ea"/>
                <a:cs typeface="+mn-cs"/>
              </a:rPr>
              <a:t>Something else we know from</a:t>
            </a:r>
            <a:r>
              <a:rPr lang="en-US" sz="1400" kern="1200" baseline="0" dirty="0" smtClean="0">
                <a:solidFill>
                  <a:schemeClr val="tx1"/>
                </a:solidFill>
                <a:effectLst/>
                <a:latin typeface="+mn-lt"/>
                <a:ea typeface="+mn-ea"/>
                <a:cs typeface="+mn-cs"/>
              </a:rPr>
              <a:t> research into writing instruction is that teachers are apt to focus on small-scale issues like grammar *at the expense of* larger scale issues like content and meaning. We know that students assume whatever we spend the most time and ink on is the most important thing they need to address, so many of  them spend the bulk of their energy fixing grammar and mechanical mistakes, or trying to, without ever engaging with the actual meaning of their ideas, to improve them. This creates a vicious circle where “good writing” becomes identified as surface level work, and the real cognitive work of writing is neglected entirely.</a:t>
            </a:r>
          </a:p>
          <a:p>
            <a:endParaRPr lang="en-US" sz="1400" kern="1200" baseline="0" dirty="0" smtClean="0">
              <a:solidFill>
                <a:schemeClr val="tx1"/>
              </a:solidFill>
              <a:effectLst/>
              <a:latin typeface="+mn-lt"/>
              <a:ea typeface="+mn-ea"/>
              <a:cs typeface="+mn-cs"/>
            </a:endParaRPr>
          </a:p>
          <a:p>
            <a:r>
              <a:rPr lang="en-US" sz="1400" kern="1200" baseline="0" dirty="0" smtClean="0">
                <a:solidFill>
                  <a:schemeClr val="tx1"/>
                </a:solidFill>
                <a:effectLst/>
                <a:latin typeface="+mn-lt"/>
                <a:ea typeface="+mn-ea"/>
                <a:cs typeface="+mn-cs"/>
              </a:rPr>
              <a:t>Grammar and mechanics are important, but only because they can affect meaning So the simple solution, to cover all bases, is to address grammar and mechanics *most of the time* in the context of reader confusion.  By responding as a reader.</a:t>
            </a:r>
          </a:p>
          <a:p>
            <a:endParaRPr lang="en-US" sz="1400" kern="1200" baseline="0" dirty="0" smtClean="0">
              <a:solidFill>
                <a:schemeClr val="tx1"/>
              </a:solidFill>
              <a:effectLst/>
              <a:latin typeface="+mn-lt"/>
              <a:ea typeface="+mn-ea"/>
              <a:cs typeface="+mn-cs"/>
            </a:endParaRPr>
          </a:p>
          <a:p>
            <a:r>
              <a:rPr lang="en-US" sz="1400" kern="1200" baseline="0" dirty="0" err="1" smtClean="0">
                <a:solidFill>
                  <a:schemeClr val="tx1"/>
                </a:solidFill>
                <a:effectLst/>
                <a:latin typeface="+mn-lt"/>
                <a:ea typeface="+mn-ea"/>
                <a:cs typeface="+mn-cs"/>
              </a:rPr>
              <a:t>Dohrer</a:t>
            </a:r>
            <a:r>
              <a:rPr lang="en-US" sz="1400" kern="1200" baseline="0" dirty="0" smtClean="0">
                <a:solidFill>
                  <a:schemeClr val="tx1"/>
                </a:solidFill>
                <a:effectLst/>
                <a:latin typeface="+mn-lt"/>
                <a:ea typeface="+mn-ea"/>
                <a:cs typeface="+mn-cs"/>
              </a:rPr>
              <a:t> shows we spend over 70% of our commenting ink on surface-level error.</a:t>
            </a:r>
            <a:endParaRPr lang="en-US" sz="1400" kern="1200" baseline="0" dirty="0" smtClean="0">
              <a:solidFill>
                <a:schemeClr val="tx1"/>
              </a:solidFill>
              <a:effectLst/>
              <a:latin typeface="+mn-lt"/>
              <a:ea typeface="+mn-ea"/>
              <a:cs typeface="+mn-cs"/>
            </a:endParaRPr>
          </a:p>
          <a:p>
            <a:endParaRPr lang="en-US" sz="1400" kern="1200" baseline="0" dirty="0" smtClean="0">
              <a:solidFill>
                <a:schemeClr val="tx1"/>
              </a:solidFill>
              <a:effectLst/>
              <a:latin typeface="+mn-lt"/>
              <a:ea typeface="+mn-ea"/>
              <a:cs typeface="+mn-cs"/>
            </a:endParaRPr>
          </a:p>
          <a:p>
            <a:r>
              <a:rPr lang="en-US" sz="1400" kern="1200" baseline="0" dirty="0" err="1" smtClean="0">
                <a:solidFill>
                  <a:schemeClr val="tx1"/>
                </a:solidFill>
                <a:effectLst/>
                <a:latin typeface="+mn-lt"/>
                <a:ea typeface="+mn-ea"/>
                <a:cs typeface="+mn-cs"/>
              </a:rPr>
              <a:t>Haswell’s</a:t>
            </a:r>
            <a:r>
              <a:rPr lang="en-US" sz="1400" kern="1200" baseline="0" dirty="0" smtClean="0">
                <a:solidFill>
                  <a:schemeClr val="tx1"/>
                </a:solidFill>
                <a:effectLst/>
                <a:latin typeface="+mn-lt"/>
                <a:ea typeface="+mn-ea"/>
                <a:cs typeface="+mn-cs"/>
              </a:rPr>
              <a:t> Minimal Marking research shows that better learning results if we mark less.</a:t>
            </a:r>
            <a:endParaRPr lang="en-US" sz="1400" kern="1200" dirty="0">
              <a:solidFill>
                <a:schemeClr val="tx1"/>
              </a:solidFill>
              <a:effectLst/>
              <a:latin typeface="+mn-lt"/>
              <a:ea typeface="+mn-ea"/>
              <a:cs typeface="+mn-cs"/>
            </a:endParaRPr>
          </a:p>
          <a:p>
            <a:endParaRPr lang="en-US" sz="1400" dirty="0"/>
          </a:p>
        </p:txBody>
      </p:sp>
      <p:sp>
        <p:nvSpPr>
          <p:cNvPr id="4" name="Slide Number Placeholder 3"/>
          <p:cNvSpPr>
            <a:spLocks noGrp="1"/>
          </p:cNvSpPr>
          <p:nvPr>
            <p:ph type="sldNum" sz="quarter" idx="5"/>
          </p:nvPr>
        </p:nvSpPr>
        <p:spPr/>
        <p:txBody>
          <a:bodyPr/>
          <a:lstStyle/>
          <a:p>
            <a:fld id="{7A999E34-41DE-BB48-B6F4-6EBE42F31272}" type="slidenum">
              <a:rPr lang="en-US" smtClean="0"/>
              <a:t>13</a:t>
            </a:fld>
            <a:endParaRPr lang="en-US"/>
          </a:p>
        </p:txBody>
      </p:sp>
    </p:spTree>
    <p:extLst>
      <p:ext uri="{BB962C8B-B14F-4D97-AF65-F5344CB8AC3E}">
        <p14:creationId xmlns:p14="http://schemas.microsoft.com/office/powerpoint/2010/main" val="26373425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Dual purpose: Provides a concrete example of a reader reaction to the text, and directs the</a:t>
            </a:r>
            <a:r>
              <a:rPr lang="en-US" baseline="0" dirty="0" smtClean="0"/>
              <a:t> writer back to the words on the page, to reassess their potential meanings.</a:t>
            </a:r>
          </a:p>
          <a:p>
            <a:endParaRPr lang="en-US" baseline="0" dirty="0" smtClean="0"/>
          </a:p>
        </p:txBody>
      </p:sp>
      <p:sp>
        <p:nvSpPr>
          <p:cNvPr id="4" name="Slide Number Placeholder 3"/>
          <p:cNvSpPr>
            <a:spLocks noGrp="1"/>
          </p:cNvSpPr>
          <p:nvPr>
            <p:ph type="sldNum" sz="quarter" idx="10"/>
          </p:nvPr>
        </p:nvSpPr>
        <p:spPr/>
        <p:txBody>
          <a:bodyPr/>
          <a:lstStyle/>
          <a:p>
            <a:fld id="{7A999E34-41DE-BB48-B6F4-6EBE42F31272}" type="slidenum">
              <a:rPr lang="en-US" smtClean="0"/>
              <a:t>14</a:t>
            </a:fld>
            <a:endParaRPr lang="en-US"/>
          </a:p>
        </p:txBody>
      </p:sp>
    </p:spTree>
    <p:extLst>
      <p:ext uri="{BB962C8B-B14F-4D97-AF65-F5344CB8AC3E}">
        <p14:creationId xmlns:p14="http://schemas.microsoft.com/office/powerpoint/2010/main" val="34872232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999E34-41DE-BB48-B6F4-6EBE42F31272}" type="slidenum">
              <a:rPr lang="en-US" smtClean="0"/>
              <a:t>15</a:t>
            </a:fld>
            <a:endParaRPr lang="en-US"/>
          </a:p>
        </p:txBody>
      </p:sp>
    </p:spTree>
    <p:extLst>
      <p:ext uri="{BB962C8B-B14F-4D97-AF65-F5344CB8AC3E}">
        <p14:creationId xmlns:p14="http://schemas.microsoft.com/office/powerpoint/2010/main" val="35623625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Reframing “error correction” as “helping a reader who wants to understand you” is also much more likely to motivate students to put in more of the 10,000 hours.</a:t>
            </a:r>
            <a:endParaRPr lang="en-US" dirty="0" smtClean="0"/>
          </a:p>
        </p:txBody>
      </p:sp>
      <p:sp>
        <p:nvSpPr>
          <p:cNvPr id="4" name="Slide Number Placeholder 3"/>
          <p:cNvSpPr>
            <a:spLocks noGrp="1"/>
          </p:cNvSpPr>
          <p:nvPr>
            <p:ph type="sldNum" sz="quarter" idx="10"/>
          </p:nvPr>
        </p:nvSpPr>
        <p:spPr/>
        <p:txBody>
          <a:bodyPr/>
          <a:lstStyle/>
          <a:p>
            <a:fld id="{7A999E34-41DE-BB48-B6F4-6EBE42F31272}" type="slidenum">
              <a:rPr lang="en-US" smtClean="0"/>
              <a:t>16</a:t>
            </a:fld>
            <a:endParaRPr lang="en-US"/>
          </a:p>
        </p:txBody>
      </p:sp>
    </p:spTree>
    <p:extLst>
      <p:ext uri="{BB962C8B-B14F-4D97-AF65-F5344CB8AC3E}">
        <p14:creationId xmlns:p14="http://schemas.microsoft.com/office/powerpoint/2010/main" val="6291565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Research shows that the primary benefit of peer review comes not from the brilliant advice students give each other, but more from the experience of reading someone else’s writing and trying to articulate, as a reader, what is clear or not clear about it.</a:t>
            </a:r>
          </a:p>
          <a:p>
            <a:endParaRPr lang="en-US" dirty="0" smtClean="0"/>
          </a:p>
          <a:p>
            <a:r>
              <a:rPr lang="en-US" dirty="0" smtClean="0"/>
              <a:t>Group peer review is one way to model.</a:t>
            </a:r>
            <a:endParaRPr lang="en-US" dirty="0"/>
          </a:p>
        </p:txBody>
      </p:sp>
      <p:sp>
        <p:nvSpPr>
          <p:cNvPr id="4" name="Slide Number Placeholder 3"/>
          <p:cNvSpPr>
            <a:spLocks noGrp="1"/>
          </p:cNvSpPr>
          <p:nvPr>
            <p:ph type="sldNum" sz="quarter" idx="10"/>
          </p:nvPr>
        </p:nvSpPr>
        <p:spPr/>
        <p:txBody>
          <a:bodyPr/>
          <a:lstStyle/>
          <a:p>
            <a:fld id="{7A999E34-41DE-BB48-B6F4-6EBE42F31272}" type="slidenum">
              <a:rPr lang="en-US" smtClean="0"/>
              <a:t>18</a:t>
            </a:fld>
            <a:endParaRPr lang="en-US"/>
          </a:p>
        </p:txBody>
      </p:sp>
    </p:spTree>
    <p:extLst>
      <p:ext uri="{BB962C8B-B14F-4D97-AF65-F5344CB8AC3E}">
        <p14:creationId xmlns:p14="http://schemas.microsoft.com/office/powerpoint/2010/main" val="12793517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groups.</a:t>
            </a:r>
          </a:p>
          <a:p>
            <a:endParaRPr lang="en-US" baseline="0" dirty="0" smtClean="0"/>
          </a:p>
          <a:p>
            <a:r>
              <a:rPr lang="en-US" baseline="0" dirty="0" smtClean="0"/>
              <a:t>Does anyone pick up on the fact that the student knows humans </a:t>
            </a:r>
            <a:r>
              <a:rPr lang="en-US" baseline="0" smtClean="0"/>
              <a:t>need jobs?</a:t>
            </a:r>
            <a:endParaRPr lang="en-US" baseline="0" dirty="0" smtClean="0"/>
          </a:p>
          <a:p>
            <a:endParaRPr lang="en-US" baseline="0" dirty="0" smtClean="0"/>
          </a:p>
          <a:p>
            <a:r>
              <a:rPr lang="en-US" baseline="0" dirty="0" smtClean="0"/>
              <a:t>After re-convening: What do we love about teaching writing?</a:t>
            </a:r>
            <a:endParaRPr lang="en-US" dirty="0"/>
          </a:p>
        </p:txBody>
      </p:sp>
      <p:sp>
        <p:nvSpPr>
          <p:cNvPr id="4" name="Slide Number Placeholder 3"/>
          <p:cNvSpPr>
            <a:spLocks noGrp="1"/>
          </p:cNvSpPr>
          <p:nvPr>
            <p:ph type="sldNum" sz="quarter" idx="10"/>
          </p:nvPr>
        </p:nvSpPr>
        <p:spPr/>
        <p:txBody>
          <a:bodyPr/>
          <a:lstStyle/>
          <a:p>
            <a:fld id="{7A999E34-41DE-BB48-B6F4-6EBE42F31272}" type="slidenum">
              <a:rPr lang="en-US" smtClean="0"/>
              <a:t>20</a:t>
            </a:fld>
            <a:endParaRPr lang="en-US"/>
          </a:p>
        </p:txBody>
      </p:sp>
    </p:spTree>
    <p:extLst>
      <p:ext uri="{BB962C8B-B14F-4D97-AF65-F5344CB8AC3E}">
        <p14:creationId xmlns:p14="http://schemas.microsoft.com/office/powerpoint/2010/main" val="30209676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999E34-41DE-BB48-B6F4-6EBE42F31272}" type="slidenum">
              <a:rPr lang="en-US" smtClean="0"/>
              <a:t>22</a:t>
            </a:fld>
            <a:endParaRPr lang="en-US"/>
          </a:p>
        </p:txBody>
      </p:sp>
    </p:spTree>
    <p:extLst>
      <p:ext uri="{BB962C8B-B14F-4D97-AF65-F5344CB8AC3E}">
        <p14:creationId xmlns:p14="http://schemas.microsoft.com/office/powerpoint/2010/main" val="959441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Q1: We’ll talk</a:t>
            </a:r>
            <a:r>
              <a:rPr lang="en-US" sz="1200" kern="1200" baseline="0" dirty="0" smtClean="0">
                <a:solidFill>
                  <a:schemeClr val="tx1"/>
                </a:solidFill>
                <a:effectLst/>
                <a:latin typeface="+mn-lt"/>
                <a:ea typeface="+mn-ea"/>
                <a:cs typeface="+mn-cs"/>
              </a:rPr>
              <a:t> about what </a:t>
            </a:r>
            <a:r>
              <a:rPr lang="en-US" sz="1200" kern="1200" dirty="0" smtClean="0">
                <a:solidFill>
                  <a:schemeClr val="tx1"/>
                </a:solidFill>
                <a:effectLst/>
                <a:latin typeface="+mn-lt"/>
                <a:ea typeface="+mn-ea"/>
                <a:cs typeface="+mn-cs"/>
              </a:rPr>
              <a:t>actually happens inside the brain as we write and as we improve our writing.</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Q2: Wherever they are, what’s a good  “next step”? </a:t>
            </a:r>
            <a:r>
              <a:rPr lang="en-US" sz="1200" kern="1200" baseline="0" dirty="0" smtClean="0">
                <a:solidFill>
                  <a:schemeClr val="tx1"/>
                </a:solidFill>
                <a:effectLst/>
                <a:latin typeface="+mn-lt"/>
                <a:ea typeface="+mn-ea"/>
                <a:cs typeface="+mn-cs"/>
              </a:rPr>
              <a:t>We’ll talk about how we communicate with students about their writing, and what we can do, and have them do, to progress as writers.</a:t>
            </a:r>
          </a:p>
          <a:p>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approach allows us to see a </a:t>
            </a:r>
            <a:r>
              <a:rPr lang="en-US" sz="1200" b="1" kern="1200" dirty="0" smtClean="0">
                <a:solidFill>
                  <a:schemeClr val="tx1"/>
                </a:solidFill>
                <a:effectLst/>
                <a:latin typeface="+mn-lt"/>
                <a:ea typeface="+mn-ea"/>
                <a:cs typeface="+mn-cs"/>
              </a:rPr>
              <a:t>universal trajectory</a:t>
            </a:r>
            <a:r>
              <a:rPr lang="en-US" sz="1200" kern="1200" dirty="0" smtClean="0">
                <a:solidFill>
                  <a:schemeClr val="tx1"/>
                </a:solidFill>
                <a:effectLst/>
                <a:latin typeface="+mn-lt"/>
                <a:ea typeface="+mn-ea"/>
                <a:cs typeface="+mn-cs"/>
              </a:rPr>
              <a:t> for the vast majority of writers, but also provides guidance in developing/choosing </a:t>
            </a:r>
            <a:r>
              <a:rPr lang="en-US" sz="1200" b="1" kern="1200" dirty="0" smtClean="0">
                <a:solidFill>
                  <a:schemeClr val="tx1"/>
                </a:solidFill>
                <a:effectLst/>
                <a:latin typeface="+mn-lt"/>
                <a:ea typeface="+mn-ea"/>
                <a:cs typeface="+mn-cs"/>
              </a:rPr>
              <a:t>individual interventions</a:t>
            </a:r>
            <a:r>
              <a:rPr lang="en-US" sz="1200" kern="1200" dirty="0" smtClean="0">
                <a:solidFill>
                  <a:schemeClr val="tx1"/>
                </a:solidFill>
                <a:effectLst/>
                <a:latin typeface="+mn-lt"/>
                <a:ea typeface="+mn-ea"/>
                <a:cs typeface="+mn-cs"/>
              </a:rPr>
              <a: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 like to start these sessions by asking: What characteristics of your students' writing most frustrate or concern you? Could everyone take a moment to share that in the Chat?</a:t>
            </a:r>
            <a:endParaRPr lang="en-US" dirty="0" smtClean="0">
              <a:effectLst/>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OR,</a:t>
            </a:r>
            <a:r>
              <a:rPr lang="en-US" sz="1200" kern="1200" baseline="0" dirty="0" smtClean="0">
                <a:solidFill>
                  <a:schemeClr val="tx1"/>
                </a:solidFill>
                <a:effectLst/>
                <a:latin typeface="+mn-lt"/>
                <a:ea typeface="+mn-ea"/>
                <a:cs typeface="+mn-cs"/>
              </a:rPr>
              <a:t> here are a few from past workshops. Can I ask you to use the Reaction button or the status </a:t>
            </a:r>
            <a:r>
              <a:rPr lang="en-US" sz="1200" kern="1200" baseline="0" dirty="0" err="1" smtClean="0">
                <a:solidFill>
                  <a:schemeClr val="tx1"/>
                </a:solidFill>
                <a:effectLst/>
                <a:latin typeface="+mn-lt"/>
                <a:ea typeface="+mn-ea"/>
                <a:cs typeface="+mn-cs"/>
              </a:rPr>
              <a:t>emojis</a:t>
            </a:r>
            <a:r>
              <a:rPr lang="en-US" sz="1200" kern="1200" baseline="0" dirty="0" smtClean="0">
                <a:solidFill>
                  <a:schemeClr val="tx1"/>
                </a:solidFill>
                <a:effectLst/>
                <a:latin typeface="+mn-lt"/>
                <a:ea typeface="+mn-ea"/>
                <a:cs typeface="+mn-cs"/>
              </a:rPr>
              <a:t> to indicating which ones strike a chord with you?</a:t>
            </a:r>
          </a:p>
          <a:p>
            <a:endParaRPr lang="en-US" sz="1200" kern="1200" baseline="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TEKS standards ************************</a:t>
            </a:r>
          </a:p>
          <a:p>
            <a:endParaRPr lang="en-US" dirty="0"/>
          </a:p>
        </p:txBody>
      </p:sp>
      <p:sp>
        <p:nvSpPr>
          <p:cNvPr id="4" name="Slide Number Placeholder 3"/>
          <p:cNvSpPr>
            <a:spLocks noGrp="1"/>
          </p:cNvSpPr>
          <p:nvPr>
            <p:ph type="sldNum" sz="quarter" idx="10"/>
          </p:nvPr>
        </p:nvSpPr>
        <p:spPr/>
        <p:txBody>
          <a:bodyPr/>
          <a:lstStyle/>
          <a:p>
            <a:fld id="{7A999E34-41DE-BB48-B6F4-6EBE42F31272}" type="slidenum">
              <a:rPr lang="en-US" smtClean="0"/>
              <a:t>2</a:t>
            </a:fld>
            <a:endParaRPr lang="en-US"/>
          </a:p>
        </p:txBody>
      </p:sp>
    </p:spTree>
    <p:extLst>
      <p:ext uri="{BB962C8B-B14F-4D97-AF65-F5344CB8AC3E}">
        <p14:creationId xmlns:p14="http://schemas.microsoft.com/office/powerpoint/2010/main" val="211564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kern="1200" dirty="0" smtClean="0">
                <a:solidFill>
                  <a:schemeClr val="tx1"/>
                </a:solidFill>
                <a:effectLst/>
                <a:latin typeface="+mn-lt"/>
                <a:ea typeface="+mn-ea"/>
                <a:cs typeface="+mn-cs"/>
              </a:rPr>
              <a:t>1. You </a:t>
            </a:r>
            <a:r>
              <a:rPr lang="en-US" sz="1400" kern="1200" dirty="0">
                <a:solidFill>
                  <a:schemeClr val="tx1"/>
                </a:solidFill>
                <a:effectLst/>
                <a:latin typeface="+mn-lt"/>
                <a:ea typeface="+mn-ea"/>
                <a:cs typeface="+mn-cs"/>
              </a:rPr>
              <a:t>can't give them 10,000 hours, but you can motivate them to put in those hours.</a:t>
            </a:r>
            <a:r>
              <a:rPr lang="en-US" sz="1400" dirty="0">
                <a:effectLst/>
              </a:rPr>
              <a:t> </a:t>
            </a:r>
            <a:endParaRPr lang="en-US" sz="1400" dirty="0" smtClean="0">
              <a:effectLst/>
            </a:endParaRPr>
          </a:p>
          <a:p>
            <a:endParaRPr lang="en-US" sz="1400" dirty="0" smtClean="0">
              <a:effectLst/>
            </a:endParaRPr>
          </a:p>
          <a:p>
            <a:r>
              <a:rPr lang="en-US" sz="1400" dirty="0" smtClean="0">
                <a:effectLst/>
              </a:rPr>
              <a:t>2.</a:t>
            </a:r>
            <a:r>
              <a:rPr lang="en-US" sz="1400" baseline="0" dirty="0" smtClean="0">
                <a:effectLst/>
              </a:rPr>
              <a:t> </a:t>
            </a:r>
            <a:r>
              <a:rPr lang="en-US" sz="1400" dirty="0" smtClean="0">
                <a:effectLst/>
              </a:rPr>
              <a:t>The stages don’t have clear-cut beginnings</a:t>
            </a:r>
            <a:r>
              <a:rPr lang="en-US" sz="1400" baseline="0" dirty="0" smtClean="0">
                <a:effectLst/>
              </a:rPr>
              <a:t> and endings. Even expert writers may regress when, for example they write about content that is new to them, or address unfamiliar audiences.</a:t>
            </a:r>
          </a:p>
          <a:p>
            <a:endParaRPr lang="en-US" sz="1400" baseline="0" dirty="0" smtClean="0">
              <a:effectLst/>
            </a:endParaRPr>
          </a:p>
        </p:txBody>
      </p:sp>
      <p:sp>
        <p:nvSpPr>
          <p:cNvPr id="4" name="Slide Number Placeholder 3"/>
          <p:cNvSpPr>
            <a:spLocks noGrp="1"/>
          </p:cNvSpPr>
          <p:nvPr>
            <p:ph type="sldNum" sz="quarter" idx="5"/>
          </p:nvPr>
        </p:nvSpPr>
        <p:spPr/>
        <p:txBody>
          <a:bodyPr/>
          <a:lstStyle/>
          <a:p>
            <a:fld id="{7A999E34-41DE-BB48-B6F4-6EBE42F31272}" type="slidenum">
              <a:rPr lang="en-US" smtClean="0"/>
              <a:t>3</a:t>
            </a:fld>
            <a:endParaRPr lang="en-US"/>
          </a:p>
        </p:txBody>
      </p:sp>
    </p:spTree>
    <p:extLst>
      <p:ext uri="{BB962C8B-B14F-4D97-AF65-F5344CB8AC3E}">
        <p14:creationId xmlns:p14="http://schemas.microsoft.com/office/powerpoint/2010/main" val="411461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Cognitive psychologists</a:t>
            </a:r>
            <a:r>
              <a:rPr lang="en-US" baseline="0" dirty="0" smtClean="0"/>
              <a:t> focus primarily on the brain activity. But experts in writing instruction have observed this parallel behavioral development.</a:t>
            </a:r>
          </a:p>
          <a:p>
            <a:endParaRPr lang="en-US" baseline="0" dirty="0" smtClean="0"/>
          </a:p>
          <a:p>
            <a:r>
              <a:rPr lang="en-US" baseline="0" dirty="0" smtClean="0"/>
              <a:t>Brain activity (which Kellogg’s says gradually “automates” tasks” handles things like matching vocabulary to mental concepts, spelling words, physically writing the words, constructing a sentence</a:t>
            </a:r>
            <a:r>
              <a:rPr lang="en-US" baseline="0" smtClean="0"/>
              <a:t>, etc.</a:t>
            </a:r>
            <a:endParaRPr lang="en-US" baseline="0" dirty="0" smtClean="0"/>
          </a:p>
          <a:p>
            <a:endParaRPr lang="en-US" baseline="0" dirty="0" smtClean="0"/>
          </a:p>
          <a:p>
            <a:r>
              <a:rPr lang="en-US" dirty="0" smtClean="0"/>
              <a:t>Some of those behaviors are as</a:t>
            </a:r>
            <a:r>
              <a:rPr lang="en-US" baseline="0" dirty="0" smtClean="0"/>
              <a:t> basic as starting early, and going back to revise. Some are more technical, such as learning how to use parallel constructions, or coordination and subordination. Or, learning specific attributive tags that can be used to integrate quotations, and gradually expanding the list of tags you can use.</a:t>
            </a:r>
            <a:endParaRPr lang="en-US" dirty="0"/>
          </a:p>
        </p:txBody>
      </p:sp>
      <p:sp>
        <p:nvSpPr>
          <p:cNvPr id="4" name="Slide Number Placeholder 3"/>
          <p:cNvSpPr>
            <a:spLocks noGrp="1"/>
          </p:cNvSpPr>
          <p:nvPr>
            <p:ph type="sldNum" sz="quarter" idx="10"/>
          </p:nvPr>
        </p:nvSpPr>
        <p:spPr/>
        <p:txBody>
          <a:bodyPr/>
          <a:lstStyle/>
          <a:p>
            <a:fld id="{7A999E34-41DE-BB48-B6F4-6EBE42F31272}" type="slidenum">
              <a:rPr lang="en-US" smtClean="0"/>
              <a:t>4</a:t>
            </a:fld>
            <a:endParaRPr lang="en-US"/>
          </a:p>
        </p:txBody>
      </p:sp>
    </p:spTree>
    <p:extLst>
      <p:ext uri="{BB962C8B-B14F-4D97-AF65-F5344CB8AC3E}">
        <p14:creationId xmlns:p14="http://schemas.microsoft.com/office/powerpoint/2010/main" val="2201197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Regression typically due to new context,</a:t>
            </a:r>
            <a:r>
              <a:rPr lang="en-US" baseline="0" dirty="0" smtClean="0"/>
              <a:t> content, audience.</a:t>
            </a:r>
          </a:p>
          <a:p>
            <a:endParaRPr lang="en-US" baseline="0" dirty="0" smtClean="0"/>
          </a:p>
          <a:p>
            <a:r>
              <a:rPr lang="en-US" baseline="0" dirty="0" smtClean="0"/>
              <a:t>The DIRECTION is important. </a:t>
            </a:r>
          </a:p>
          <a:p>
            <a:endParaRPr lang="en-US" baseline="0" dirty="0" smtClean="0"/>
          </a:p>
          <a:p>
            <a:r>
              <a:rPr lang="en-US" sz="1200" kern="1200" dirty="0" smtClean="0">
                <a:solidFill>
                  <a:schemeClr val="tx1"/>
                </a:solidFill>
                <a:effectLst/>
                <a:latin typeface="+mn-lt"/>
                <a:ea typeface="+mn-ea"/>
                <a:cs typeface="+mn-cs"/>
              </a:rPr>
              <a:t>Get them to/across the threshold, The bulk of the work is practice.  </a:t>
            </a:r>
          </a:p>
          <a:p>
            <a:r>
              <a:rPr lang="en-US" sz="1200" kern="1200" dirty="0" smtClean="0">
                <a:solidFill>
                  <a:schemeClr val="tx1"/>
                </a:solidFill>
                <a:effectLst/>
                <a:latin typeface="+mn-lt"/>
                <a:ea typeface="+mn-ea"/>
                <a:cs typeface="+mn-cs"/>
              </a:rPr>
              <a:t>("Threshold concept" originates with Erik </a:t>
            </a:r>
            <a:r>
              <a:rPr lang="en-US" sz="1200" kern="1200" dirty="0" err="1" smtClean="0">
                <a:solidFill>
                  <a:schemeClr val="tx1"/>
                </a:solidFill>
                <a:effectLst/>
                <a:latin typeface="+mn-lt"/>
                <a:ea typeface="+mn-ea"/>
                <a:cs typeface="+mn-cs"/>
              </a:rPr>
              <a:t>Meyor</a:t>
            </a:r>
            <a:r>
              <a:rPr lang="en-US" sz="1200" kern="1200" dirty="0" smtClean="0">
                <a:solidFill>
                  <a:schemeClr val="tx1"/>
                </a:solidFill>
                <a:effectLst/>
                <a:latin typeface="+mn-lt"/>
                <a:ea typeface="+mn-ea"/>
                <a:cs typeface="+mn-cs"/>
              </a:rPr>
              <a:t> and Ray Land, 2003-6.)</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7A999E34-41DE-BB48-B6F4-6EBE42F31272}" type="slidenum">
              <a:rPr lang="en-US" smtClean="0"/>
              <a:t>5</a:t>
            </a:fld>
            <a:endParaRPr lang="en-US"/>
          </a:p>
        </p:txBody>
      </p:sp>
    </p:spTree>
    <p:extLst>
      <p:ext uri="{BB962C8B-B14F-4D97-AF65-F5344CB8AC3E}">
        <p14:creationId xmlns:p14="http://schemas.microsoft.com/office/powerpoint/2010/main" val="42155697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kern="1200" dirty="0">
                <a:solidFill>
                  <a:schemeClr val="tx1"/>
                </a:solidFill>
                <a:effectLst/>
                <a:latin typeface="+mn-lt"/>
                <a:ea typeface="+mn-ea"/>
                <a:cs typeface="+mn-cs"/>
              </a:rPr>
              <a:t>Note the use of the </a:t>
            </a:r>
            <a:r>
              <a:rPr lang="en-US" sz="1400" kern="1200" dirty="0" smtClean="0">
                <a:solidFill>
                  <a:schemeClr val="tx1"/>
                </a:solidFill>
                <a:effectLst/>
                <a:latin typeface="+mn-lt"/>
                <a:ea typeface="+mn-ea"/>
                <a:cs typeface="+mn-cs"/>
              </a:rPr>
              <a:t>words “knowledge” and </a:t>
            </a:r>
            <a:r>
              <a:rPr lang="en-US" sz="1400" kern="1200" dirty="0">
                <a:solidFill>
                  <a:schemeClr val="tx1"/>
                </a:solidFill>
                <a:effectLst/>
                <a:latin typeface="+mn-lt"/>
                <a:ea typeface="+mn-ea"/>
                <a:cs typeface="+mn-cs"/>
              </a:rPr>
              <a:t>"process" here</a:t>
            </a:r>
            <a:r>
              <a:rPr lang="en-US" sz="1400" kern="1200" dirty="0" smtClean="0">
                <a:solidFill>
                  <a:schemeClr val="tx1"/>
                </a:solidFill>
                <a:effectLst/>
                <a:latin typeface="+mn-lt"/>
                <a:ea typeface="+mn-ea"/>
                <a:cs typeface="+mn-cs"/>
              </a:rPr>
              <a:t>.</a:t>
            </a:r>
          </a:p>
          <a:p>
            <a:endParaRPr lang="en-US" sz="1400" kern="1200" dirty="0" smtClean="0">
              <a:solidFill>
                <a:schemeClr val="tx1"/>
              </a:solidFill>
              <a:effectLst/>
              <a:latin typeface="+mn-lt"/>
              <a:ea typeface="+mn-ea"/>
              <a:cs typeface="+mn-cs"/>
            </a:endParaRPr>
          </a:p>
          <a:p>
            <a:r>
              <a:rPr lang="en-US" sz="1400" kern="1200" dirty="0" smtClean="0">
                <a:solidFill>
                  <a:schemeClr val="tx1"/>
                </a:solidFill>
                <a:effectLst/>
                <a:latin typeface="+mn-lt"/>
                <a:ea typeface="+mn-ea"/>
                <a:cs typeface="+mn-cs"/>
              </a:rPr>
              <a:t>Process</a:t>
            </a:r>
            <a:r>
              <a:rPr lang="en-US" sz="1400" kern="1200" dirty="0">
                <a:solidFill>
                  <a:schemeClr val="tx1"/>
                </a:solidFill>
                <a:effectLst/>
                <a:latin typeface="+mn-lt"/>
                <a:ea typeface="+mn-ea"/>
                <a:cs typeface="+mn-cs"/>
              </a:rPr>
              <a:t>—especially </a:t>
            </a:r>
            <a:r>
              <a:rPr lang="en-US" sz="1400" kern="1200" dirty="0" err="1">
                <a:solidFill>
                  <a:schemeClr val="tx1"/>
                </a:solidFill>
                <a:effectLst/>
                <a:latin typeface="+mn-lt"/>
                <a:ea typeface="+mn-ea"/>
                <a:cs typeface="+mn-cs"/>
              </a:rPr>
              <a:t>recursiveness</a:t>
            </a:r>
            <a:r>
              <a:rPr lang="en-US" sz="1400" kern="1200" dirty="0">
                <a:solidFill>
                  <a:schemeClr val="tx1"/>
                </a:solidFill>
                <a:effectLst/>
                <a:latin typeface="+mn-lt"/>
                <a:ea typeface="+mn-ea"/>
                <a:cs typeface="+mn-cs"/>
              </a:rPr>
              <a:t>, or returning and revising-- becomes more and more important as writing skill </a:t>
            </a:r>
            <a:r>
              <a:rPr lang="en-US" sz="1400" kern="1200" dirty="0" smtClean="0">
                <a:solidFill>
                  <a:schemeClr val="tx1"/>
                </a:solidFill>
                <a:effectLst/>
                <a:latin typeface="+mn-lt"/>
                <a:ea typeface="+mn-ea"/>
                <a:cs typeface="+mn-cs"/>
              </a:rPr>
              <a:t>progresses</a:t>
            </a:r>
            <a:r>
              <a:rPr lang="en-US" sz="1200" kern="1200" dirty="0" smtClean="0">
                <a:solidFill>
                  <a:schemeClr val="tx1"/>
                </a:solidFill>
                <a:effectLst/>
                <a:latin typeface="+mn-lt"/>
                <a:ea typeface="+mn-ea"/>
                <a:cs typeface="+mn-cs"/>
              </a:rPr>
              <a:t>, in part because of the increasing cognitive load.</a:t>
            </a:r>
            <a:r>
              <a:rPr lang="en-US" sz="1400" dirty="0" smtClean="0">
                <a:effectLst/>
              </a:rPr>
              <a:t> </a:t>
            </a:r>
          </a:p>
        </p:txBody>
      </p:sp>
      <p:sp>
        <p:nvSpPr>
          <p:cNvPr id="4" name="Slide Number Placeholder 3"/>
          <p:cNvSpPr>
            <a:spLocks noGrp="1"/>
          </p:cNvSpPr>
          <p:nvPr>
            <p:ph type="sldNum" sz="quarter" idx="5"/>
          </p:nvPr>
        </p:nvSpPr>
        <p:spPr/>
        <p:txBody>
          <a:bodyPr/>
          <a:lstStyle/>
          <a:p>
            <a:fld id="{7A999E34-41DE-BB48-B6F4-6EBE42F31272}" type="slidenum">
              <a:rPr lang="en-US" smtClean="0"/>
              <a:t>6</a:t>
            </a:fld>
            <a:endParaRPr lang="en-US"/>
          </a:p>
        </p:txBody>
      </p:sp>
    </p:spTree>
    <p:extLst>
      <p:ext uri="{BB962C8B-B14F-4D97-AF65-F5344CB8AC3E}">
        <p14:creationId xmlns:p14="http://schemas.microsoft.com/office/powerpoint/2010/main" val="25093515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One way of visualizing the increasing complexity of the writing process as skill develops.</a:t>
            </a:r>
            <a:r>
              <a:rPr lang="en-US" dirty="0">
                <a:effectLst/>
              </a:rPr>
              <a:t> </a:t>
            </a:r>
            <a:r>
              <a:rPr lang="en-US" dirty="0" smtClean="0">
                <a:effectLst/>
              </a:rPr>
              <a:t>(</a:t>
            </a:r>
            <a:r>
              <a:rPr lang="en-US" sz="1200" kern="1200" dirty="0" smtClean="0">
                <a:solidFill>
                  <a:schemeClr val="tx1"/>
                </a:solidFill>
                <a:effectLst/>
                <a:latin typeface="+mn-lt"/>
                <a:ea typeface="+mn-ea"/>
                <a:cs typeface="+mn-cs"/>
              </a:rPr>
              <a:t>First two stages are, I think, more </a:t>
            </a:r>
            <a:r>
              <a:rPr lang="en-US" sz="1200" kern="1200" dirty="0" err="1" smtClean="0">
                <a:solidFill>
                  <a:schemeClr val="tx1"/>
                </a:solidFill>
                <a:effectLst/>
                <a:latin typeface="+mn-lt"/>
                <a:ea typeface="+mn-ea"/>
                <a:cs typeface="+mn-cs"/>
              </a:rPr>
              <a:t>Bereiter</a:t>
            </a:r>
            <a:r>
              <a:rPr lang="en-US" sz="1200" kern="1200" dirty="0" smtClean="0">
                <a:solidFill>
                  <a:schemeClr val="tx1"/>
                </a:solidFill>
                <a:effectLst/>
                <a:latin typeface="+mn-lt"/>
                <a:ea typeface="+mn-ea"/>
                <a:cs typeface="+mn-cs"/>
              </a:rPr>
              <a:t> and </a:t>
            </a:r>
            <a:r>
              <a:rPr lang="en-US" sz="1200" kern="1200" dirty="0" err="1" smtClean="0">
                <a:solidFill>
                  <a:schemeClr val="tx1"/>
                </a:solidFill>
                <a:effectLst/>
                <a:latin typeface="+mn-lt"/>
                <a:ea typeface="+mn-ea"/>
                <a:cs typeface="+mn-cs"/>
              </a:rPr>
              <a:t>Scardamalia's</a:t>
            </a:r>
            <a:r>
              <a:rPr lang="en-US" sz="1200" kern="1200" dirty="0" smtClean="0">
                <a:solidFill>
                  <a:schemeClr val="tx1"/>
                </a:solidFill>
                <a:effectLst/>
                <a:latin typeface="+mn-lt"/>
                <a:ea typeface="+mn-ea"/>
                <a:cs typeface="+mn-cs"/>
              </a:rPr>
              <a:t> work; Kellogg posits the third stage.)</a:t>
            </a:r>
            <a:r>
              <a:rPr lang="en-US" dirty="0" smtClean="0">
                <a:effectLst/>
              </a:rPr>
              <a:t> </a:t>
            </a:r>
          </a:p>
          <a:p>
            <a:endParaRPr lang="en-US" dirty="0" smtClean="0">
              <a:effectLst/>
            </a:endParaRPr>
          </a:p>
          <a:p>
            <a:r>
              <a:rPr lang="en-US" dirty="0" smtClean="0">
                <a:effectLst/>
              </a:rPr>
              <a:t>You can think of the circles as little thought bubbles in the writer’s mind while they work.</a:t>
            </a:r>
            <a:r>
              <a:rPr lang="en-US" baseline="0" dirty="0" smtClean="0">
                <a:effectLst/>
              </a:rPr>
              <a:t> Each bubble is a specific conception or understanding of the text being produced. Part of the developmental process involves the increasing ability to see the text from more than one perspective.</a:t>
            </a:r>
            <a:endParaRPr lang="en-US" dirty="0" smtClean="0">
              <a:effectLst/>
            </a:endParaRPr>
          </a:p>
          <a:p>
            <a:endParaRPr lang="en-US" dirty="0" smtClean="0">
              <a:effectLst/>
            </a:endParaRPr>
          </a:p>
          <a:p>
            <a:r>
              <a:rPr lang="en-US" sz="1200" kern="1200" dirty="0" smtClean="0">
                <a:solidFill>
                  <a:schemeClr val="tx1"/>
                </a:solidFill>
                <a:effectLst/>
                <a:latin typeface="+mn-lt"/>
                <a:ea typeface="+mn-ea"/>
                <a:cs typeface="+mn-cs"/>
              </a:rPr>
              <a:t>Knowledge telling: "What I'm saying to the page"</a:t>
            </a:r>
          </a:p>
          <a:p>
            <a:r>
              <a:rPr lang="en-US" sz="1200" kern="1200" dirty="0" smtClean="0">
                <a:solidFill>
                  <a:schemeClr val="tx1"/>
                </a:solidFill>
                <a:effectLst/>
                <a:latin typeface="+mn-lt"/>
                <a:ea typeface="+mn-ea"/>
                <a:cs typeface="+mn-cs"/>
              </a:rPr>
              <a:t>Knowledge transforming adds: "What the page is saying back to me" </a:t>
            </a:r>
          </a:p>
          <a:p>
            <a:r>
              <a:rPr lang="en-US" sz="1200" kern="1200" dirty="0" smtClean="0">
                <a:solidFill>
                  <a:schemeClr val="tx1"/>
                </a:solidFill>
                <a:effectLst/>
                <a:latin typeface="+mn-lt"/>
                <a:ea typeface="+mn-ea"/>
                <a:cs typeface="+mn-cs"/>
              </a:rPr>
              <a:t>Knowledge crafting adds: "How a reader will react to what is on the page."</a:t>
            </a:r>
          </a:p>
          <a:p>
            <a:endParaRPr lang="en-US" dirty="0">
              <a:effectLst/>
            </a:endParaRPr>
          </a:p>
          <a:p>
            <a:endParaRPr lang="en-US" dirty="0">
              <a:effectLst/>
            </a:endParaRPr>
          </a:p>
          <a:p>
            <a:r>
              <a:rPr lang="en-US" dirty="0">
                <a:effectLst/>
              </a:rPr>
              <a:t>Maps to Aristotle’s rhetorical triangle</a:t>
            </a:r>
            <a:r>
              <a:rPr lang="en-US" dirty="0" smtClean="0">
                <a:effectLst/>
              </a:rPr>
              <a:t>.</a:t>
            </a:r>
          </a:p>
          <a:p>
            <a:endParaRPr lang="en-US" dirty="0" smtClean="0">
              <a:effectLst/>
            </a:endParaRPr>
          </a:p>
        </p:txBody>
      </p:sp>
      <p:sp>
        <p:nvSpPr>
          <p:cNvPr id="4" name="Slide Number Placeholder 3"/>
          <p:cNvSpPr>
            <a:spLocks noGrp="1"/>
          </p:cNvSpPr>
          <p:nvPr>
            <p:ph type="sldNum" sz="quarter" idx="5"/>
          </p:nvPr>
        </p:nvSpPr>
        <p:spPr/>
        <p:txBody>
          <a:bodyPr/>
          <a:lstStyle/>
          <a:p>
            <a:fld id="{7A999E34-41DE-BB48-B6F4-6EBE42F31272}" type="slidenum">
              <a:rPr lang="en-US" smtClean="0"/>
              <a:t>7</a:t>
            </a:fld>
            <a:endParaRPr lang="en-US"/>
          </a:p>
        </p:txBody>
      </p:sp>
    </p:spTree>
    <p:extLst>
      <p:ext uri="{BB962C8B-B14F-4D97-AF65-F5344CB8AC3E}">
        <p14:creationId xmlns:p14="http://schemas.microsoft.com/office/powerpoint/2010/main" val="20159190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effectLst/>
              </a:rPr>
              <a:t> </a:t>
            </a:r>
            <a:endParaRPr lang="en-US" sz="1400" dirty="0"/>
          </a:p>
        </p:txBody>
      </p:sp>
      <p:sp>
        <p:nvSpPr>
          <p:cNvPr id="4" name="Slide Number Placeholder 3"/>
          <p:cNvSpPr>
            <a:spLocks noGrp="1"/>
          </p:cNvSpPr>
          <p:nvPr>
            <p:ph type="sldNum" sz="quarter" idx="5"/>
          </p:nvPr>
        </p:nvSpPr>
        <p:spPr/>
        <p:txBody>
          <a:bodyPr/>
          <a:lstStyle/>
          <a:p>
            <a:fld id="{7A999E34-41DE-BB48-B6F4-6EBE42F31272}" type="slidenum">
              <a:rPr lang="en-US" smtClean="0"/>
              <a:t>8</a:t>
            </a:fld>
            <a:endParaRPr lang="en-US"/>
          </a:p>
        </p:txBody>
      </p:sp>
    </p:spTree>
    <p:extLst>
      <p:ext uri="{BB962C8B-B14F-4D97-AF65-F5344CB8AC3E}">
        <p14:creationId xmlns:p14="http://schemas.microsoft.com/office/powerpoint/2010/main" val="20126546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kern="1200" dirty="0">
                <a:solidFill>
                  <a:schemeClr val="tx1"/>
                </a:solidFill>
                <a:effectLst/>
                <a:latin typeface="+mn-lt"/>
                <a:ea typeface="+mn-ea"/>
                <a:cs typeface="+mn-cs"/>
              </a:rPr>
              <a:t>Note that this is exactly the kind of activity required by most </a:t>
            </a:r>
            <a:r>
              <a:rPr lang="en-US" sz="1400" b="1" kern="1200" dirty="0">
                <a:solidFill>
                  <a:schemeClr val="tx1"/>
                </a:solidFill>
                <a:effectLst/>
                <a:latin typeface="+mn-lt"/>
                <a:ea typeface="+mn-ea"/>
                <a:cs typeface="+mn-cs"/>
              </a:rPr>
              <a:t>timed writing tasks and standardized writing tests</a:t>
            </a:r>
            <a:r>
              <a:rPr lang="en-US" sz="1400" kern="1200" dirty="0">
                <a:solidFill>
                  <a:schemeClr val="tx1"/>
                </a:solidFill>
                <a:effectLst/>
                <a:latin typeface="+mn-lt"/>
                <a:ea typeface="+mn-ea"/>
                <a:cs typeface="+mn-cs"/>
              </a:rPr>
              <a:t>. Our students are GREAT at this.</a:t>
            </a:r>
          </a:p>
          <a:p>
            <a:r>
              <a:rPr lang="en-US" sz="1400" kern="1200" dirty="0">
                <a:solidFill>
                  <a:schemeClr val="tx1"/>
                </a:solidFill>
                <a:effectLst/>
                <a:latin typeface="+mn-lt"/>
                <a:ea typeface="+mn-ea"/>
                <a:cs typeface="+mn-cs"/>
              </a:rPr>
              <a:t> </a:t>
            </a:r>
          </a:p>
          <a:p>
            <a:r>
              <a:rPr lang="en-US" sz="1400" kern="1200" dirty="0">
                <a:solidFill>
                  <a:schemeClr val="tx1"/>
                </a:solidFill>
                <a:effectLst/>
                <a:latin typeface="+mn-lt"/>
                <a:ea typeface="+mn-ea"/>
                <a:cs typeface="+mn-cs"/>
              </a:rPr>
              <a:t>This kind of writing </a:t>
            </a:r>
            <a:r>
              <a:rPr lang="en-US" sz="1400" b="1" kern="1200" dirty="0">
                <a:solidFill>
                  <a:schemeClr val="tx1"/>
                </a:solidFill>
                <a:effectLst/>
                <a:latin typeface="+mn-lt"/>
                <a:ea typeface="+mn-ea"/>
                <a:cs typeface="+mn-cs"/>
              </a:rPr>
              <a:t>can incorporate outside sources</a:t>
            </a:r>
            <a:r>
              <a:rPr lang="en-US" sz="1400" kern="1200" dirty="0">
                <a:solidFill>
                  <a:schemeClr val="tx1"/>
                </a:solidFill>
                <a:effectLst/>
                <a:latin typeface="+mn-lt"/>
                <a:ea typeface="+mn-ea"/>
                <a:cs typeface="+mn-cs"/>
              </a:rPr>
              <a:t> in addition to remembered information, but "ideas do not change much as they are translated to the page." This often results in a “data dump” paper</a:t>
            </a:r>
            <a:r>
              <a:rPr lang="en-US" sz="1400" kern="1200" dirty="0" smtClean="0">
                <a:solidFill>
                  <a:schemeClr val="tx1"/>
                </a:solidFill>
                <a:effectLst/>
                <a:latin typeface="+mn-lt"/>
                <a:ea typeface="+mn-ea"/>
                <a:cs typeface="+mn-cs"/>
              </a:rPr>
              <a:t>.</a:t>
            </a:r>
          </a:p>
          <a:p>
            <a:endParaRPr lang="en-US" sz="1400" kern="1200" dirty="0" smtClean="0">
              <a:solidFill>
                <a:schemeClr val="tx1"/>
              </a:solidFill>
              <a:effectLst/>
              <a:latin typeface="+mn-lt"/>
              <a:ea typeface="+mn-ea"/>
              <a:cs typeface="+mn-cs"/>
            </a:endParaRPr>
          </a:p>
          <a:p>
            <a:r>
              <a:rPr lang="en-US" sz="1400" kern="1200" dirty="0" smtClean="0">
                <a:solidFill>
                  <a:schemeClr val="tx1"/>
                </a:solidFill>
                <a:effectLst/>
                <a:latin typeface="+mn-lt"/>
                <a:ea typeface="+mn-ea"/>
                <a:cs typeface="+mn-cs"/>
              </a:rPr>
              <a:t>They do need to practice this and get good at it before</a:t>
            </a:r>
            <a:r>
              <a:rPr lang="en-US" sz="1400" kern="1200" baseline="0" dirty="0" smtClean="0">
                <a:solidFill>
                  <a:schemeClr val="tx1"/>
                </a:solidFill>
                <a:effectLst/>
                <a:latin typeface="+mn-lt"/>
                <a:ea typeface="+mn-ea"/>
                <a:cs typeface="+mn-cs"/>
              </a:rPr>
              <a:t> they can move on. As Kellogg would say, they need to “automate” the tasks of retrieval, vocabulary selection, sentence construction, spelling, and typing or writing. So they need to do a lot of this before they can advance. But we don’t want them stuck here because their assignments never ask for more. We don’t want them to think this is all writing is.</a:t>
            </a:r>
          </a:p>
          <a:p>
            <a:endParaRPr lang="en-US" sz="1400" kern="1200" baseline="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Note that for ESL, there's a lot of going back to Step One on automation.</a:t>
            </a:r>
            <a:r>
              <a:rPr lang="en-US" sz="1400" dirty="0" smtClean="0">
                <a:effectLst/>
              </a:rPr>
              <a:t> </a:t>
            </a:r>
            <a:endParaRPr lang="en-US" sz="1400" dirty="0"/>
          </a:p>
        </p:txBody>
      </p:sp>
      <p:sp>
        <p:nvSpPr>
          <p:cNvPr id="4" name="Slide Number Placeholder 3"/>
          <p:cNvSpPr>
            <a:spLocks noGrp="1"/>
          </p:cNvSpPr>
          <p:nvPr>
            <p:ph type="sldNum" sz="quarter" idx="5"/>
          </p:nvPr>
        </p:nvSpPr>
        <p:spPr/>
        <p:txBody>
          <a:bodyPr/>
          <a:lstStyle/>
          <a:p>
            <a:fld id="{7A999E34-41DE-BB48-B6F4-6EBE42F31272}" type="slidenum">
              <a:rPr lang="en-US" smtClean="0"/>
              <a:t>9</a:t>
            </a:fld>
            <a:endParaRPr lang="en-US"/>
          </a:p>
        </p:txBody>
      </p:sp>
    </p:spTree>
    <p:extLst>
      <p:ext uri="{BB962C8B-B14F-4D97-AF65-F5344CB8AC3E}">
        <p14:creationId xmlns:p14="http://schemas.microsoft.com/office/powerpoint/2010/main" val="1168087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10" name="Picture 9" descr="paperBackingColor.jpg"/>
          <p:cNvPicPr>
            <a:picLocks noChangeAspect="1"/>
          </p:cNvPicPr>
          <p:nvPr/>
        </p:nvPicPr>
        <p:blipFill>
          <a:blip r:embed="rId2"/>
          <a:srcRect l="469" t="13915"/>
          <a:stretch>
            <a:fillRect/>
          </a:stretch>
        </p:blipFill>
        <p:spPr>
          <a:xfrm>
            <a:off x="1613903" y="699248"/>
            <a:ext cx="5916194" cy="3837694"/>
          </a:xfrm>
          <a:prstGeom prst="rect">
            <a:avLst/>
          </a:prstGeom>
          <a:solidFill>
            <a:srgbClr val="FFFFFF">
              <a:shade val="85000"/>
            </a:srgbClr>
          </a:solidFill>
          <a:ln w="22225" cap="sq">
            <a:solidFill>
              <a:srgbClr val="FDFDFD"/>
            </a:solidFill>
            <a:miter lim="800000"/>
          </a:ln>
          <a:effectLst>
            <a:outerShdw blurRad="57150" dist="37500" dir="7560000" sy="98000" kx="80000" ky="63000" algn="tl" rotWithShape="0">
              <a:srgbClr val="000000">
                <a:alpha val="20000"/>
              </a:srgbClr>
            </a:outerShdw>
          </a:effectLst>
          <a:scene3d>
            <a:camera prst="orthographicFront"/>
            <a:lightRig rig="twoPt" dir="t">
              <a:rot lat="0" lon="0" rev="7200000"/>
            </a:lightRig>
          </a:scene3d>
          <a:sp3d prstMaterial="matte">
            <a:bevelT w="22860" h="12700"/>
            <a:contourClr>
              <a:srgbClr val="FFFFFF"/>
            </a:contourClr>
          </a:sp3d>
        </p:spPr>
      </p:pic>
      <p:sp>
        <p:nvSpPr>
          <p:cNvPr id="4" name="Date Placeholder 3"/>
          <p:cNvSpPr>
            <a:spLocks noGrp="1"/>
          </p:cNvSpPr>
          <p:nvPr>
            <p:ph type="dt" sz="half" idx="10"/>
          </p:nvPr>
        </p:nvSpPr>
        <p:spPr/>
        <p:txBody>
          <a:bodyPr/>
          <a:lstStyle/>
          <a:p>
            <a:fld id="{CA2D1429-9B5B-5446-9970-B006F0A2F01E}" type="datetimeFigureOut">
              <a:rPr lang="en-US" smtClean="0"/>
              <a:t>10/1/20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A7EF7-5308-CD48-BE8D-EB4A130FC6D8}" type="slidenum">
              <a:rPr lang="en-US" smtClean="0"/>
              <a:t>‹#›</a:t>
            </a:fld>
            <a:endParaRPr lang="en-US"/>
          </a:p>
        </p:txBody>
      </p:sp>
      <p:sp>
        <p:nvSpPr>
          <p:cNvPr id="2" name="Title 1"/>
          <p:cNvSpPr>
            <a:spLocks noGrp="1"/>
          </p:cNvSpPr>
          <p:nvPr>
            <p:ph type="ctrTitle"/>
          </p:nvPr>
        </p:nvSpPr>
        <p:spPr>
          <a:xfrm>
            <a:off x="1709569" y="1143000"/>
            <a:ext cx="5724862" cy="1846961"/>
          </a:xfrm>
        </p:spPr>
        <p:txBody>
          <a:bodyPr vert="horz" lIns="91440" tIns="45720" rIns="91440" bIns="45720" rtlCol="0" anchor="b" anchorCtr="0">
            <a:noAutofit/>
          </a:bodyPr>
          <a:lstStyle>
            <a:lvl1pPr algn="ctr" defTabSz="914400" rtl="0" eaLnBrk="1" latinLnBrk="0" hangingPunct="1">
              <a:spcBef>
                <a:spcPct val="0"/>
              </a:spcBef>
              <a:buNone/>
              <a:defRPr sz="6000" kern="1200">
                <a:solidFill>
                  <a:schemeClr val="bg2">
                    <a:lumMod val="75000"/>
                  </a:schemeClr>
                </a:solidFill>
                <a:effectLst>
                  <a:outerShdw blurRad="50800" dist="38100" dir="2700000" algn="tl" rotWithShape="0">
                    <a:prstClr val="black">
                      <a:alpha val="40000"/>
                    </a:prstClr>
                  </a:outerShdw>
                </a:effectLst>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1709569" y="2994212"/>
            <a:ext cx="5724862" cy="1007200"/>
          </a:xfrm>
        </p:spPr>
        <p:txBody>
          <a:bodyPr vert="horz" lIns="91440" tIns="45720" rIns="91440" bIns="45720" rtlCol="0">
            <a:normAutofit/>
          </a:bodyPr>
          <a:lstStyle>
            <a:lvl1pPr marL="0" indent="0" algn="ctr" defTabSz="914400" rtl="0" eaLnBrk="1" latinLnBrk="0" hangingPunct="1">
              <a:spcBef>
                <a:spcPts val="0"/>
              </a:spcBef>
              <a:buSzPct val="90000"/>
              <a:buFont typeface="Wingdings" pitchFamily="2" charset="2"/>
              <a:buNone/>
              <a:defRPr sz="2000" kern="1200">
                <a:solidFill>
                  <a:schemeClr val="bg2">
                    <a:lumMod val="75000"/>
                  </a:schemeClr>
                </a:solidFill>
                <a:effectLst>
                  <a:outerShdw blurRad="50800" dist="38100" dir="2700000" algn="tl"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CA2D1429-9B5B-5446-9970-B006F0A2F01E}" type="datetimeFigureOut">
              <a:rPr lang="en-US" smtClean="0"/>
              <a:t>10/1/20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7A7EF7-5308-CD48-BE8D-EB4A130FC6D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2D1429-9B5B-5446-9970-B006F0A2F01E}" type="datetimeFigureOut">
              <a:rPr lang="en-US" smtClean="0"/>
              <a:t>10/1/20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7A7EF7-5308-CD48-BE8D-EB4A130FC6D8}"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0363" y="1143000"/>
            <a:ext cx="3807662" cy="1341344"/>
          </a:xfrm>
        </p:spPr>
        <p:txBody>
          <a:bodyPr anchor="b"/>
          <a:lstStyle>
            <a:lvl1pPr algn="ctr">
              <a:defRPr sz="4400" b="0"/>
            </a:lvl1pPr>
          </a:lstStyle>
          <a:p>
            <a:r>
              <a:rPr lang="en-US"/>
              <a:t>Click to edit Master title style</a:t>
            </a:r>
            <a:endParaRPr/>
          </a:p>
        </p:txBody>
      </p:sp>
      <p:sp>
        <p:nvSpPr>
          <p:cNvPr id="3" name="Content Placeholder 2"/>
          <p:cNvSpPr>
            <a:spLocks noGrp="1"/>
          </p:cNvSpPr>
          <p:nvPr>
            <p:ph idx="1"/>
          </p:nvPr>
        </p:nvSpPr>
        <p:spPr>
          <a:xfrm>
            <a:off x="4648199" y="605118"/>
            <a:ext cx="3776472" cy="5565495"/>
          </a:xfrm>
        </p:spPr>
        <p:txBody>
          <a:bodyPr>
            <a:normAutofit/>
          </a:bodyPr>
          <a:lstStyle>
            <a:lvl1pPr>
              <a:defRPr sz="2400"/>
            </a:lvl1pPr>
            <a:lvl2pPr>
              <a:defRPr sz="2200"/>
            </a:lvl2pPr>
            <a:lvl3pPr>
              <a:defRPr sz="20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710363" y="2618815"/>
            <a:ext cx="3807662" cy="3133164"/>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2D1429-9B5B-5446-9970-B006F0A2F01E}" type="datetimeFigureOut">
              <a:rPr lang="en-US" smtClean="0"/>
              <a:t>10/1/20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7A7EF7-5308-CD48-BE8D-EB4A130FC6D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A2D1429-9B5B-5446-9970-B006F0A2F01E}" type="datetimeFigureOut">
              <a:rPr lang="en-US" smtClean="0"/>
              <a:t>10/1/20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7A7EF7-5308-CD48-BE8D-EB4A130FC6D8}" type="slidenum">
              <a:rPr lang="en-US" smtClean="0"/>
              <a:t>‹#›</a:t>
            </a:fld>
            <a:endParaRPr lang="en-US"/>
          </a:p>
        </p:txBody>
      </p:sp>
      <p:pic>
        <p:nvPicPr>
          <p:cNvPr id="10" name="Picture 9" descr="pictureCaptionBacking.png"/>
          <p:cNvPicPr>
            <a:picLocks noChangeAspect="1"/>
          </p:cNvPicPr>
          <p:nvPr/>
        </p:nvPicPr>
        <p:blipFill>
          <a:blip r:embed="rId2"/>
          <a:srcRect l="52272" t="8889" r="5152" b="16566"/>
          <a:stretch>
            <a:fillRect/>
          </a:stretch>
        </p:blipFill>
        <p:spPr>
          <a:xfrm>
            <a:off x="4594412" y="663388"/>
            <a:ext cx="3893127" cy="5112327"/>
          </a:xfrm>
          <a:prstGeom prst="rect">
            <a:avLst/>
          </a:prstGeom>
        </p:spPr>
      </p:pic>
      <p:sp>
        <p:nvSpPr>
          <p:cNvPr id="11" name="Title 1"/>
          <p:cNvSpPr>
            <a:spLocks noGrp="1"/>
          </p:cNvSpPr>
          <p:nvPr>
            <p:ph type="title"/>
          </p:nvPr>
        </p:nvSpPr>
        <p:spPr>
          <a:xfrm>
            <a:off x="725487" y="1143000"/>
            <a:ext cx="3792537" cy="1341344"/>
          </a:xfrm>
        </p:spPr>
        <p:txBody>
          <a:bodyPr anchor="b"/>
          <a:lstStyle>
            <a:lvl1pPr algn="ctr">
              <a:defRPr sz="4400" b="0"/>
            </a:lvl1pPr>
          </a:lstStyle>
          <a:p>
            <a:r>
              <a:rPr lang="en-US"/>
              <a:t>Click to edit Master title style</a:t>
            </a:r>
            <a:endParaRPr/>
          </a:p>
        </p:txBody>
      </p:sp>
      <p:sp>
        <p:nvSpPr>
          <p:cNvPr id="12" name="Text Placeholder 3"/>
          <p:cNvSpPr>
            <a:spLocks noGrp="1"/>
          </p:cNvSpPr>
          <p:nvPr>
            <p:ph type="body" sz="half" idx="2"/>
          </p:nvPr>
        </p:nvSpPr>
        <p:spPr>
          <a:xfrm>
            <a:off x="725487" y="2618815"/>
            <a:ext cx="3792537" cy="3133164"/>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Picture Placeholder 2"/>
          <p:cNvSpPr>
            <a:spLocks noGrp="1"/>
          </p:cNvSpPr>
          <p:nvPr>
            <p:ph type="pic" idx="1"/>
          </p:nvPr>
        </p:nvSpPr>
        <p:spPr>
          <a:xfrm>
            <a:off x="4829938" y="864971"/>
            <a:ext cx="3422075" cy="470916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25487" y="462896"/>
            <a:ext cx="7718425" cy="828021"/>
          </a:xfrm>
        </p:spPr>
        <p:txBody>
          <a:bodyPr/>
          <a:lstStyle/>
          <a:p>
            <a:r>
              <a:rPr lang="en-US"/>
              <a:t>Click to edit Master title style</a:t>
            </a:r>
            <a:endParaRPr/>
          </a:p>
        </p:txBody>
      </p:sp>
      <p:sp>
        <p:nvSpPr>
          <p:cNvPr id="3" name="Vertical Text Placeholder 2"/>
          <p:cNvSpPr>
            <a:spLocks noGrp="1"/>
          </p:cNvSpPr>
          <p:nvPr>
            <p:ph type="body" orient="vert" idx="1"/>
          </p:nvPr>
        </p:nvSpPr>
        <p:spPr>
          <a:xfrm>
            <a:off x="725489" y="1598613"/>
            <a:ext cx="7718424" cy="457200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CA2D1429-9B5B-5446-9970-B006F0A2F01E}" type="datetimeFigureOut">
              <a:rPr lang="en-US" smtClean="0"/>
              <a:t>10/1/20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A7EF7-5308-CD48-BE8D-EB4A130FC6D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0" y="685801"/>
            <a:ext cx="1066800" cy="548481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725488" y="685757"/>
            <a:ext cx="6437312" cy="5482221"/>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CA2D1429-9B5B-5446-9970-B006F0A2F01E}" type="datetimeFigureOut">
              <a:rPr lang="en-US" smtClean="0"/>
              <a:t>10/1/20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A7EF7-5308-CD48-BE8D-EB4A130FC6D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CA2D1429-9B5B-5446-9970-B006F0A2F01E}" type="datetimeFigureOut">
              <a:rPr lang="en-US" smtClean="0"/>
              <a:t>10/1/20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A7EF7-5308-CD48-BE8D-EB4A130FC6D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3">
        <a:schemeClr val="bg2"/>
      </p:bgRef>
    </p:bg>
    <p:spTree>
      <p:nvGrpSpPr>
        <p:cNvPr id="1" name=""/>
        <p:cNvGrpSpPr/>
        <p:nvPr/>
      </p:nvGrpSpPr>
      <p:grpSpPr>
        <a:xfrm>
          <a:off x="0" y="0"/>
          <a:ext cx="0" cy="0"/>
          <a:chOff x="0" y="0"/>
          <a:chExt cx="0" cy="0"/>
        </a:xfrm>
      </p:grpSpPr>
      <p:pic>
        <p:nvPicPr>
          <p:cNvPr id="12" name="Picture 11" descr="titlePhotoBacking-r.png"/>
          <p:cNvPicPr>
            <a:picLocks noChangeAspect="1"/>
          </p:cNvPicPr>
          <p:nvPr/>
        </p:nvPicPr>
        <p:blipFill>
          <a:blip r:embed="rId2"/>
          <a:srcRect l="17353" t="9412" r="17500" b="32353"/>
          <a:stretch>
            <a:fillRect/>
          </a:stretch>
        </p:blipFill>
        <p:spPr>
          <a:xfrm>
            <a:off x="1586753" y="645459"/>
            <a:ext cx="5957047" cy="3993776"/>
          </a:xfrm>
          <a:prstGeom prst="rect">
            <a:avLst/>
          </a:prstGeom>
        </p:spPr>
      </p:pic>
      <p:sp>
        <p:nvSpPr>
          <p:cNvPr id="4" name="Date Placeholder 3"/>
          <p:cNvSpPr>
            <a:spLocks noGrp="1"/>
          </p:cNvSpPr>
          <p:nvPr>
            <p:ph type="dt" sz="half" idx="10"/>
          </p:nvPr>
        </p:nvSpPr>
        <p:spPr>
          <a:xfrm>
            <a:off x="457200" y="6324600"/>
            <a:ext cx="2133600" cy="273050"/>
          </a:xfrm>
        </p:spPr>
        <p:txBody>
          <a:bodyPr/>
          <a:lstStyle>
            <a:lvl1pPr>
              <a:defRPr sz="1400">
                <a:solidFill>
                  <a:schemeClr val="tx2">
                    <a:lumMod val="75000"/>
                  </a:schemeClr>
                </a:solidFill>
              </a:defRPr>
            </a:lvl1pPr>
          </a:lstStyle>
          <a:p>
            <a:fld id="{CA2D1429-9B5B-5446-9970-B006F0A2F01E}" type="datetimeFigureOut">
              <a:rPr lang="en-US" smtClean="0"/>
              <a:t>10/1/20</a:t>
            </a:fld>
            <a:endParaRPr lang="en-US"/>
          </a:p>
        </p:txBody>
      </p:sp>
      <p:sp>
        <p:nvSpPr>
          <p:cNvPr id="5" name="Footer Placeholder 4"/>
          <p:cNvSpPr>
            <a:spLocks noGrp="1"/>
          </p:cNvSpPr>
          <p:nvPr>
            <p:ph type="ftr" sz="quarter" idx="11"/>
          </p:nvPr>
        </p:nvSpPr>
        <p:spPr>
          <a:xfrm>
            <a:off x="3124200" y="6324600"/>
            <a:ext cx="2895600" cy="273050"/>
          </a:xfrm>
        </p:spPr>
        <p:txBody>
          <a:bodyPr/>
          <a:lstStyle>
            <a:lvl1pPr>
              <a:defRPr sz="1400">
                <a:solidFill>
                  <a:schemeClr val="tx2">
                    <a:lumMod val="75000"/>
                  </a:schemeClr>
                </a:solidFill>
              </a:defRPr>
            </a:lvl1pPr>
          </a:lstStyle>
          <a:p>
            <a:endParaRPr lang="en-US"/>
          </a:p>
        </p:txBody>
      </p:sp>
      <p:sp>
        <p:nvSpPr>
          <p:cNvPr id="6" name="Slide Number Placeholder 5"/>
          <p:cNvSpPr>
            <a:spLocks noGrp="1"/>
          </p:cNvSpPr>
          <p:nvPr>
            <p:ph type="sldNum" sz="quarter" idx="12"/>
          </p:nvPr>
        </p:nvSpPr>
        <p:spPr>
          <a:xfrm>
            <a:off x="6553200" y="6324600"/>
            <a:ext cx="2133600" cy="273050"/>
          </a:xfrm>
        </p:spPr>
        <p:txBody>
          <a:bodyPr/>
          <a:lstStyle>
            <a:lvl1pPr>
              <a:defRPr sz="1400">
                <a:solidFill>
                  <a:schemeClr val="tx2">
                    <a:lumMod val="75000"/>
                  </a:schemeClr>
                </a:solidFill>
              </a:defRPr>
            </a:lvl1pPr>
          </a:lstStyle>
          <a:p>
            <a:fld id="{457A7EF7-5308-CD48-BE8D-EB4A130FC6D8}" type="slidenum">
              <a:rPr lang="en-US" smtClean="0"/>
              <a:t>‹#›</a:t>
            </a:fld>
            <a:endParaRPr lang="en-US"/>
          </a:p>
        </p:txBody>
      </p:sp>
      <p:sp>
        <p:nvSpPr>
          <p:cNvPr id="2" name="Title 1"/>
          <p:cNvSpPr>
            <a:spLocks noGrp="1"/>
          </p:cNvSpPr>
          <p:nvPr>
            <p:ph type="ctrTitle"/>
          </p:nvPr>
        </p:nvSpPr>
        <p:spPr>
          <a:xfrm>
            <a:off x="524435" y="4953000"/>
            <a:ext cx="8095130" cy="857250"/>
          </a:xfrm>
        </p:spPr>
        <p:txBody>
          <a:bodyPr anchor="b" anchorCtr="0">
            <a:noAutofit/>
          </a:bodyPr>
          <a:lstStyle>
            <a:lvl1pPr>
              <a:defRPr sz="5400">
                <a:solidFill>
                  <a:schemeClr val="tx2"/>
                </a:solidFill>
                <a:effectLst>
                  <a:outerShdw blurRad="50800" dist="38100" dir="2700000" algn="tl" rotWithShape="0">
                    <a:prstClr val="black">
                      <a:alpha val="40000"/>
                    </a:prstClr>
                  </a:outerShdw>
                </a:effectLst>
              </a:defRPr>
            </a:lvl1pPr>
          </a:lstStyle>
          <a:p>
            <a:r>
              <a:rPr lang="en-US"/>
              <a:t>Click to edit Master title style</a:t>
            </a:r>
            <a:endParaRPr/>
          </a:p>
        </p:txBody>
      </p:sp>
      <p:sp>
        <p:nvSpPr>
          <p:cNvPr id="3" name="Subtitle 2"/>
          <p:cNvSpPr>
            <a:spLocks noGrp="1"/>
          </p:cNvSpPr>
          <p:nvPr>
            <p:ph type="subTitle" idx="1"/>
          </p:nvPr>
        </p:nvSpPr>
        <p:spPr>
          <a:xfrm>
            <a:off x="524435" y="5791200"/>
            <a:ext cx="8095130" cy="507200"/>
          </a:xfrm>
        </p:spPr>
        <p:txBody>
          <a:bodyPr>
            <a:normAutofit/>
          </a:bodyPr>
          <a:lstStyle>
            <a:lvl1pPr marL="0" indent="0" algn="ctr">
              <a:spcBef>
                <a:spcPts val="0"/>
              </a:spcBef>
              <a:buNone/>
              <a:defRPr sz="1800">
                <a:solidFill>
                  <a:schemeClr val="tx2"/>
                </a:solidFill>
                <a:effectLst>
                  <a:outerShdw blurRad="50800" dist="38100" dir="2700000" algn="tl"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11" name="Picture Placeholder 10"/>
          <p:cNvSpPr>
            <a:spLocks noGrp="1"/>
          </p:cNvSpPr>
          <p:nvPr>
            <p:ph type="pic" sz="quarter" idx="13"/>
          </p:nvPr>
        </p:nvSpPr>
        <p:spPr>
          <a:xfrm>
            <a:off x="1764792" y="804672"/>
            <a:ext cx="5638800" cy="3657600"/>
          </a:xfrm>
        </p:spPr>
        <p:txBody>
          <a:bodyPr/>
          <a:lstStyle>
            <a:lvl1pPr>
              <a:buNone/>
              <a:defRPr>
                <a:solidFill>
                  <a:schemeClr val="bg2"/>
                </a:solidFill>
              </a:defRPr>
            </a:lvl1pPr>
          </a:lstStyle>
          <a:p>
            <a:r>
              <a:rPr lang="en-US"/>
              <a:t>Drag picture to placeholder or click icon to add</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90818" y="2514600"/>
            <a:ext cx="8162365" cy="914400"/>
          </a:xfrm>
        </p:spPr>
        <p:txBody>
          <a:bodyPr anchor="b" anchorCtr="0"/>
          <a:lstStyle>
            <a:lvl1pPr algn="ctr">
              <a:defRPr sz="5400" b="0" cap="none" baseline="0">
                <a:solidFill>
                  <a:schemeClr val="tx2"/>
                </a:solidFill>
                <a:effectLst>
                  <a:outerShdw blurRad="50800" dist="38100" dir="2700000" algn="tl" rotWithShape="0">
                    <a:prstClr val="black">
                      <a:alpha val="40000"/>
                    </a:prstClr>
                  </a:outerShdw>
                </a:effectLst>
              </a:defRPr>
            </a:lvl1pPr>
          </a:lstStyle>
          <a:p>
            <a:r>
              <a:rPr lang="en-US"/>
              <a:t>Click to edit Master title style</a:t>
            </a:r>
            <a:endParaRPr/>
          </a:p>
        </p:txBody>
      </p:sp>
      <p:sp>
        <p:nvSpPr>
          <p:cNvPr id="3" name="Text Placeholder 2"/>
          <p:cNvSpPr>
            <a:spLocks noGrp="1"/>
          </p:cNvSpPr>
          <p:nvPr>
            <p:ph type="body" idx="1"/>
          </p:nvPr>
        </p:nvSpPr>
        <p:spPr>
          <a:xfrm>
            <a:off x="490818" y="3429000"/>
            <a:ext cx="8162365" cy="701000"/>
          </a:xfrm>
        </p:spPr>
        <p:txBody>
          <a:bodyPr anchor="t" anchorCtr="0">
            <a:normAutofit/>
          </a:bodyPr>
          <a:lstStyle>
            <a:lvl1pPr marL="0" indent="0" algn="ctr">
              <a:spcBef>
                <a:spcPts val="0"/>
              </a:spcBef>
              <a:buNone/>
              <a:defRPr sz="1800">
                <a:solidFill>
                  <a:schemeClr val="tx2"/>
                </a:solidFill>
                <a:effectLst>
                  <a:outerShdw blurRad="50800" dist="38100" dir="2700000" algn="tl" rotWithShape="0">
                    <a:prstClr val="black">
                      <a:alpha val="40000"/>
                    </a:prstClr>
                  </a:outerShdw>
                </a:effectLs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vert="horz" lIns="91440" tIns="45720" rIns="91440" bIns="45720" rtlCol="0" anchor="ctr"/>
          <a:lstStyle>
            <a:lvl1pPr marL="0" algn="l" defTabSz="914400" rtl="0" eaLnBrk="1" latinLnBrk="0" hangingPunct="1">
              <a:defRPr sz="1400" kern="1200">
                <a:solidFill>
                  <a:schemeClr val="tx2">
                    <a:lumMod val="75000"/>
                  </a:schemeClr>
                </a:solidFill>
                <a:latin typeface="+mn-lt"/>
                <a:ea typeface="+mn-ea"/>
                <a:cs typeface="+mn-cs"/>
              </a:defRPr>
            </a:lvl1pPr>
          </a:lstStyle>
          <a:p>
            <a:fld id="{CA2D1429-9B5B-5446-9970-B006F0A2F01E}" type="datetimeFigureOut">
              <a:rPr lang="en-US" smtClean="0"/>
              <a:t>10/1/20</a:t>
            </a:fld>
            <a:endParaRPr lang="en-US"/>
          </a:p>
        </p:txBody>
      </p:sp>
      <p:sp>
        <p:nvSpPr>
          <p:cNvPr id="5" name="Footer Placeholder 4"/>
          <p:cNvSpPr>
            <a:spLocks noGrp="1"/>
          </p:cNvSpPr>
          <p:nvPr>
            <p:ph type="ftr" sz="quarter" idx="11"/>
          </p:nvPr>
        </p:nvSpPr>
        <p:spPr/>
        <p:txBody>
          <a:bodyPr vert="horz" lIns="91440" tIns="45720" rIns="91440" bIns="45720" rtlCol="0" anchor="ctr"/>
          <a:lstStyle>
            <a:lvl1pPr marL="0" algn="ctr" defTabSz="914400" rtl="0" eaLnBrk="1" latinLnBrk="0" hangingPunct="1">
              <a:defRPr sz="1400" kern="1200">
                <a:solidFill>
                  <a:schemeClr val="tx2">
                    <a:lumMod val="75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p:txBody>
          <a:bodyPr vert="horz" lIns="91440" tIns="45720" rIns="91440" bIns="45720" rtlCol="0" anchor="ctr"/>
          <a:lstStyle>
            <a:lvl1pPr marL="0" algn="r" defTabSz="914400" rtl="0" eaLnBrk="1" latinLnBrk="0" hangingPunct="1">
              <a:defRPr sz="1400" kern="1200">
                <a:solidFill>
                  <a:schemeClr val="tx2">
                    <a:lumMod val="75000"/>
                  </a:schemeClr>
                </a:solidFill>
                <a:latin typeface="+mn-lt"/>
                <a:ea typeface="+mn-ea"/>
                <a:cs typeface="+mn-cs"/>
              </a:defRPr>
            </a:lvl1pPr>
          </a:lstStyle>
          <a:p>
            <a:fld id="{457A7EF7-5308-CD48-BE8D-EB4A130FC6D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723900" y="1586753"/>
            <a:ext cx="3776472" cy="4583860"/>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648200" y="1586753"/>
            <a:ext cx="3776472" cy="4583860"/>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CA2D1429-9B5B-5446-9970-B006F0A2F01E}" type="datetimeFigureOut">
              <a:rPr lang="en-US" smtClean="0"/>
              <a:t>10/1/20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7A7EF7-5308-CD48-BE8D-EB4A130FC6D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723900" y="1598613"/>
            <a:ext cx="3773488" cy="427877"/>
          </a:xfrm>
        </p:spPr>
        <p:txBody>
          <a:bodyPr anchor="b">
            <a:normAutofit/>
          </a:bodyPr>
          <a:lstStyle>
            <a:lvl1pPr marL="0" indent="0" algn="ctr">
              <a:spcBef>
                <a:spcPts val="0"/>
              </a:spcBef>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3900" y="2174875"/>
            <a:ext cx="3773488" cy="3997325"/>
          </a:xfrm>
        </p:spPr>
        <p:txBody>
          <a:bodyPr/>
          <a:lstStyle>
            <a:lvl1pPr>
              <a:defRPr sz="2400"/>
            </a:lvl1pPr>
            <a:lvl2pPr>
              <a:defRPr sz="2200"/>
            </a:lvl2pPr>
            <a:lvl3pPr>
              <a:defRPr sz="2000"/>
            </a:lvl3pPr>
            <a:lvl4pPr>
              <a:defRPr sz="1800"/>
            </a:lvl4pPr>
            <a:lvl5pPr>
              <a:defRPr sz="1800"/>
            </a:lvl5pPr>
            <a:lvl6pPr>
              <a:defRPr sz="1600"/>
            </a:lvl6pPr>
            <a:lvl7pPr marL="2290763" indent="-344488">
              <a:defRPr sz="1600"/>
            </a:lvl7pPr>
            <a:lvl8pPr marL="2290763" indent="-344488">
              <a:defRPr sz="1600"/>
            </a:lvl8pPr>
            <a:lvl9pPr marL="2290763" indent="-344488">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645026" y="1598613"/>
            <a:ext cx="3776472" cy="427877"/>
          </a:xfrm>
        </p:spPr>
        <p:txBody>
          <a:bodyPr anchor="b">
            <a:normAutofit/>
          </a:bodyPr>
          <a:lstStyle>
            <a:lvl1pPr marL="0" indent="0" algn="ctr">
              <a:spcBef>
                <a:spcPts val="0"/>
              </a:spcBef>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3776472" cy="3997325"/>
          </a:xfrm>
        </p:spPr>
        <p:txBody>
          <a:bodyPr/>
          <a:lstStyle>
            <a:lvl1pPr>
              <a:defRPr sz="2400"/>
            </a:lvl1pPr>
            <a:lvl2pPr>
              <a:defRPr sz="2200"/>
            </a:lvl2pPr>
            <a:lvl3pPr>
              <a:defRPr sz="2000"/>
            </a:lvl3pPr>
            <a:lvl4pPr>
              <a:defRPr sz="1800"/>
            </a:lvl4pPr>
            <a:lvl5pPr>
              <a:defRPr sz="1800"/>
            </a:lvl5pPr>
            <a:lvl6pPr>
              <a:defRPr sz="1600"/>
            </a:lvl6pPr>
            <a:lvl7pPr marL="2290763" indent="-344488">
              <a:defRPr sz="1600"/>
            </a:lvl7pPr>
            <a:lvl8pPr marL="2290763" indent="-344488">
              <a:defRPr sz="1600"/>
            </a:lvl8pPr>
            <a:lvl9pPr marL="2290763" indent="-344488">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CA2D1429-9B5B-5446-9970-B006F0A2F01E}" type="datetimeFigureOut">
              <a:rPr lang="en-US" smtClean="0"/>
              <a:t>10/1/20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7A7EF7-5308-CD48-BE8D-EB4A130FC6D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723900" y="1586753"/>
            <a:ext cx="7707406" cy="2231136"/>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CA2D1429-9B5B-5446-9970-B006F0A2F01E}" type="datetimeFigureOut">
              <a:rPr lang="en-US" smtClean="0"/>
              <a:t>10/1/20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7A7EF7-5308-CD48-BE8D-EB4A130FC6D8}" type="slidenum">
              <a:rPr lang="en-US" smtClean="0"/>
              <a:t>‹#›</a:t>
            </a:fld>
            <a:endParaRPr lang="en-US"/>
          </a:p>
        </p:txBody>
      </p:sp>
      <p:sp>
        <p:nvSpPr>
          <p:cNvPr id="8" name="Content Placeholder 2"/>
          <p:cNvSpPr>
            <a:spLocks noGrp="1"/>
          </p:cNvSpPr>
          <p:nvPr>
            <p:ph sz="half" idx="13"/>
          </p:nvPr>
        </p:nvSpPr>
        <p:spPr>
          <a:xfrm>
            <a:off x="723900" y="3914170"/>
            <a:ext cx="7707406" cy="2231136"/>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723900" y="1586753"/>
            <a:ext cx="3776472" cy="4583860"/>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CA2D1429-9B5B-5446-9970-B006F0A2F01E}" type="datetimeFigureOut">
              <a:rPr lang="en-US" smtClean="0"/>
              <a:t>10/1/20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7A7EF7-5308-CD48-BE8D-EB4A130FC6D8}" type="slidenum">
              <a:rPr lang="en-US" smtClean="0"/>
              <a:t>‹#›</a:t>
            </a:fld>
            <a:endParaRPr lang="en-US"/>
          </a:p>
        </p:txBody>
      </p:sp>
      <p:sp>
        <p:nvSpPr>
          <p:cNvPr id="8" name="Content Placeholder 3"/>
          <p:cNvSpPr>
            <a:spLocks noGrp="1"/>
          </p:cNvSpPr>
          <p:nvPr>
            <p:ph sz="half" idx="2"/>
          </p:nvPr>
        </p:nvSpPr>
        <p:spPr>
          <a:xfrm>
            <a:off x="4648200" y="1586753"/>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9" name="Content Placeholder 3"/>
          <p:cNvSpPr>
            <a:spLocks noGrp="1"/>
          </p:cNvSpPr>
          <p:nvPr>
            <p:ph sz="half" idx="14"/>
          </p:nvPr>
        </p:nvSpPr>
        <p:spPr>
          <a:xfrm>
            <a:off x="4648200" y="3913094"/>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CA2D1429-9B5B-5446-9970-B006F0A2F01E}" type="datetimeFigureOut">
              <a:rPr lang="en-US" smtClean="0"/>
              <a:t>10/1/20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7A7EF7-5308-CD48-BE8D-EB4A130FC6D8}" type="slidenum">
              <a:rPr lang="en-US" smtClean="0"/>
              <a:t>‹#›</a:t>
            </a:fld>
            <a:endParaRPr lang="en-US"/>
          </a:p>
        </p:txBody>
      </p:sp>
      <p:sp>
        <p:nvSpPr>
          <p:cNvPr id="6" name="Content Placeholder 2"/>
          <p:cNvSpPr>
            <a:spLocks noGrp="1"/>
          </p:cNvSpPr>
          <p:nvPr>
            <p:ph sz="half" idx="1"/>
          </p:nvPr>
        </p:nvSpPr>
        <p:spPr>
          <a:xfrm>
            <a:off x="723900" y="1586753"/>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Content Placeholder 3"/>
          <p:cNvSpPr>
            <a:spLocks noGrp="1"/>
          </p:cNvSpPr>
          <p:nvPr>
            <p:ph sz="half" idx="2"/>
          </p:nvPr>
        </p:nvSpPr>
        <p:spPr>
          <a:xfrm>
            <a:off x="4648200" y="1586753"/>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8" name="Content Placeholder 2"/>
          <p:cNvSpPr>
            <a:spLocks noGrp="1"/>
          </p:cNvSpPr>
          <p:nvPr>
            <p:ph sz="half" idx="13"/>
          </p:nvPr>
        </p:nvSpPr>
        <p:spPr>
          <a:xfrm>
            <a:off x="723900" y="3913094"/>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9" name="Content Placeholder 3"/>
          <p:cNvSpPr>
            <a:spLocks noGrp="1"/>
          </p:cNvSpPr>
          <p:nvPr>
            <p:ph sz="half" idx="14"/>
          </p:nvPr>
        </p:nvSpPr>
        <p:spPr>
          <a:xfrm>
            <a:off x="4648200" y="3913094"/>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6141" y="314979"/>
            <a:ext cx="7691719" cy="1143000"/>
          </a:xfrm>
          <a:prstGeom prst="rect">
            <a:avLst/>
          </a:prstGeom>
        </p:spPr>
        <p:txBody>
          <a:bodyPr vert="horz" lIns="91440" tIns="45720" rIns="91440" bIns="45720" rtlCol="0" anchor="ctr">
            <a:noAutofit/>
          </a:bodyPr>
          <a:lstStyle/>
          <a:p>
            <a:r>
              <a:t>Click to edit title style</a:t>
            </a:r>
          </a:p>
        </p:txBody>
      </p:sp>
      <p:sp>
        <p:nvSpPr>
          <p:cNvPr id="3" name="Text Placeholder 2"/>
          <p:cNvSpPr>
            <a:spLocks noGrp="1"/>
          </p:cNvSpPr>
          <p:nvPr>
            <p:ph type="body" idx="1"/>
          </p:nvPr>
        </p:nvSpPr>
        <p:spPr>
          <a:xfrm>
            <a:off x="726141" y="1586753"/>
            <a:ext cx="7691719" cy="457199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400">
                <a:solidFill>
                  <a:schemeClr val="tx1">
                    <a:lumMod val="65000"/>
                    <a:lumOff val="35000"/>
                  </a:schemeClr>
                </a:solidFill>
              </a:defRPr>
            </a:lvl1pPr>
          </a:lstStyle>
          <a:p>
            <a:fld id="{CA2D1429-9B5B-5446-9970-B006F0A2F01E}" type="datetimeFigureOut">
              <a:rPr lang="en-US" smtClean="0"/>
              <a:t>10/1/20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4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chemeClr val="tx1">
                    <a:lumMod val="65000"/>
                    <a:lumOff val="35000"/>
                  </a:schemeClr>
                </a:solidFill>
              </a:defRPr>
            </a:lvl1pPr>
          </a:lstStyle>
          <a:p>
            <a:fld id="{457A7EF7-5308-CD48-BE8D-EB4A130FC6D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 id="2147483774" r:id="rId13"/>
    <p:sldLayoutId id="2147483775" r:id="rId14"/>
    <p:sldLayoutId id="2147483776" r:id="rId15"/>
  </p:sldLayoutIdLst>
  <p:txStyles>
    <p:titleStyle>
      <a:lvl1pPr algn="ctr" defTabSz="914400" rtl="0" eaLnBrk="1" latinLnBrk="0" hangingPunct="1">
        <a:spcBef>
          <a:spcPct val="0"/>
        </a:spcBef>
        <a:buNone/>
        <a:defRPr sz="5400" kern="1200">
          <a:solidFill>
            <a:schemeClr val="tx1">
              <a:lumMod val="85000"/>
              <a:lumOff val="15000"/>
            </a:schemeClr>
          </a:solidFill>
          <a:latin typeface="+mj-lt"/>
          <a:ea typeface="+mj-ea"/>
          <a:cs typeface="+mj-cs"/>
        </a:defRPr>
      </a:lvl1pPr>
    </p:titleStyle>
    <p:bodyStyle>
      <a:lvl1pPr marL="457200" indent="-457200" algn="l" defTabSz="914400" rtl="0" eaLnBrk="1" latinLnBrk="0" hangingPunct="1">
        <a:spcBef>
          <a:spcPts val="2400"/>
        </a:spcBef>
        <a:buSzPct val="90000"/>
        <a:buFont typeface="Wingdings" pitchFamily="2" charset="2"/>
        <a:buChar char="v"/>
        <a:defRPr sz="2400" kern="1200">
          <a:solidFill>
            <a:schemeClr val="tx1">
              <a:lumMod val="75000"/>
              <a:lumOff val="25000"/>
            </a:schemeClr>
          </a:solidFill>
          <a:latin typeface="+mn-lt"/>
          <a:ea typeface="+mn-ea"/>
          <a:cs typeface="+mn-cs"/>
        </a:defRPr>
      </a:lvl1pPr>
      <a:lvl2pPr marL="914400" indent="-457200" algn="l" defTabSz="914400" rtl="0" eaLnBrk="1" latinLnBrk="0" hangingPunct="1">
        <a:spcBef>
          <a:spcPts val="1200"/>
        </a:spcBef>
        <a:buClr>
          <a:schemeClr val="bg1">
            <a:lumMod val="65000"/>
          </a:schemeClr>
        </a:buClr>
        <a:buSzPct val="90000"/>
        <a:buFont typeface="Wingdings" pitchFamily="2" charset="2"/>
        <a:buChar char="v"/>
        <a:defRPr sz="2200" kern="1200">
          <a:solidFill>
            <a:schemeClr val="tx1">
              <a:lumMod val="75000"/>
              <a:lumOff val="25000"/>
            </a:schemeClr>
          </a:solidFill>
          <a:latin typeface="+mn-lt"/>
          <a:ea typeface="+mn-ea"/>
          <a:cs typeface="+mn-cs"/>
        </a:defRPr>
      </a:lvl2pPr>
      <a:lvl3pPr marL="1263650" indent="-349250" algn="l" defTabSz="914400" rtl="0" eaLnBrk="1" latinLnBrk="0" hangingPunct="1">
        <a:spcBef>
          <a:spcPts val="1200"/>
        </a:spcBef>
        <a:buSzPct val="90000"/>
        <a:buFont typeface="Wingdings" pitchFamily="2" charset="2"/>
        <a:buChar char="v"/>
        <a:defRPr sz="2000" kern="1200">
          <a:solidFill>
            <a:schemeClr val="tx1">
              <a:lumMod val="75000"/>
              <a:lumOff val="25000"/>
            </a:schemeClr>
          </a:solidFill>
          <a:latin typeface="+mn-lt"/>
          <a:ea typeface="+mn-ea"/>
          <a:cs typeface="+mn-cs"/>
        </a:defRPr>
      </a:lvl3pPr>
      <a:lvl4pPr marL="1600200" indent="-336550" algn="l" defTabSz="914400" rtl="0" eaLnBrk="1" latinLnBrk="0" hangingPunct="1">
        <a:spcBef>
          <a:spcPts val="1200"/>
        </a:spcBef>
        <a:buClr>
          <a:schemeClr val="bg1">
            <a:lumMod val="65000"/>
          </a:schemeClr>
        </a:buClr>
        <a:buSzPct val="90000"/>
        <a:buFont typeface="Wingdings" pitchFamily="2" charset="2"/>
        <a:buChar char="v"/>
        <a:defRPr sz="1800" kern="1200">
          <a:solidFill>
            <a:schemeClr val="tx1">
              <a:lumMod val="75000"/>
              <a:lumOff val="25000"/>
            </a:schemeClr>
          </a:solidFill>
          <a:latin typeface="+mn-lt"/>
          <a:ea typeface="+mn-ea"/>
          <a:cs typeface="+mn-cs"/>
        </a:defRPr>
      </a:lvl4pPr>
      <a:lvl5pPr marL="1946275" indent="-346075" algn="l" defTabSz="914400" rtl="0" eaLnBrk="1" latinLnBrk="0" hangingPunct="1">
        <a:spcBef>
          <a:spcPts val="1200"/>
        </a:spcBef>
        <a:buSzPct val="90000"/>
        <a:buFont typeface="Wingdings" pitchFamily="2" charset="2"/>
        <a:buChar char="v"/>
        <a:defRPr sz="1800" kern="1200">
          <a:solidFill>
            <a:schemeClr val="tx1">
              <a:lumMod val="75000"/>
              <a:lumOff val="25000"/>
            </a:schemeClr>
          </a:solidFill>
          <a:latin typeface="+mn-lt"/>
          <a:ea typeface="+mn-ea"/>
          <a:cs typeface="+mn-cs"/>
        </a:defRPr>
      </a:lvl5pPr>
      <a:lvl6pPr marL="2290763" indent="-344488" algn="l" defTabSz="914400" rtl="0" eaLnBrk="1" latinLnBrk="0" hangingPunct="1">
        <a:spcBef>
          <a:spcPct val="20000"/>
        </a:spcBef>
        <a:buClr>
          <a:schemeClr val="bg1">
            <a:lumMod val="65000"/>
          </a:schemeClr>
        </a:buClr>
        <a:buSzPct val="90000"/>
        <a:buFont typeface="Wingdings" pitchFamily="2" charset="2"/>
        <a:buChar char="v"/>
        <a:defRPr lang="en-US" sz="1800" kern="1200" dirty="0" smtClean="0">
          <a:solidFill>
            <a:schemeClr val="tx1">
              <a:lumMod val="75000"/>
              <a:lumOff val="25000"/>
            </a:schemeClr>
          </a:solidFill>
          <a:latin typeface="+mn-lt"/>
          <a:ea typeface="+mn-ea"/>
          <a:cs typeface="+mn-cs"/>
        </a:defRPr>
      </a:lvl6pPr>
      <a:lvl7pPr marL="2625725" indent="-344488" algn="l" defTabSz="914400" rtl="0" eaLnBrk="1" latinLnBrk="0" hangingPunct="1">
        <a:spcBef>
          <a:spcPct val="20000"/>
        </a:spcBef>
        <a:buSzPct val="90000"/>
        <a:buFont typeface="Wingdings" pitchFamily="2" charset="2"/>
        <a:buChar char="v"/>
        <a:defRPr lang="en-US" sz="1800" kern="1200" dirty="0" smtClean="0">
          <a:solidFill>
            <a:schemeClr val="tx1">
              <a:lumMod val="75000"/>
              <a:lumOff val="25000"/>
            </a:schemeClr>
          </a:solidFill>
          <a:latin typeface="+mn-lt"/>
          <a:ea typeface="+mn-ea"/>
          <a:cs typeface="+mn-cs"/>
        </a:defRPr>
      </a:lvl7pPr>
      <a:lvl8pPr marL="2970213" indent="-344488" algn="l" defTabSz="914400" rtl="0" eaLnBrk="1" latinLnBrk="0" hangingPunct="1">
        <a:spcBef>
          <a:spcPct val="20000"/>
        </a:spcBef>
        <a:buClr>
          <a:schemeClr val="bg1">
            <a:lumMod val="65000"/>
          </a:schemeClr>
        </a:buClr>
        <a:buSzPct val="90000"/>
        <a:buFont typeface="Wingdings" pitchFamily="2" charset="2"/>
        <a:buChar char="v"/>
        <a:defRPr lang="en-US" sz="1800" kern="1200" dirty="0" smtClean="0">
          <a:solidFill>
            <a:schemeClr val="tx1">
              <a:lumMod val="75000"/>
              <a:lumOff val="25000"/>
            </a:schemeClr>
          </a:solidFill>
          <a:latin typeface="+mn-lt"/>
          <a:ea typeface="+mn-ea"/>
          <a:cs typeface="+mn-cs"/>
        </a:defRPr>
      </a:lvl8pPr>
      <a:lvl9pPr marL="3313113" indent="-344488" algn="l" defTabSz="914400" rtl="0" eaLnBrk="1" latinLnBrk="0" hangingPunct="1">
        <a:spcBef>
          <a:spcPct val="20000"/>
        </a:spcBef>
        <a:buSzPct val="90000"/>
        <a:buFont typeface="Wingdings" pitchFamily="2" charset="2"/>
        <a:buChar char="v"/>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mason.gmu.edu/~ereid1/teachers/tchguidepeerrev.htm"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3878317"/>
          </a:xfrm>
        </p:spPr>
        <p:txBody>
          <a:bodyPr>
            <a:normAutofit/>
          </a:bodyPr>
          <a:lstStyle/>
          <a:p>
            <a:pPr marL="0" indent="0" algn="ctr">
              <a:buNone/>
            </a:pPr>
            <a:endParaRPr lang="en-US" sz="4400" dirty="0">
              <a:solidFill>
                <a:prstClr val="black"/>
              </a:solidFill>
              <a:ea typeface="+mj-ea"/>
              <a:cs typeface="+mj-cs"/>
            </a:endParaRPr>
          </a:p>
          <a:p>
            <a:pPr marL="0" indent="0" algn="ctr">
              <a:buNone/>
            </a:pPr>
            <a:r>
              <a:rPr lang="en-US" sz="4400" dirty="0" smtClean="0">
                <a:solidFill>
                  <a:prstClr val="black"/>
                </a:solidFill>
                <a:ea typeface="+mj-ea"/>
                <a:cs typeface="+mj-cs"/>
              </a:rPr>
              <a:t>Understanding Students as Writers: </a:t>
            </a:r>
            <a:endParaRPr lang="en-US" sz="4400" dirty="0">
              <a:solidFill>
                <a:prstClr val="black"/>
              </a:solidFill>
              <a:ea typeface="+mj-ea"/>
              <a:cs typeface="+mj-cs"/>
            </a:endParaRPr>
          </a:p>
          <a:p>
            <a:pPr marL="0" indent="0" algn="ctr">
              <a:buNone/>
            </a:pPr>
            <a:r>
              <a:rPr lang="en-US" sz="4400" dirty="0">
                <a:solidFill>
                  <a:prstClr val="black"/>
                </a:solidFill>
                <a:ea typeface="+mj-ea"/>
                <a:cs typeface="+mj-cs"/>
              </a:rPr>
              <a:t>A Developmental Approach</a:t>
            </a:r>
            <a:endParaRPr lang="en-US" sz="4400" dirty="0"/>
          </a:p>
        </p:txBody>
      </p:sp>
    </p:spTree>
    <p:extLst>
      <p:ext uri="{BB962C8B-B14F-4D97-AF65-F5344CB8AC3E}">
        <p14:creationId xmlns:p14="http://schemas.microsoft.com/office/powerpoint/2010/main" val="275325734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141" y="314978"/>
            <a:ext cx="7691719" cy="1355515"/>
          </a:xfrm>
        </p:spPr>
        <p:txBody>
          <a:bodyPr>
            <a:noAutofit/>
          </a:bodyPr>
          <a:lstStyle/>
          <a:p>
            <a:r>
              <a:rPr lang="en-US" sz="4800" dirty="0"/>
              <a:t>Stage Two: Knowledge-transforming</a:t>
            </a:r>
          </a:p>
        </p:txBody>
      </p:sp>
      <p:sp>
        <p:nvSpPr>
          <p:cNvPr id="3" name="Content Placeholder 2"/>
          <p:cNvSpPr>
            <a:spLocks noGrp="1"/>
          </p:cNvSpPr>
          <p:nvPr>
            <p:ph idx="1"/>
          </p:nvPr>
        </p:nvSpPr>
        <p:spPr>
          <a:xfrm>
            <a:off x="457200" y="1849969"/>
            <a:ext cx="8229600" cy="4264322"/>
          </a:xfrm>
        </p:spPr>
        <p:txBody>
          <a:bodyPr>
            <a:normAutofit fontScale="85000" lnSpcReduction="20000"/>
          </a:bodyPr>
          <a:lstStyle/>
          <a:p>
            <a:r>
              <a:rPr lang="en-US" sz="3200" dirty="0"/>
              <a:t>While retrieving ideas and composing, the writer considers whether the text says what she wanted it to say, </a:t>
            </a:r>
            <a:r>
              <a:rPr lang="en-US" sz="3200" b="1" dirty="0"/>
              <a:t>and</a:t>
            </a:r>
            <a:r>
              <a:rPr lang="en-US" sz="3200" dirty="0"/>
              <a:t> </a:t>
            </a:r>
            <a:r>
              <a:rPr lang="en-US" sz="3200" b="1" dirty="0"/>
              <a:t>whether she herself believes what the text says</a:t>
            </a:r>
            <a:r>
              <a:rPr lang="en-US" sz="3200" dirty="0"/>
              <a:t>.</a:t>
            </a:r>
          </a:p>
          <a:p>
            <a:r>
              <a:rPr lang="en-US" sz="3200" dirty="0"/>
              <a:t>In the process, the writer contemplates not only changes in the text, but changes in </a:t>
            </a:r>
            <a:r>
              <a:rPr lang="en-US" sz="3200" b="1" dirty="0"/>
              <a:t>what she wants to say</a:t>
            </a:r>
            <a:r>
              <a:rPr lang="en-US" sz="3200" dirty="0"/>
              <a:t>. </a:t>
            </a:r>
          </a:p>
          <a:p>
            <a:r>
              <a:rPr lang="en-US" sz="3200" dirty="0" smtClean="0"/>
              <a:t>Example: </a:t>
            </a:r>
            <a:r>
              <a:rPr lang="en-US" sz="3200" i="1" dirty="0"/>
              <a:t>What do I really mean by “happy?”</a:t>
            </a:r>
          </a:p>
          <a:p>
            <a:pPr marL="400050" lvl="1" indent="0">
              <a:buNone/>
            </a:pPr>
            <a:r>
              <a:rPr lang="en-US" sz="3200" dirty="0"/>
              <a:t>“One reason I was in </a:t>
            </a:r>
            <a:r>
              <a:rPr lang="en-US" sz="3200" dirty="0" smtClean="0"/>
              <a:t>such a </a:t>
            </a:r>
            <a:r>
              <a:rPr lang="en-US" sz="3200" dirty="0"/>
              <a:t>good mood was that my uncle didn’t come to the party. I was afraid of him.”</a:t>
            </a:r>
          </a:p>
          <a:p>
            <a:endParaRPr lang="en-US" dirty="0"/>
          </a:p>
          <a:p>
            <a:endParaRPr lang="en-US" dirty="0"/>
          </a:p>
        </p:txBody>
      </p:sp>
    </p:spTree>
    <p:extLst>
      <p:ext uri="{BB962C8B-B14F-4D97-AF65-F5344CB8AC3E}">
        <p14:creationId xmlns:p14="http://schemas.microsoft.com/office/powerpoint/2010/main" val="1542555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t>Knowledge-transforming, cont.</a:t>
            </a:r>
          </a:p>
        </p:txBody>
      </p:sp>
      <p:sp>
        <p:nvSpPr>
          <p:cNvPr id="3" name="Content Placeholder 2"/>
          <p:cNvSpPr>
            <a:spLocks noGrp="1"/>
          </p:cNvSpPr>
          <p:nvPr>
            <p:ph idx="1"/>
          </p:nvPr>
        </p:nvSpPr>
        <p:spPr>
          <a:xfrm>
            <a:off x="374888" y="2036709"/>
            <a:ext cx="8229600" cy="3842417"/>
          </a:xfrm>
        </p:spPr>
        <p:txBody>
          <a:bodyPr>
            <a:normAutofit/>
          </a:bodyPr>
          <a:lstStyle/>
          <a:p>
            <a:r>
              <a:rPr lang="en-US" dirty="0"/>
              <a:t>The act of writing becomes a way of building new representations of knowledge rather than simply retrieving old ones.</a:t>
            </a:r>
          </a:p>
          <a:p>
            <a:r>
              <a:rPr lang="en-US" dirty="0"/>
              <a:t>There is typically extensive interaction among planning, language generation, and reviewing activities.</a:t>
            </a:r>
          </a:p>
          <a:p>
            <a:r>
              <a:rPr lang="en-US" dirty="0"/>
              <a:t>The text produced is a greatly condensed version of the author’s thought process.</a:t>
            </a:r>
          </a:p>
        </p:txBody>
      </p:sp>
    </p:spTree>
    <p:extLst>
      <p:ext uri="{BB962C8B-B14F-4D97-AF65-F5344CB8AC3E}">
        <p14:creationId xmlns:p14="http://schemas.microsoft.com/office/powerpoint/2010/main" val="2478052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141" y="600357"/>
            <a:ext cx="7691719" cy="1143000"/>
          </a:xfrm>
        </p:spPr>
        <p:txBody>
          <a:bodyPr>
            <a:normAutofit fontScale="90000"/>
          </a:bodyPr>
          <a:lstStyle/>
          <a:p>
            <a:r>
              <a:rPr lang="en-US" dirty="0"/>
              <a:t>Stage Three: Knowledge-crafting</a:t>
            </a:r>
          </a:p>
        </p:txBody>
      </p:sp>
      <p:sp>
        <p:nvSpPr>
          <p:cNvPr id="3" name="Content Placeholder 2"/>
          <p:cNvSpPr>
            <a:spLocks noGrp="1"/>
          </p:cNvSpPr>
          <p:nvPr>
            <p:ph idx="1"/>
          </p:nvPr>
        </p:nvSpPr>
        <p:spPr>
          <a:xfrm>
            <a:off x="726141" y="2468622"/>
            <a:ext cx="7691719" cy="3481053"/>
          </a:xfrm>
        </p:spPr>
        <p:txBody>
          <a:bodyPr>
            <a:normAutofit/>
          </a:bodyPr>
          <a:lstStyle/>
          <a:p>
            <a:r>
              <a:rPr lang="en-US" dirty="0"/>
              <a:t>While composing and/or reviewing, the writer imagines, with a high degree of specificity, how a reader is likely to interpret the text (from </a:t>
            </a:r>
            <a:r>
              <a:rPr lang="en-US" dirty="0" err="1"/>
              <a:t>Ong</a:t>
            </a:r>
            <a:r>
              <a:rPr lang="en-US" dirty="0"/>
              <a:t>).</a:t>
            </a:r>
          </a:p>
          <a:p>
            <a:r>
              <a:rPr lang="en-US" dirty="0"/>
              <a:t>Both of the already established representations of the text are analyzed for potential </a:t>
            </a:r>
            <a:r>
              <a:rPr lang="en-US" b="1" dirty="0"/>
              <a:t>reader</a:t>
            </a:r>
            <a:r>
              <a:rPr lang="en-US" dirty="0"/>
              <a:t> interpretation: “What will readers infer about my absent uncle? How will they interpret ‘afraid’?”</a:t>
            </a:r>
          </a:p>
        </p:txBody>
      </p:sp>
    </p:spTree>
    <p:extLst>
      <p:ext uri="{BB962C8B-B14F-4D97-AF65-F5344CB8AC3E}">
        <p14:creationId xmlns:p14="http://schemas.microsoft.com/office/powerpoint/2010/main" val="2509633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141" y="485143"/>
            <a:ext cx="7691719" cy="1551661"/>
          </a:xfrm>
        </p:spPr>
        <p:txBody>
          <a:bodyPr/>
          <a:lstStyle/>
          <a:p>
            <a:r>
              <a:rPr lang="en-US" sz="4800" dirty="0" smtClean="0"/>
              <a:t>How can we use this framework to help writers?</a:t>
            </a:r>
            <a:endParaRPr lang="en-US" sz="4800" dirty="0"/>
          </a:p>
        </p:txBody>
      </p:sp>
      <p:sp>
        <p:nvSpPr>
          <p:cNvPr id="3" name="Content Placeholder 2"/>
          <p:cNvSpPr>
            <a:spLocks noGrp="1"/>
          </p:cNvSpPr>
          <p:nvPr>
            <p:ph idx="1"/>
          </p:nvPr>
        </p:nvSpPr>
        <p:spPr>
          <a:xfrm>
            <a:off x="726141" y="2237831"/>
            <a:ext cx="7691719" cy="3601476"/>
          </a:xfrm>
        </p:spPr>
        <p:txBody>
          <a:bodyPr>
            <a:noAutofit/>
          </a:bodyPr>
          <a:lstStyle/>
          <a:p>
            <a:pPr marL="0" indent="0">
              <a:buNone/>
            </a:pPr>
            <a:r>
              <a:rPr lang="en-US" sz="3200" dirty="0" smtClean="0"/>
              <a:t>We can prioritize what we know will move them forward:</a:t>
            </a:r>
          </a:p>
          <a:p>
            <a:pPr marL="514350" indent="-514350">
              <a:buAutoNum type="arabicPeriod"/>
            </a:pPr>
            <a:r>
              <a:rPr lang="en-US" sz="3200" dirty="0" smtClean="0"/>
              <a:t>Create </a:t>
            </a:r>
            <a:r>
              <a:rPr lang="en-US" sz="3200" dirty="0"/>
              <a:t>a dialogue between the writer and their writing.  Help them hear the page talk back to them. </a:t>
            </a:r>
          </a:p>
          <a:p>
            <a:pPr marL="514350" indent="-514350">
              <a:buFont typeface="+mj-lt"/>
              <a:buAutoNum type="arabicPeriod"/>
            </a:pPr>
            <a:r>
              <a:rPr lang="en-US" sz="3200" dirty="0"/>
              <a:t>Give them readers. </a:t>
            </a:r>
          </a:p>
        </p:txBody>
      </p:sp>
    </p:spTree>
    <p:extLst>
      <p:ext uri="{BB962C8B-B14F-4D97-AF65-F5344CB8AC3E}">
        <p14:creationId xmlns:p14="http://schemas.microsoft.com/office/powerpoint/2010/main" val="2688763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Respond As a Reader</a:t>
            </a:r>
            <a:endParaRPr lang="en-US" sz="4800" dirty="0"/>
          </a:p>
        </p:txBody>
      </p:sp>
      <p:sp>
        <p:nvSpPr>
          <p:cNvPr id="3" name="Content Placeholder 2"/>
          <p:cNvSpPr>
            <a:spLocks noGrp="1"/>
          </p:cNvSpPr>
          <p:nvPr>
            <p:ph idx="1"/>
          </p:nvPr>
        </p:nvSpPr>
        <p:spPr>
          <a:xfrm>
            <a:off x="726141" y="1854960"/>
            <a:ext cx="7691719" cy="4303792"/>
          </a:xfrm>
        </p:spPr>
        <p:txBody>
          <a:bodyPr>
            <a:normAutofit/>
          </a:bodyPr>
          <a:lstStyle/>
          <a:p>
            <a:r>
              <a:rPr lang="en-US" sz="2800" b="1" dirty="0" smtClean="0"/>
              <a:t>Foreground </a:t>
            </a:r>
            <a:r>
              <a:rPr lang="en-US" sz="2800" b="1" dirty="0"/>
              <a:t>the reader's confusion</a:t>
            </a:r>
            <a:r>
              <a:rPr lang="en-US" sz="2800" dirty="0"/>
              <a:t> as the problem, </a:t>
            </a:r>
            <a:r>
              <a:rPr lang="en-US" sz="2800" dirty="0" smtClean="0"/>
              <a:t>rather than "</a:t>
            </a:r>
            <a:r>
              <a:rPr lang="en-US" sz="2800" dirty="0"/>
              <a:t>correctness</a:t>
            </a:r>
            <a:r>
              <a:rPr lang="en-US" sz="2800" dirty="0" smtClean="0"/>
              <a:t>.” </a:t>
            </a:r>
          </a:p>
          <a:p>
            <a:r>
              <a:rPr lang="en-US" sz="2800" dirty="0" smtClean="0"/>
              <a:t>Instead of </a:t>
            </a:r>
            <a:r>
              <a:rPr lang="en-US" sz="2800" dirty="0"/>
              <a:t>saying, “This is a comma splice,” try </a:t>
            </a:r>
            <a:r>
              <a:rPr lang="en-US" sz="2800" dirty="0" smtClean="0"/>
              <a:t>“The parts of </a:t>
            </a:r>
            <a:r>
              <a:rPr lang="en-US" sz="2800" dirty="0"/>
              <a:t>this </a:t>
            </a:r>
            <a:r>
              <a:rPr lang="en-US" sz="2800" dirty="0" smtClean="0"/>
              <a:t>sentence are connected </a:t>
            </a:r>
            <a:r>
              <a:rPr lang="en-US" sz="2800" dirty="0"/>
              <a:t>in a way that makes it hard to </a:t>
            </a:r>
            <a:r>
              <a:rPr lang="en-US" sz="2800" dirty="0" smtClean="0"/>
              <a:t>understand who is doing what.”</a:t>
            </a:r>
          </a:p>
          <a:p>
            <a:endParaRPr lang="en-US" dirty="0"/>
          </a:p>
          <a:p>
            <a:endParaRPr lang="en-US" dirty="0" smtClean="0"/>
          </a:p>
          <a:p>
            <a:endParaRPr lang="en-US" dirty="0"/>
          </a:p>
        </p:txBody>
      </p:sp>
    </p:spTree>
    <p:extLst>
      <p:ext uri="{BB962C8B-B14F-4D97-AF65-F5344CB8AC3E}">
        <p14:creationId xmlns:p14="http://schemas.microsoft.com/office/powerpoint/2010/main" val="9988406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141" y="586088"/>
            <a:ext cx="7691719" cy="1143000"/>
          </a:xfrm>
        </p:spPr>
        <p:txBody>
          <a:bodyPr/>
          <a:lstStyle/>
          <a:p>
            <a:r>
              <a:rPr lang="en-US" sz="4800" dirty="0"/>
              <a:t>Illuminate </a:t>
            </a:r>
            <a:r>
              <a:rPr lang="en-US" sz="4800" dirty="0" smtClean="0"/>
              <a:t>Potential </a:t>
            </a:r>
            <a:r>
              <a:rPr lang="en-US" sz="4800" dirty="0" err="1" smtClean="0"/>
              <a:t>Misreadings</a:t>
            </a:r>
            <a:endParaRPr lang="en-US" sz="4800" dirty="0"/>
          </a:p>
        </p:txBody>
      </p:sp>
      <p:sp>
        <p:nvSpPr>
          <p:cNvPr id="3" name="Content Placeholder 2"/>
          <p:cNvSpPr>
            <a:spLocks noGrp="1"/>
          </p:cNvSpPr>
          <p:nvPr>
            <p:ph idx="1"/>
          </p:nvPr>
        </p:nvSpPr>
        <p:spPr>
          <a:xfrm>
            <a:off x="726141" y="2183145"/>
            <a:ext cx="7691719" cy="3975607"/>
          </a:xfrm>
        </p:spPr>
        <p:txBody>
          <a:bodyPr/>
          <a:lstStyle/>
          <a:p>
            <a:r>
              <a:rPr lang="en-US" sz="2800" dirty="0" smtClean="0"/>
              <a:t>Show </a:t>
            </a:r>
            <a:r>
              <a:rPr lang="en-US" sz="2800" dirty="0"/>
              <a:t>how readers may stray off the writer's intended path: “When you wrote, ‘She fed steak to her dog in a silver bowl,’ I thought the dog was in the bowl.</a:t>
            </a:r>
            <a:r>
              <a:rPr lang="en-US" sz="2800" dirty="0" smtClean="0"/>
              <a:t>”</a:t>
            </a:r>
          </a:p>
          <a:p>
            <a:r>
              <a:rPr lang="en-US" sz="2800" dirty="0" smtClean="0"/>
              <a:t>Help them hear </a:t>
            </a:r>
            <a:r>
              <a:rPr lang="en-US" sz="2800" dirty="0" smtClean="0"/>
              <a:t>small-scale </a:t>
            </a:r>
            <a:r>
              <a:rPr lang="en-US" sz="2800" dirty="0" smtClean="0"/>
              <a:t>problems</a:t>
            </a:r>
            <a:r>
              <a:rPr lang="en-US" sz="2800" dirty="0" smtClean="0"/>
              <a:t>: Read a sentence or two aloud to highlight missing words, agreement problems, etc. </a:t>
            </a:r>
            <a:endParaRPr lang="en-US" sz="2800" dirty="0"/>
          </a:p>
          <a:p>
            <a:endParaRPr lang="en-US" dirty="0"/>
          </a:p>
        </p:txBody>
      </p:sp>
    </p:spTree>
    <p:extLst>
      <p:ext uri="{BB962C8B-B14F-4D97-AF65-F5344CB8AC3E}">
        <p14:creationId xmlns:p14="http://schemas.microsoft.com/office/powerpoint/2010/main" val="1952927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6141" y="970287"/>
            <a:ext cx="7691719" cy="5188465"/>
          </a:xfrm>
        </p:spPr>
        <p:txBody>
          <a:bodyPr>
            <a:normAutofit lnSpcReduction="10000"/>
          </a:bodyPr>
          <a:lstStyle/>
          <a:p>
            <a:r>
              <a:rPr lang="en-US" sz="2800" dirty="0"/>
              <a:t>Bonus: </a:t>
            </a:r>
            <a:r>
              <a:rPr lang="en-US" sz="2800" dirty="0" smtClean="0"/>
              <a:t>Helping </a:t>
            </a:r>
            <a:r>
              <a:rPr lang="en-US" sz="2800" dirty="0"/>
              <a:t>readers understand our </a:t>
            </a:r>
            <a:r>
              <a:rPr lang="en-US" sz="2800" dirty="0" smtClean="0"/>
              <a:t>ideas </a:t>
            </a:r>
            <a:r>
              <a:rPr lang="en-US" sz="2800" dirty="0"/>
              <a:t>is a much more rewarding task for writers than “correcting </a:t>
            </a:r>
            <a:r>
              <a:rPr lang="en-US" sz="2800" dirty="0" smtClean="0"/>
              <a:t>grammar.”</a:t>
            </a:r>
            <a:endParaRPr lang="en-US" sz="2800" dirty="0" smtClean="0"/>
          </a:p>
          <a:p>
            <a:r>
              <a:rPr lang="en-US" sz="2800" dirty="0" smtClean="0"/>
              <a:t>Remind students </a:t>
            </a:r>
            <a:r>
              <a:rPr lang="en-US" sz="2800" dirty="0"/>
              <a:t>that reading is hard work and that readers need a lot of help from the </a:t>
            </a:r>
            <a:r>
              <a:rPr lang="en-US" sz="2800" dirty="0" smtClean="0"/>
              <a:t>writer (E.B. White said the average reader was in trouble about 50% of the time). </a:t>
            </a:r>
          </a:p>
          <a:p>
            <a:r>
              <a:rPr lang="en-US" sz="2800" dirty="0" smtClean="0"/>
              <a:t>Likewise, </a:t>
            </a:r>
            <a:r>
              <a:rPr lang="en-US" sz="2800" dirty="0" smtClean="0"/>
              <a:t>remind them that readers </a:t>
            </a:r>
            <a:r>
              <a:rPr lang="en-US" sz="2800" dirty="0"/>
              <a:t>have definite expectations, and when those expectations are not met, confusion and misreading result.</a:t>
            </a:r>
          </a:p>
        </p:txBody>
      </p:sp>
    </p:spTree>
    <p:extLst>
      <p:ext uri="{BB962C8B-B14F-4D97-AF65-F5344CB8AC3E}">
        <p14:creationId xmlns:p14="http://schemas.microsoft.com/office/powerpoint/2010/main" val="25585020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141" y="336894"/>
            <a:ext cx="7691719" cy="1361107"/>
          </a:xfrm>
        </p:spPr>
        <p:txBody>
          <a:bodyPr/>
          <a:lstStyle/>
          <a:p>
            <a:r>
              <a:rPr lang="en-US" sz="4800" dirty="0" smtClean="0"/>
              <a:t>Use Questions to Encourage Knowledge-transforming</a:t>
            </a:r>
            <a:endParaRPr lang="en-US" sz="4800" dirty="0"/>
          </a:p>
        </p:txBody>
      </p:sp>
      <p:sp>
        <p:nvSpPr>
          <p:cNvPr id="3" name="Content Placeholder 2"/>
          <p:cNvSpPr>
            <a:spLocks noGrp="1"/>
          </p:cNvSpPr>
          <p:nvPr>
            <p:ph idx="1"/>
          </p:nvPr>
        </p:nvSpPr>
        <p:spPr>
          <a:xfrm>
            <a:off x="726141" y="1969111"/>
            <a:ext cx="7691719" cy="4189641"/>
          </a:xfrm>
        </p:spPr>
        <p:txBody>
          <a:bodyPr/>
          <a:lstStyle/>
          <a:p>
            <a:r>
              <a:rPr lang="en-US" dirty="0"/>
              <a:t>"Did you mean X, or Y?</a:t>
            </a:r>
            <a:r>
              <a:rPr lang="en-US" dirty="0" smtClean="0"/>
              <a:t>” is often a productive way to unpacked tangled sentences. It can also reveal places where the writer isn’t yet sure what they mean—a sign they are in transit from Knowledge-telling to Knowledge-transforming.</a:t>
            </a:r>
          </a:p>
          <a:p>
            <a:r>
              <a:rPr lang="en-US" dirty="0" smtClean="0"/>
              <a:t>They may want to excise the text that raises new potential meanings. This can feel “safer” and more likely to be “correct.” </a:t>
            </a:r>
            <a:r>
              <a:rPr lang="en-US" dirty="0" smtClean="0"/>
              <a:t>You may </a:t>
            </a:r>
            <a:r>
              <a:rPr lang="en-US" dirty="0" smtClean="0"/>
              <a:t>have to convince them that expressing </a:t>
            </a:r>
            <a:r>
              <a:rPr lang="en-US" dirty="0" smtClean="0"/>
              <a:t>complicated </a:t>
            </a:r>
            <a:r>
              <a:rPr lang="en-US" dirty="0" smtClean="0"/>
              <a:t>ideas is </a:t>
            </a:r>
            <a:r>
              <a:rPr lang="en-US" dirty="0" smtClean="0"/>
              <a:t>their goal.</a:t>
            </a:r>
            <a:endParaRPr lang="en-US" dirty="0"/>
          </a:p>
          <a:p>
            <a:endParaRPr lang="en-US" dirty="0"/>
          </a:p>
        </p:txBody>
      </p:sp>
    </p:spTree>
    <p:extLst>
      <p:ext uri="{BB962C8B-B14F-4D97-AF65-F5344CB8AC3E}">
        <p14:creationId xmlns:p14="http://schemas.microsoft.com/office/powerpoint/2010/main" val="11640111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141" y="314979"/>
            <a:ext cx="7691719" cy="1126182"/>
          </a:xfrm>
        </p:spPr>
        <p:txBody>
          <a:bodyPr/>
          <a:lstStyle/>
          <a:p>
            <a:r>
              <a:rPr lang="en-US" sz="4800" dirty="0" smtClean="0"/>
              <a:t>Use Peer Review  </a:t>
            </a:r>
            <a:endParaRPr lang="en-US" sz="4800" dirty="0"/>
          </a:p>
        </p:txBody>
      </p:sp>
      <p:sp>
        <p:nvSpPr>
          <p:cNvPr id="3" name="Content Placeholder 2"/>
          <p:cNvSpPr>
            <a:spLocks noGrp="1"/>
          </p:cNvSpPr>
          <p:nvPr>
            <p:ph idx="1"/>
          </p:nvPr>
        </p:nvSpPr>
        <p:spPr>
          <a:xfrm>
            <a:off x="726141" y="1441161"/>
            <a:ext cx="7691719" cy="4717591"/>
          </a:xfrm>
        </p:spPr>
        <p:txBody>
          <a:bodyPr>
            <a:normAutofit/>
          </a:bodyPr>
          <a:lstStyle/>
          <a:p>
            <a:pPr>
              <a:spcBef>
                <a:spcPts val="500"/>
              </a:spcBef>
              <a:spcAft>
                <a:spcPts val="500"/>
              </a:spcAft>
            </a:pPr>
            <a:r>
              <a:rPr lang="en-US" sz="2800" dirty="0" smtClean="0"/>
              <a:t>You may not have abundant resources, but you probably have lots of students! Let them be readers for each other.</a:t>
            </a:r>
          </a:p>
          <a:p>
            <a:pPr>
              <a:spcBef>
                <a:spcPts val="500"/>
              </a:spcBef>
              <a:spcAft>
                <a:spcPts val="500"/>
              </a:spcAft>
            </a:pPr>
            <a:r>
              <a:rPr lang="en-US" sz="2800" dirty="0" smtClean="0"/>
              <a:t>Simply reading their work aloud will help them find and correct many </a:t>
            </a:r>
            <a:r>
              <a:rPr lang="en-US" sz="2800" dirty="0" smtClean="0"/>
              <a:t>problems, </a:t>
            </a:r>
            <a:r>
              <a:rPr lang="en-US" sz="2800" dirty="0" smtClean="0"/>
              <a:t>even if the listener says nothing. </a:t>
            </a:r>
            <a:endParaRPr lang="en-US" sz="2800" dirty="0"/>
          </a:p>
          <a:p>
            <a:pPr>
              <a:spcBef>
                <a:spcPts val="500"/>
              </a:spcBef>
              <a:spcAft>
                <a:spcPts val="500"/>
              </a:spcAft>
            </a:pPr>
            <a:r>
              <a:rPr lang="en-US" sz="2800" dirty="0" smtClean="0"/>
              <a:t>For more advanced peer review, give students specific guidance, and model the kind of feedback you want them to give each other.</a:t>
            </a:r>
            <a:endParaRPr lang="en-US" sz="2800" dirty="0"/>
          </a:p>
          <a:p>
            <a:endParaRPr lang="en-US" dirty="0"/>
          </a:p>
        </p:txBody>
      </p:sp>
    </p:spTree>
    <p:extLst>
      <p:ext uri="{BB962C8B-B14F-4D97-AF65-F5344CB8AC3E}">
        <p14:creationId xmlns:p14="http://schemas.microsoft.com/office/powerpoint/2010/main" val="30259621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 Them Prioritize</a:t>
            </a:r>
            <a:endParaRPr lang="en-US" dirty="0"/>
          </a:p>
        </p:txBody>
      </p:sp>
      <p:sp>
        <p:nvSpPr>
          <p:cNvPr id="3" name="Content Placeholder 2"/>
          <p:cNvSpPr>
            <a:spLocks noGrp="1"/>
          </p:cNvSpPr>
          <p:nvPr>
            <p:ph idx="1"/>
          </p:nvPr>
        </p:nvSpPr>
        <p:spPr/>
        <p:txBody>
          <a:bodyPr/>
          <a:lstStyle/>
          <a:p>
            <a:pPr lvl="0"/>
            <a:r>
              <a:rPr lang="en-US" dirty="0" smtClean="0"/>
              <a:t>When a student receives feedback, try to help them formulate a plan to do something with it. What do they think they should do first? What do they </a:t>
            </a:r>
            <a:r>
              <a:rPr lang="en-US" dirty="0" smtClean="0"/>
              <a:t>expect will </a:t>
            </a:r>
            <a:r>
              <a:rPr lang="en-US" dirty="0" smtClean="0"/>
              <a:t>be hardest? </a:t>
            </a:r>
          </a:p>
          <a:p>
            <a:pPr lvl="0"/>
            <a:r>
              <a:rPr lang="en-US" dirty="0" smtClean="0"/>
              <a:t>If they can walk </a:t>
            </a:r>
            <a:r>
              <a:rPr lang="en-US" dirty="0" smtClean="0"/>
              <a:t>away with </a:t>
            </a:r>
            <a:r>
              <a:rPr lang="en-US" dirty="0" smtClean="0"/>
              <a:t>a concrete idea of </a:t>
            </a:r>
            <a:r>
              <a:rPr lang="en-US" dirty="0" smtClean="0"/>
              <a:t>their next few steps, </a:t>
            </a:r>
            <a:r>
              <a:rPr lang="en-US" dirty="0" smtClean="0"/>
              <a:t>they’re more like to engage productively in the revision process.</a:t>
            </a:r>
            <a:endParaRPr lang="en-US" dirty="0"/>
          </a:p>
        </p:txBody>
      </p:sp>
    </p:spTree>
    <p:extLst>
      <p:ext uri="{BB962C8B-B14F-4D97-AF65-F5344CB8AC3E}">
        <p14:creationId xmlns:p14="http://schemas.microsoft.com/office/powerpoint/2010/main" val="209218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Questions:</a:t>
            </a:r>
            <a:endParaRPr lang="en-US" dirty="0"/>
          </a:p>
        </p:txBody>
      </p:sp>
      <p:sp>
        <p:nvSpPr>
          <p:cNvPr id="3" name="Content Placeholder 2"/>
          <p:cNvSpPr>
            <a:spLocks noGrp="1"/>
          </p:cNvSpPr>
          <p:nvPr>
            <p:ph idx="1"/>
          </p:nvPr>
        </p:nvSpPr>
        <p:spPr>
          <a:xfrm>
            <a:off x="726141" y="1974220"/>
            <a:ext cx="7691719" cy="4184532"/>
          </a:xfrm>
        </p:spPr>
        <p:txBody>
          <a:bodyPr>
            <a:normAutofit/>
          </a:bodyPr>
          <a:lstStyle/>
          <a:p>
            <a:r>
              <a:rPr lang="en-US" sz="3200" dirty="0" smtClean="0"/>
              <a:t>1. </a:t>
            </a:r>
            <a:r>
              <a:rPr lang="en-US" sz="3200" dirty="0" smtClean="0">
                <a:solidFill>
                  <a:schemeClr val="tx1"/>
                </a:solidFill>
              </a:rPr>
              <a:t>(</a:t>
            </a:r>
            <a:r>
              <a:rPr lang="en-US" sz="3200" dirty="0">
                <a:solidFill>
                  <a:schemeClr val="tx1"/>
                </a:solidFill>
              </a:rPr>
              <a:t>Big picture) How do people develop into good writers? </a:t>
            </a:r>
            <a:endParaRPr lang="en-US" sz="3200" dirty="0" smtClean="0">
              <a:solidFill>
                <a:schemeClr val="tx1"/>
              </a:solidFill>
            </a:endParaRPr>
          </a:p>
          <a:p>
            <a:r>
              <a:rPr lang="en-US" sz="3200" dirty="0" smtClean="0">
                <a:solidFill>
                  <a:schemeClr val="tx1"/>
                </a:solidFill>
              </a:rPr>
              <a:t>2. </a:t>
            </a:r>
            <a:r>
              <a:rPr lang="en-US" sz="3200" dirty="0">
                <a:solidFill>
                  <a:schemeClr val="tx1"/>
                </a:solidFill>
              </a:rPr>
              <a:t>(Close-up) How can we help individual students move forward on that developmental arc? </a:t>
            </a:r>
            <a:endParaRPr lang="en-US" sz="3200" dirty="0"/>
          </a:p>
        </p:txBody>
      </p:sp>
    </p:spTree>
    <p:extLst>
      <p:ext uri="{BB962C8B-B14F-4D97-AF65-F5344CB8AC3E}">
        <p14:creationId xmlns:p14="http://schemas.microsoft.com/office/powerpoint/2010/main" val="377536734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Writing Sample</a:t>
            </a:r>
            <a:endParaRPr lang="en-US" dirty="0"/>
          </a:p>
        </p:txBody>
      </p:sp>
      <p:sp>
        <p:nvSpPr>
          <p:cNvPr id="3" name="Content Placeholder 2"/>
          <p:cNvSpPr>
            <a:spLocks noGrp="1"/>
          </p:cNvSpPr>
          <p:nvPr>
            <p:ph idx="1"/>
          </p:nvPr>
        </p:nvSpPr>
        <p:spPr>
          <a:xfrm>
            <a:off x="726141" y="1886400"/>
            <a:ext cx="7691719" cy="4571999"/>
          </a:xfrm>
        </p:spPr>
        <p:txBody>
          <a:bodyPr/>
          <a:lstStyle/>
          <a:p>
            <a:r>
              <a:rPr lang="en-US" dirty="0" smtClean="0"/>
              <a:t>Do you notice any evidence of </a:t>
            </a:r>
            <a:r>
              <a:rPr lang="en-US" b="1" dirty="0" smtClean="0"/>
              <a:t>Knowledge-telling, Knowledge-transforming, or Knowledge-crafting</a:t>
            </a:r>
            <a:r>
              <a:rPr lang="en-US" dirty="0"/>
              <a:t>?</a:t>
            </a:r>
            <a:endParaRPr lang="en-US" dirty="0" smtClean="0"/>
          </a:p>
          <a:p>
            <a:r>
              <a:rPr lang="en-US" dirty="0" smtClean="0"/>
              <a:t>What are a few things you might do or say to help this writer improve this piece of writing? (Note: You don’t have to address </a:t>
            </a:r>
            <a:r>
              <a:rPr lang="en-US" i="1" dirty="0" smtClean="0"/>
              <a:t>everything</a:t>
            </a:r>
            <a:r>
              <a:rPr lang="en-US" dirty="0" smtClean="0"/>
              <a:t> that needs improvement!)</a:t>
            </a:r>
          </a:p>
          <a:p>
            <a:r>
              <a:rPr lang="en-US" dirty="0" smtClean="0"/>
              <a:t>What do you think is the </a:t>
            </a:r>
            <a:r>
              <a:rPr lang="en-US" b="1" dirty="0" smtClean="0"/>
              <a:t>most important</a:t>
            </a:r>
            <a:r>
              <a:rPr lang="en-US" dirty="0" smtClean="0"/>
              <a:t> piece of feedback you’d want to give this student?</a:t>
            </a:r>
          </a:p>
          <a:p>
            <a:endParaRPr lang="en-US" dirty="0"/>
          </a:p>
        </p:txBody>
      </p:sp>
    </p:spTree>
    <p:extLst>
      <p:ext uri="{BB962C8B-B14F-4D97-AF65-F5344CB8AC3E}">
        <p14:creationId xmlns:p14="http://schemas.microsoft.com/office/powerpoint/2010/main" val="37293516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141" y="671701"/>
            <a:ext cx="7691719" cy="1383023"/>
          </a:xfrm>
        </p:spPr>
        <p:txBody>
          <a:bodyPr/>
          <a:lstStyle/>
          <a:p>
            <a:r>
              <a:rPr lang="en-US" sz="4800" dirty="0" smtClean="0"/>
              <a:t>For more peer review specifics:</a:t>
            </a:r>
            <a:endParaRPr lang="en-US" sz="4800" dirty="0"/>
          </a:p>
        </p:txBody>
      </p:sp>
      <p:sp>
        <p:nvSpPr>
          <p:cNvPr id="3" name="Content Placeholder 2"/>
          <p:cNvSpPr>
            <a:spLocks noGrp="1"/>
          </p:cNvSpPr>
          <p:nvPr>
            <p:ph idx="1"/>
          </p:nvPr>
        </p:nvSpPr>
        <p:spPr>
          <a:xfrm>
            <a:off x="726141" y="2497061"/>
            <a:ext cx="7691719" cy="3661691"/>
          </a:xfrm>
        </p:spPr>
        <p:txBody>
          <a:bodyPr/>
          <a:lstStyle/>
          <a:p>
            <a:r>
              <a:rPr lang="en-US" sz="2800" dirty="0"/>
              <a:t>See </a:t>
            </a:r>
            <a:r>
              <a:rPr lang="en-US" sz="2800" dirty="0" smtClean="0"/>
              <a:t>Shelley </a:t>
            </a:r>
            <a:r>
              <a:rPr lang="en-US" sz="2800" dirty="0"/>
              <a:t>Reid's peer review guide at </a:t>
            </a:r>
            <a:r>
              <a:rPr lang="en-US" sz="2800" u="sng" dirty="0">
                <a:hlinkClick r:id="rId2"/>
              </a:rPr>
              <a:t>http://mason.gmu.edu/~ereid1/teachers/tchguidepeerrev.htm</a:t>
            </a:r>
            <a:r>
              <a:rPr lang="en-US" sz="2800" dirty="0"/>
              <a:t>. Reid walks instructors through implementation strategies specific to your goals and teaching situation. Also </a:t>
            </a:r>
            <a:r>
              <a:rPr lang="en-US" sz="2800" dirty="0" smtClean="0"/>
              <a:t>links </a:t>
            </a:r>
            <a:r>
              <a:rPr lang="en-US" sz="2800" dirty="0"/>
              <a:t>to a compendium of peer review prompts.</a:t>
            </a:r>
            <a:r>
              <a:rPr lang="en-US" dirty="0"/>
              <a:t> </a:t>
            </a:r>
          </a:p>
        </p:txBody>
      </p:sp>
    </p:spTree>
    <p:extLst>
      <p:ext uri="{BB962C8B-B14F-4D97-AF65-F5344CB8AC3E}">
        <p14:creationId xmlns:p14="http://schemas.microsoft.com/office/powerpoint/2010/main" val="39564320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6502"/>
            <a:ext cx="8229600" cy="639762"/>
          </a:xfrm>
        </p:spPr>
        <p:txBody>
          <a:bodyPr>
            <a:normAutofit fontScale="90000"/>
          </a:bodyPr>
          <a:lstStyle/>
          <a:p>
            <a:r>
              <a:rPr lang="en-US" dirty="0"/>
              <a:t>References </a:t>
            </a:r>
          </a:p>
        </p:txBody>
      </p:sp>
      <p:sp>
        <p:nvSpPr>
          <p:cNvPr id="3" name="Content Placeholder 2"/>
          <p:cNvSpPr>
            <a:spLocks noGrp="1"/>
          </p:cNvSpPr>
          <p:nvPr>
            <p:ph idx="1"/>
          </p:nvPr>
        </p:nvSpPr>
        <p:spPr>
          <a:xfrm>
            <a:off x="457200" y="1182252"/>
            <a:ext cx="8229600" cy="4871613"/>
          </a:xfrm>
        </p:spPr>
        <p:txBody>
          <a:bodyPr>
            <a:noAutofit/>
          </a:bodyPr>
          <a:lstStyle/>
          <a:p>
            <a:endParaRPr lang="en-US" sz="1800" dirty="0"/>
          </a:p>
          <a:p>
            <a:pPr>
              <a:spcBef>
                <a:spcPts val="500"/>
              </a:spcBef>
              <a:buNone/>
            </a:pPr>
            <a:r>
              <a:rPr lang="en-US" dirty="0" err="1"/>
              <a:t>Bereiter</a:t>
            </a:r>
            <a:r>
              <a:rPr lang="en-US" dirty="0"/>
              <a:t>, Carl, and Marlene </a:t>
            </a:r>
            <a:r>
              <a:rPr lang="en-US" dirty="0" err="1"/>
              <a:t>Scardamalia</a:t>
            </a:r>
            <a:r>
              <a:rPr lang="en-US" dirty="0"/>
              <a:t>.  </a:t>
            </a:r>
            <a:r>
              <a:rPr lang="en-US" i="1" dirty="0"/>
              <a:t>The Psychology of Written Composition</a:t>
            </a:r>
            <a:r>
              <a:rPr lang="en-US" dirty="0"/>
              <a:t>. Hillsdale, NJ: Erlbaum, 1987</a:t>
            </a:r>
            <a:r>
              <a:rPr lang="en-US" dirty="0" smtClean="0"/>
              <a:t>.</a:t>
            </a:r>
          </a:p>
          <a:p>
            <a:pPr>
              <a:spcBef>
                <a:spcPts val="500"/>
              </a:spcBef>
              <a:buNone/>
            </a:pPr>
            <a:r>
              <a:rPr lang="en-US" dirty="0" smtClean="0"/>
              <a:t>Kellogg</a:t>
            </a:r>
            <a:r>
              <a:rPr lang="en-US" dirty="0"/>
              <a:t>, Ronald. “Training Writing Skills: A Cognitive Development Approach.” </a:t>
            </a:r>
            <a:r>
              <a:rPr lang="en-US" i="1" dirty="0"/>
              <a:t>Journal of Writing Research</a:t>
            </a:r>
            <a:r>
              <a:rPr lang="en-US" dirty="0"/>
              <a:t>, 2008, 1(1), (1-26).</a:t>
            </a:r>
          </a:p>
          <a:p>
            <a:pPr>
              <a:spcBef>
                <a:spcPts val="500"/>
              </a:spcBef>
              <a:buNone/>
            </a:pPr>
            <a:r>
              <a:rPr lang="en-US" dirty="0" err="1" smtClean="0"/>
              <a:t>Ong</a:t>
            </a:r>
            <a:r>
              <a:rPr lang="en-US" dirty="0"/>
              <a:t>, Walter. “The Writer’s Audience is Always a Fiction.” In T.J. Farrell and P.A. </a:t>
            </a:r>
            <a:r>
              <a:rPr lang="en-US" dirty="0" err="1"/>
              <a:t>Soukoup</a:t>
            </a:r>
            <a:r>
              <a:rPr lang="en-US" dirty="0"/>
              <a:t> (eds.) </a:t>
            </a:r>
            <a:r>
              <a:rPr lang="en-US" i="1" dirty="0"/>
              <a:t>An Ong Reader: Challenges for Further Inquiry</a:t>
            </a:r>
            <a:r>
              <a:rPr lang="en-US" dirty="0"/>
              <a:t>. Cresskill, NJ: Hampton Press, 2002. </a:t>
            </a:r>
          </a:p>
        </p:txBody>
      </p:sp>
    </p:spTree>
    <p:extLst>
      <p:ext uri="{BB962C8B-B14F-4D97-AF65-F5344CB8AC3E}">
        <p14:creationId xmlns:p14="http://schemas.microsoft.com/office/powerpoint/2010/main" val="846059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141" y="427978"/>
            <a:ext cx="7691719" cy="1587660"/>
          </a:xfrm>
        </p:spPr>
        <p:txBody>
          <a:bodyPr>
            <a:normAutofit fontScale="90000"/>
          </a:bodyPr>
          <a:lstStyle/>
          <a:p>
            <a:r>
              <a:rPr lang="en-US" sz="4000" dirty="0"/>
              <a:t>Cognitive Development </a:t>
            </a:r>
            <a:r>
              <a:rPr lang="en-US" sz="4000" dirty="0" smtClean="0"/>
              <a:t/>
            </a:r>
            <a:br>
              <a:rPr lang="en-US" sz="4000" dirty="0" smtClean="0"/>
            </a:br>
            <a:r>
              <a:rPr lang="en-US" sz="4000" dirty="0" smtClean="0"/>
              <a:t>and </a:t>
            </a:r>
            <a:r>
              <a:rPr lang="en-US" sz="4000" dirty="0"/>
              <a:t>Writing Skill</a:t>
            </a:r>
            <a:br>
              <a:rPr lang="en-US" sz="4000" dirty="0"/>
            </a:br>
            <a:r>
              <a:rPr lang="en-US" sz="2700" dirty="0"/>
              <a:t>(via Ronald Kellogg)</a:t>
            </a:r>
          </a:p>
        </p:txBody>
      </p:sp>
      <p:sp>
        <p:nvSpPr>
          <p:cNvPr id="3" name="Content Placeholder 2"/>
          <p:cNvSpPr>
            <a:spLocks noGrp="1"/>
          </p:cNvSpPr>
          <p:nvPr>
            <p:ph idx="1"/>
          </p:nvPr>
        </p:nvSpPr>
        <p:spPr>
          <a:xfrm>
            <a:off x="726141" y="2319364"/>
            <a:ext cx="7691719" cy="3839388"/>
          </a:xfrm>
        </p:spPr>
        <p:txBody>
          <a:bodyPr>
            <a:normAutofit/>
          </a:bodyPr>
          <a:lstStyle/>
          <a:p>
            <a:r>
              <a:rPr lang="en-US" sz="3200" dirty="0"/>
              <a:t>Writing skills typically develop over </a:t>
            </a:r>
            <a:r>
              <a:rPr lang="en-US" sz="3200" dirty="0" smtClean="0"/>
              <a:t>the </a:t>
            </a:r>
            <a:r>
              <a:rPr lang="en-US" sz="3200" dirty="0"/>
              <a:t>course of more than two decades (10,000+ hours</a:t>
            </a:r>
            <a:r>
              <a:rPr lang="en-US" sz="3200" dirty="0" smtClean="0"/>
              <a:t>).</a:t>
            </a:r>
            <a:endParaRPr lang="en-US" sz="3200" dirty="0"/>
          </a:p>
          <a:p>
            <a:r>
              <a:rPr lang="en-US" sz="3200" dirty="0" smtClean="0"/>
              <a:t>As skills progress, the type and amount of work performed by the writer’s brain change.</a:t>
            </a:r>
            <a:r>
              <a:rPr lang="en-US" sz="3200" dirty="0"/>
              <a:t>	</a:t>
            </a:r>
          </a:p>
          <a:p>
            <a:endParaRPr lang="en-US" dirty="0"/>
          </a:p>
        </p:txBody>
      </p:sp>
    </p:spTree>
    <p:extLst>
      <p:ext uri="{BB962C8B-B14F-4D97-AF65-F5344CB8AC3E}">
        <p14:creationId xmlns:p14="http://schemas.microsoft.com/office/powerpoint/2010/main" val="223427918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6141" y="1518631"/>
            <a:ext cx="7691719" cy="4640122"/>
          </a:xfrm>
        </p:spPr>
        <p:txBody>
          <a:bodyPr/>
          <a:lstStyle/>
          <a:p>
            <a:r>
              <a:rPr lang="en-US" sz="3200" dirty="0"/>
              <a:t>The </a:t>
            </a:r>
            <a:r>
              <a:rPr lang="en-US" sz="3200" dirty="0" smtClean="0"/>
              <a:t>writer’s brain </a:t>
            </a:r>
            <a:r>
              <a:rPr lang="en-US" sz="3200" dirty="0"/>
              <a:t>gradually learns to handle more </a:t>
            </a:r>
            <a:r>
              <a:rPr lang="en-US" sz="3200" dirty="0" smtClean="0"/>
              <a:t>tasks simultaneously, and at </a:t>
            </a:r>
            <a:r>
              <a:rPr lang="en-US" sz="3200" dirty="0"/>
              <a:t>higher levels of complexity.</a:t>
            </a:r>
          </a:p>
          <a:p>
            <a:r>
              <a:rPr lang="en-US" sz="3200" dirty="0"/>
              <a:t>The writer meanwhile learns more behaviors and techniques that help the brain to function at this higher level.</a:t>
            </a:r>
          </a:p>
          <a:p>
            <a:endParaRPr lang="en-US" dirty="0"/>
          </a:p>
        </p:txBody>
      </p:sp>
    </p:spTree>
    <p:extLst>
      <p:ext uri="{BB962C8B-B14F-4D97-AF65-F5344CB8AC3E}">
        <p14:creationId xmlns:p14="http://schemas.microsoft.com/office/powerpoint/2010/main" val="318228738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a:t>Cognitive scientists have observed three general stages in this progression, from novice, to </a:t>
            </a:r>
            <a:r>
              <a:rPr lang="en-US" sz="3200" dirty="0" smtClean="0"/>
              <a:t>maturity, </a:t>
            </a:r>
            <a:r>
              <a:rPr lang="en-US" sz="3200" dirty="0"/>
              <a:t>to expert.</a:t>
            </a:r>
          </a:p>
          <a:p>
            <a:r>
              <a:rPr lang="en-US" sz="3200" dirty="0" smtClean="0"/>
              <a:t>Progress through the stages is </a:t>
            </a:r>
            <a:r>
              <a:rPr lang="en-US" sz="3200" dirty="0"/>
              <a:t>not </a:t>
            </a:r>
            <a:r>
              <a:rPr lang="en-US" sz="3200" dirty="0" smtClean="0"/>
              <a:t>uniform; </a:t>
            </a:r>
            <a:r>
              <a:rPr lang="en-US" sz="3200" dirty="0"/>
              <a:t>we </a:t>
            </a:r>
            <a:r>
              <a:rPr lang="en-US" sz="3200" dirty="0" smtClean="0"/>
              <a:t>often see </a:t>
            </a:r>
            <a:r>
              <a:rPr lang="en-US" sz="3200" dirty="0"/>
              <a:t>traits from more than one stage in a single piece of writing</a:t>
            </a:r>
            <a:r>
              <a:rPr lang="en-US" sz="3200" dirty="0" smtClean="0"/>
              <a:t>. Skills may regress at times.</a:t>
            </a:r>
            <a:endParaRPr lang="en-US" sz="3200" dirty="0"/>
          </a:p>
        </p:txBody>
      </p:sp>
    </p:spTree>
    <p:extLst>
      <p:ext uri="{BB962C8B-B14F-4D97-AF65-F5344CB8AC3E}">
        <p14:creationId xmlns:p14="http://schemas.microsoft.com/office/powerpoint/2010/main" val="386016799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141" y="467837"/>
            <a:ext cx="7691719" cy="1425242"/>
          </a:xfrm>
        </p:spPr>
        <p:txBody>
          <a:bodyPr>
            <a:normAutofit/>
          </a:bodyPr>
          <a:lstStyle/>
          <a:p>
            <a:r>
              <a:rPr lang="en-US" sz="3600" dirty="0" smtClean="0"/>
              <a:t>Kellogg’s Stages </a:t>
            </a:r>
            <a:r>
              <a:rPr lang="en-US" sz="3600" dirty="0"/>
              <a:t>of Writing Skills Development</a:t>
            </a:r>
          </a:p>
        </p:txBody>
      </p:sp>
      <p:sp>
        <p:nvSpPr>
          <p:cNvPr id="3" name="Content Placeholder 2"/>
          <p:cNvSpPr>
            <a:spLocks noGrp="1"/>
          </p:cNvSpPr>
          <p:nvPr>
            <p:ph idx="1"/>
          </p:nvPr>
        </p:nvSpPr>
        <p:spPr>
          <a:xfrm>
            <a:off x="726141" y="2222724"/>
            <a:ext cx="7691719" cy="3936028"/>
          </a:xfrm>
        </p:spPr>
        <p:txBody>
          <a:bodyPr>
            <a:normAutofit lnSpcReduction="10000"/>
          </a:bodyPr>
          <a:lstStyle/>
          <a:p>
            <a:pPr marL="0" indent="0">
              <a:buNone/>
            </a:pPr>
            <a:r>
              <a:rPr lang="en-US" dirty="0" smtClean="0"/>
              <a:t>The </a:t>
            </a:r>
            <a:r>
              <a:rPr lang="en-US" dirty="0"/>
              <a:t>novice writer progresses from a stage of </a:t>
            </a:r>
            <a:r>
              <a:rPr lang="en-US" i="1" dirty="0"/>
              <a:t>knowledge-telling</a:t>
            </a:r>
            <a:r>
              <a:rPr lang="en-US" dirty="0"/>
              <a:t> to a stage of </a:t>
            </a:r>
            <a:r>
              <a:rPr lang="en-US" i="1" dirty="0"/>
              <a:t>knowledge-transforming</a:t>
            </a:r>
            <a:r>
              <a:rPr lang="en-US" dirty="0"/>
              <a:t> characteristic of adult writers.</a:t>
            </a:r>
          </a:p>
          <a:p>
            <a:pPr marL="0" indent="0">
              <a:buNone/>
            </a:pPr>
            <a:r>
              <a:rPr lang="en-US" dirty="0"/>
              <a:t>Professional writers advance further, to an expert stage of </a:t>
            </a:r>
            <a:r>
              <a:rPr lang="en-US" i="1" dirty="0"/>
              <a:t>knowledge-crafting</a:t>
            </a:r>
            <a:r>
              <a:rPr lang="en-US" dirty="0" smtClean="0"/>
              <a:t>.</a:t>
            </a:r>
            <a:endParaRPr lang="en-US" dirty="0"/>
          </a:p>
          <a:p>
            <a:pPr marL="0" indent="0">
              <a:buNone/>
            </a:pPr>
            <a:r>
              <a:rPr lang="en-US" dirty="0" smtClean="0"/>
              <a:t>“</a:t>
            </a:r>
            <a:r>
              <a:rPr lang="en-US" dirty="0"/>
              <a:t>The key distinction among the stages lies in how knowledge is brought into the writing process and in what happens to knowledge in the process.” (143, </a:t>
            </a:r>
            <a:r>
              <a:rPr lang="en-US" dirty="0" err="1"/>
              <a:t>Bereiter</a:t>
            </a:r>
            <a:r>
              <a:rPr lang="en-US" dirty="0"/>
              <a:t> and </a:t>
            </a:r>
            <a:r>
              <a:rPr lang="en-US" dirty="0" err="1"/>
              <a:t>Scardamalia</a:t>
            </a:r>
            <a:r>
              <a:rPr lang="en-US" dirty="0"/>
              <a:t>)</a:t>
            </a:r>
          </a:p>
        </p:txBody>
      </p:sp>
    </p:spTree>
    <p:extLst>
      <p:ext uri="{BB962C8B-B14F-4D97-AF65-F5344CB8AC3E}">
        <p14:creationId xmlns:p14="http://schemas.microsoft.com/office/powerpoint/2010/main" val="336384448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Macro-stages in the cognitive development of writing skill</a:t>
            </a:r>
            <a:r>
              <a:rPr lang="en-US" sz="1400" dirty="0"/>
              <a:t> </a:t>
            </a:r>
            <a:r>
              <a:rPr lang="en-US" sz="1400" dirty="0" smtClean="0"/>
              <a:t/>
            </a:r>
            <a:br>
              <a:rPr lang="en-US" sz="1400" dirty="0" smtClean="0"/>
            </a:br>
            <a:r>
              <a:rPr lang="en-US" sz="1800" dirty="0" smtClean="0"/>
              <a:t>(</a:t>
            </a:r>
            <a:r>
              <a:rPr lang="en-US" sz="1800" dirty="0"/>
              <a:t>Kellogg, 2008)</a:t>
            </a:r>
          </a:p>
        </p:txBody>
      </p:sp>
      <p:pic>
        <p:nvPicPr>
          <p:cNvPr id="4" name="Content Placeholder 4" descr="KelloggStages.png"/>
          <p:cNvPicPr>
            <a:picLocks noGrp="1" noChangeAspect="1"/>
          </p:cNvPicPr>
          <p:nvPr>
            <p:ph idx="1"/>
          </p:nvPr>
        </p:nvPicPr>
        <p:blipFill>
          <a:blip r:embed="rId3">
            <a:extLst>
              <a:ext uri="{28A0092B-C50C-407E-A947-70E740481C1C}">
                <a14:useLocalDpi xmlns:a14="http://schemas.microsoft.com/office/drawing/2010/main" val="0"/>
              </a:ext>
            </a:extLst>
          </a:blip>
          <a:srcRect t="13729" b="13729"/>
          <a:stretch>
            <a:fillRect/>
          </a:stretch>
        </p:blipFill>
        <p:spPr/>
      </p:pic>
      <p:sp>
        <p:nvSpPr>
          <p:cNvPr id="3" name="TextBox 2"/>
          <p:cNvSpPr txBox="1"/>
          <p:nvPr/>
        </p:nvSpPr>
        <p:spPr>
          <a:xfrm>
            <a:off x="1205389" y="5714552"/>
            <a:ext cx="1872656" cy="523220"/>
          </a:xfrm>
          <a:prstGeom prst="rect">
            <a:avLst/>
          </a:prstGeom>
          <a:noFill/>
        </p:spPr>
        <p:txBody>
          <a:bodyPr wrap="square" rtlCol="0">
            <a:spAutoFit/>
          </a:bodyPr>
          <a:lstStyle/>
          <a:p>
            <a:pPr algn="ctr"/>
            <a:r>
              <a:rPr lang="en-US" sz="1400" b="1" dirty="0"/>
              <a:t>Stage One: Knowledge-telling</a:t>
            </a:r>
          </a:p>
        </p:txBody>
      </p:sp>
      <p:sp>
        <p:nvSpPr>
          <p:cNvPr id="5" name="TextBox 4"/>
          <p:cNvSpPr txBox="1"/>
          <p:nvPr/>
        </p:nvSpPr>
        <p:spPr>
          <a:xfrm>
            <a:off x="3347105" y="5714552"/>
            <a:ext cx="2163241" cy="523220"/>
          </a:xfrm>
          <a:prstGeom prst="rect">
            <a:avLst/>
          </a:prstGeom>
          <a:noFill/>
        </p:spPr>
        <p:txBody>
          <a:bodyPr wrap="square" rtlCol="0">
            <a:spAutoFit/>
          </a:bodyPr>
          <a:lstStyle/>
          <a:p>
            <a:pPr algn="ctr"/>
            <a:r>
              <a:rPr lang="en-US" sz="1400" b="1" dirty="0"/>
              <a:t>Stage Two: </a:t>
            </a:r>
          </a:p>
          <a:p>
            <a:pPr algn="ctr"/>
            <a:r>
              <a:rPr lang="en-US" sz="1400" b="1" dirty="0"/>
              <a:t>Knowledge-transforming</a:t>
            </a:r>
          </a:p>
        </p:txBody>
      </p:sp>
      <p:sp>
        <p:nvSpPr>
          <p:cNvPr id="6" name="TextBox 5"/>
          <p:cNvSpPr txBox="1"/>
          <p:nvPr/>
        </p:nvSpPr>
        <p:spPr>
          <a:xfrm>
            <a:off x="6082480" y="5714552"/>
            <a:ext cx="1903218" cy="523220"/>
          </a:xfrm>
          <a:prstGeom prst="rect">
            <a:avLst/>
          </a:prstGeom>
          <a:noFill/>
        </p:spPr>
        <p:txBody>
          <a:bodyPr wrap="square" rtlCol="0">
            <a:spAutoFit/>
          </a:bodyPr>
          <a:lstStyle/>
          <a:p>
            <a:pPr algn="ctr"/>
            <a:r>
              <a:rPr lang="en-US" sz="1400" b="1" dirty="0"/>
              <a:t>Stage Three: Knowledge-crafting</a:t>
            </a:r>
          </a:p>
        </p:txBody>
      </p:sp>
    </p:spTree>
    <p:extLst>
      <p:ext uri="{BB962C8B-B14F-4D97-AF65-F5344CB8AC3E}">
        <p14:creationId xmlns:p14="http://schemas.microsoft.com/office/powerpoint/2010/main" val="387530075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1863"/>
            <a:ext cx="8229600" cy="2139889"/>
          </a:xfrm>
        </p:spPr>
        <p:txBody>
          <a:bodyPr>
            <a:noAutofit/>
          </a:bodyPr>
          <a:lstStyle/>
          <a:p>
            <a:r>
              <a:rPr lang="en-US" sz="4800" dirty="0"/>
              <a:t>Stage One: Knowledge-telling </a:t>
            </a:r>
            <a:r>
              <a:rPr lang="en-US" dirty="0" smtClean="0"/>
              <a:t/>
            </a:r>
            <a:br>
              <a:rPr lang="en-US" dirty="0" smtClean="0"/>
            </a:br>
            <a:r>
              <a:rPr lang="en-US" sz="3600" dirty="0" smtClean="0"/>
              <a:t>Using </a:t>
            </a:r>
            <a:r>
              <a:rPr lang="en-US" sz="3600" dirty="0"/>
              <a:t>writing to tell what the author knows</a:t>
            </a:r>
          </a:p>
        </p:txBody>
      </p:sp>
      <p:sp>
        <p:nvSpPr>
          <p:cNvPr id="3" name="Content Placeholder 2"/>
          <p:cNvSpPr>
            <a:spLocks noGrp="1"/>
          </p:cNvSpPr>
          <p:nvPr>
            <p:ph idx="1"/>
          </p:nvPr>
        </p:nvSpPr>
        <p:spPr>
          <a:xfrm>
            <a:off x="457200" y="2457421"/>
            <a:ext cx="8229600" cy="3739178"/>
          </a:xfrm>
        </p:spPr>
        <p:txBody>
          <a:bodyPr>
            <a:normAutofit/>
          </a:bodyPr>
          <a:lstStyle/>
          <a:p>
            <a:r>
              <a:rPr lang="en-US" sz="3200" dirty="0"/>
              <a:t>Planning </a:t>
            </a:r>
            <a:r>
              <a:rPr lang="en-US" sz="3200" dirty="0" smtClean="0"/>
              <a:t>activity in the brain is </a:t>
            </a:r>
            <a:r>
              <a:rPr lang="en-US" sz="3200" dirty="0"/>
              <a:t>generally limited to idea retrieval.</a:t>
            </a:r>
          </a:p>
          <a:p>
            <a:r>
              <a:rPr lang="en-US" sz="3200" dirty="0"/>
              <a:t>Ideas do not change much as they are retrieved from memory and translated to the page.</a:t>
            </a:r>
          </a:p>
          <a:p>
            <a:r>
              <a:rPr lang="en-US" sz="3200" dirty="0"/>
              <a:t>Reviewing and revising are minimal</a:t>
            </a:r>
            <a:r>
              <a:rPr lang="en-US" sz="3200" dirty="0" smtClean="0"/>
              <a:t>.</a:t>
            </a:r>
          </a:p>
          <a:p>
            <a:endParaRPr lang="en-US" sz="32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912426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6066"/>
            <a:ext cx="8229600" cy="1143000"/>
          </a:xfrm>
        </p:spPr>
        <p:txBody>
          <a:bodyPr>
            <a:noAutofit/>
          </a:bodyPr>
          <a:lstStyle/>
          <a:p>
            <a:r>
              <a:rPr lang="en-US" sz="4800" dirty="0"/>
              <a:t>Knowledge-telling, cont.</a:t>
            </a:r>
          </a:p>
        </p:txBody>
      </p:sp>
      <p:sp>
        <p:nvSpPr>
          <p:cNvPr id="3" name="Content Placeholder 2"/>
          <p:cNvSpPr>
            <a:spLocks noGrp="1"/>
          </p:cNvSpPr>
          <p:nvPr>
            <p:ph idx="1"/>
          </p:nvPr>
        </p:nvSpPr>
        <p:spPr>
          <a:xfrm>
            <a:off x="457200" y="1698106"/>
            <a:ext cx="8229600" cy="4428057"/>
          </a:xfrm>
        </p:spPr>
        <p:txBody>
          <a:bodyPr>
            <a:normAutofit lnSpcReduction="10000"/>
          </a:bodyPr>
          <a:lstStyle/>
          <a:p>
            <a:r>
              <a:rPr lang="en-US" sz="3200" dirty="0"/>
              <a:t>This is the first kind of writing most children </a:t>
            </a:r>
            <a:r>
              <a:rPr lang="en-US" sz="3200" dirty="0" smtClean="0"/>
              <a:t>do: </a:t>
            </a:r>
            <a:r>
              <a:rPr lang="en-US" sz="3200" dirty="0"/>
              <a:t>“On my happiest birthday ever, we had cake and presents, and my grandma was there.”</a:t>
            </a:r>
          </a:p>
          <a:p>
            <a:r>
              <a:rPr lang="en-US" sz="3200" dirty="0"/>
              <a:t>Recall process is very similar to that used in oral conversation.</a:t>
            </a:r>
          </a:p>
          <a:p>
            <a:r>
              <a:rPr lang="en-US" sz="3200" dirty="0"/>
              <a:t>The end result is generally a re-statement of the writer’s thoughts.</a:t>
            </a:r>
          </a:p>
          <a:p>
            <a:pPr marL="0" indent="0">
              <a:buNone/>
            </a:pPr>
            <a:endParaRPr lang="en-US" dirty="0"/>
          </a:p>
        </p:txBody>
      </p:sp>
    </p:spTree>
    <p:extLst>
      <p:ext uri="{BB962C8B-B14F-4D97-AF65-F5344CB8AC3E}">
        <p14:creationId xmlns:p14="http://schemas.microsoft.com/office/powerpoint/2010/main" val="2666566940"/>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Venture">
  <a:themeElements>
    <a:clrScheme name="Venture">
      <a:dk1>
        <a:sysClr val="windowText" lastClr="000000"/>
      </a:dk1>
      <a:lt1>
        <a:sysClr val="window" lastClr="FFFFFF"/>
      </a:lt1>
      <a:dk2>
        <a:srgbClr val="738450"/>
      </a:dk2>
      <a:lt2>
        <a:srgbClr val="E8E9D1"/>
      </a:lt2>
      <a:accent1>
        <a:srgbClr val="9EB060"/>
      </a:accent1>
      <a:accent2>
        <a:srgbClr val="D09A08"/>
      </a:accent2>
      <a:accent3>
        <a:srgbClr val="F2EC86"/>
      </a:accent3>
      <a:accent4>
        <a:srgbClr val="824F1C"/>
      </a:accent4>
      <a:accent5>
        <a:srgbClr val="511818"/>
      </a:accent5>
      <a:accent6>
        <a:srgbClr val="553876"/>
      </a:accent6>
      <a:hlink>
        <a:srgbClr val="929547"/>
      </a:hlink>
      <a:folHlink>
        <a:srgbClr val="56633C"/>
      </a:folHlink>
    </a:clrScheme>
    <a:fontScheme name="Venture">
      <a:majorFont>
        <a:latin typeface="Calisto MT"/>
        <a:ea typeface=""/>
        <a:cs typeface=""/>
        <a:font script="Jpan" typeface="ＭＳ Ｐ明朝"/>
      </a:majorFont>
      <a:minorFont>
        <a:latin typeface="Calisto MT"/>
        <a:ea typeface=""/>
        <a:cs typeface=""/>
        <a:font script="Jpan" typeface="ＭＳ Ｐ明朝"/>
      </a:minorFont>
    </a:fontScheme>
    <a:fmtScheme name="Venture">
      <a:fillStyleLst>
        <a:solidFill>
          <a:schemeClr val="phClr"/>
        </a:solidFill>
        <a:blipFill rotWithShape="1">
          <a:blip xmlns:r="http://schemas.openxmlformats.org/officeDocument/2006/relationships" r:embed="rId1">
            <a:duotone>
              <a:schemeClr val="phClr">
                <a:shade val="30000"/>
                <a:alpha val="50000"/>
                <a:satMod val="150000"/>
              </a:schemeClr>
              <a:schemeClr val="phClr">
                <a:tint val="50000"/>
                <a:alpha val="10000"/>
                <a:satMod val="150000"/>
              </a:schemeClr>
            </a:duotone>
          </a:blip>
          <a:stretch/>
        </a:blipFill>
        <a:blipFill rotWithShape="1">
          <a:blip xmlns:r="http://schemas.openxmlformats.org/officeDocument/2006/relationships" r:embed="rId2">
            <a:duotone>
              <a:schemeClr val="phClr">
                <a:shade val="30000"/>
                <a:alpha val="50000"/>
                <a:satMod val="150000"/>
              </a:schemeClr>
              <a:schemeClr val="phClr">
                <a:tint val="50000"/>
                <a:alpha val="10000"/>
                <a:satMod val="150000"/>
              </a:schemeClr>
            </a:duotone>
          </a:blip>
          <a:stretch/>
        </a:blipFill>
      </a:fillStyleLst>
      <a:lnStyleLst>
        <a:ln w="19050" cap="flat" cmpd="sng" algn="ctr">
          <a:solidFill>
            <a:schemeClr val="phClr">
              <a:shade val="95000"/>
              <a:satMod val="105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innerShdw blurRad="76200" dist="25400" dir="13500000">
              <a:srgbClr val="4B4B4B">
                <a:alpha val="75000"/>
              </a:srgbClr>
            </a:innerShdw>
          </a:effectLst>
        </a:effectStyle>
      </a:effectStyleLst>
      <a:bgFillStyleLst>
        <a:solidFill>
          <a:schemeClr val="phClr"/>
        </a:solidFill>
        <a:blipFill rotWithShape="1">
          <a:blip xmlns:r="http://schemas.openxmlformats.org/officeDocument/2006/relationships" r:embed="rId3">
            <a:duotone>
              <a:schemeClr val="phClr">
                <a:shade val="10000"/>
                <a:alpha val="30000"/>
                <a:satMod val="60000"/>
              </a:schemeClr>
              <a:schemeClr val="phClr">
                <a:tint val="20000"/>
                <a:alpha val="5000"/>
                <a:satMod val="300000"/>
              </a:schemeClr>
            </a:duotone>
          </a:blip>
          <a:stretch/>
        </a:blipFill>
        <a:blipFill rotWithShape="1">
          <a:blip xmlns:r="http://schemas.openxmlformats.org/officeDocument/2006/relationships" r:embed="rId4">
            <a:duotone>
              <a:schemeClr val="phClr">
                <a:shade val="30000"/>
                <a:alpha val="50000"/>
                <a:satMod val="150000"/>
              </a:schemeClr>
              <a:schemeClr val="phClr">
                <a:tint val="50000"/>
                <a:alpha val="10000"/>
                <a:satMod val="1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Venture.thmx</Template>
  <TotalTime>5670</TotalTime>
  <Words>2282</Words>
  <Application>Microsoft Macintosh PowerPoint</Application>
  <PresentationFormat>On-screen Show (4:3)</PresentationFormat>
  <Paragraphs>209</Paragraphs>
  <Slides>22</Slides>
  <Notes>19</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Venture</vt:lpstr>
      <vt:lpstr>PowerPoint Presentation</vt:lpstr>
      <vt:lpstr>Two Questions:</vt:lpstr>
      <vt:lpstr>Cognitive Development  and Writing Skill (via Ronald Kellogg)</vt:lpstr>
      <vt:lpstr>PowerPoint Presentation</vt:lpstr>
      <vt:lpstr>PowerPoint Presentation</vt:lpstr>
      <vt:lpstr>Kellogg’s Stages of Writing Skills Development</vt:lpstr>
      <vt:lpstr>Macro-stages in the cognitive development of writing skill  (Kellogg, 2008)</vt:lpstr>
      <vt:lpstr>Stage One: Knowledge-telling  Using writing to tell what the author knows</vt:lpstr>
      <vt:lpstr>Knowledge-telling, cont.</vt:lpstr>
      <vt:lpstr>Stage Two: Knowledge-transforming</vt:lpstr>
      <vt:lpstr>Knowledge-transforming, cont.</vt:lpstr>
      <vt:lpstr>Stage Three: Knowledge-crafting</vt:lpstr>
      <vt:lpstr>How can we use this framework to help writers?</vt:lpstr>
      <vt:lpstr>Respond As a Reader</vt:lpstr>
      <vt:lpstr>Illuminate Potential Misreadings</vt:lpstr>
      <vt:lpstr>PowerPoint Presentation</vt:lpstr>
      <vt:lpstr>Use Questions to Encourage Knowledge-transforming</vt:lpstr>
      <vt:lpstr>Use Peer Review  </vt:lpstr>
      <vt:lpstr>Help Them Prioritize</vt:lpstr>
      <vt:lpstr>Student Writing Sample</vt:lpstr>
      <vt:lpstr>For more peer review specifics:</vt:lpstr>
      <vt:lpstr>References </vt:lpstr>
    </vt:vector>
  </TitlesOfParts>
  <Company>Undergraduate Studies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Schorn</dc:creator>
  <cp:lastModifiedBy>Susan Schorn</cp:lastModifiedBy>
  <cp:revision>449</cp:revision>
  <cp:lastPrinted>2019-06-03T19:22:11Z</cp:lastPrinted>
  <dcterms:created xsi:type="dcterms:W3CDTF">2014-04-30T12:39:14Z</dcterms:created>
  <dcterms:modified xsi:type="dcterms:W3CDTF">2020-10-01T21:16:43Z</dcterms:modified>
</cp:coreProperties>
</file>