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7" r:id="rId3"/>
    <p:sldId id="259" r:id="rId4"/>
    <p:sldId id="260" r:id="rId5"/>
    <p:sldId id="261" r:id="rId6"/>
    <p:sldId id="262"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19B"/>
    <a:srgbClr val="BCECE9"/>
    <a:srgbClr val="09435D"/>
    <a:srgbClr val="FF84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79"/>
  </p:normalViewPr>
  <p:slideViewPr>
    <p:cSldViewPr snapToGrid="0" snapToObjects="1">
      <p:cViewPr varScale="1">
        <p:scale>
          <a:sx n="103" d="100"/>
          <a:sy n="103" d="100"/>
        </p:scale>
        <p:origin x="176" y="4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CA08-CB9E-354D-979B-18C038FBA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337A28-F7B1-EF47-9075-D57797B4D5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029C8-ED7A-6F47-BCF5-587AA6676603}"/>
              </a:ext>
            </a:extLst>
          </p:cNvPr>
          <p:cNvSpPr>
            <a:spLocks noGrp="1"/>
          </p:cNvSpPr>
          <p:nvPr>
            <p:ph type="dt" sz="half" idx="10"/>
          </p:nvPr>
        </p:nvSpPr>
        <p:spPr/>
        <p:txBody>
          <a:bodyPr/>
          <a:lstStyle/>
          <a:p>
            <a:pPr algn="r"/>
            <a:fld id="{3F9AFA87-1417-4992-ABD9-27C3BC8CC883}" type="datetimeFigureOut">
              <a:rPr lang="en-US" smtClean="0"/>
              <a:pPr algn="r"/>
              <a:t>3/2/21</a:t>
            </a:fld>
            <a:endParaRPr lang="en-US" dirty="0"/>
          </a:p>
        </p:txBody>
      </p:sp>
      <p:sp>
        <p:nvSpPr>
          <p:cNvPr id="5" name="Footer Placeholder 4">
            <a:extLst>
              <a:ext uri="{FF2B5EF4-FFF2-40B4-BE49-F238E27FC236}">
                <a16:creationId xmlns:a16="http://schemas.microsoft.com/office/drawing/2014/main" id="{842B65E6-6F83-7448-845E-03BF6F7B00CC}"/>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9CCC406B-9930-8847-9ABA-C91007658DC7}"/>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99304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70F3-39E6-7C4E-9474-BF5491896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FE88E4-0DAF-274C-8FE3-3E51BAC091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63126-F185-8240-8103-35CF20A1D269}"/>
              </a:ext>
            </a:extLst>
          </p:cNvPr>
          <p:cNvSpPr>
            <a:spLocks noGrp="1"/>
          </p:cNvSpPr>
          <p:nvPr>
            <p:ph type="dt" sz="half" idx="10"/>
          </p:nvPr>
        </p:nvSpPr>
        <p:spPr/>
        <p:txBody>
          <a:bodyPr/>
          <a:lstStyle/>
          <a:p>
            <a:fld id="{3F9AFA87-1417-4992-ABD9-27C3BC8CC883}" type="datetimeFigureOut">
              <a:rPr lang="en-US" smtClean="0"/>
              <a:t>3/2/21</a:t>
            </a:fld>
            <a:endParaRPr lang="en-US"/>
          </a:p>
        </p:txBody>
      </p:sp>
      <p:sp>
        <p:nvSpPr>
          <p:cNvPr id="5" name="Footer Placeholder 4">
            <a:extLst>
              <a:ext uri="{FF2B5EF4-FFF2-40B4-BE49-F238E27FC236}">
                <a16:creationId xmlns:a16="http://schemas.microsoft.com/office/drawing/2014/main" id="{E3FF30BF-9FA7-3944-A5BD-7921C0DD4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01293-7E3E-E54E-A19C-75764BFB3197}"/>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2661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F8217B-1DBA-A142-82F0-2B60829977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3E1A7-7D9A-AB4B-8F35-CA248E117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DAF37-FF9F-4043-8613-07A3149A491C}"/>
              </a:ext>
            </a:extLst>
          </p:cNvPr>
          <p:cNvSpPr>
            <a:spLocks noGrp="1"/>
          </p:cNvSpPr>
          <p:nvPr>
            <p:ph type="dt" sz="half" idx="10"/>
          </p:nvPr>
        </p:nvSpPr>
        <p:spPr/>
        <p:txBody>
          <a:bodyPr/>
          <a:lstStyle/>
          <a:p>
            <a:fld id="{3F9AFA87-1417-4992-ABD9-27C3BC8CC883}" type="datetimeFigureOut">
              <a:rPr lang="en-US" smtClean="0"/>
              <a:t>3/2/21</a:t>
            </a:fld>
            <a:endParaRPr lang="en-US"/>
          </a:p>
        </p:txBody>
      </p:sp>
      <p:sp>
        <p:nvSpPr>
          <p:cNvPr id="5" name="Footer Placeholder 4">
            <a:extLst>
              <a:ext uri="{FF2B5EF4-FFF2-40B4-BE49-F238E27FC236}">
                <a16:creationId xmlns:a16="http://schemas.microsoft.com/office/drawing/2014/main" id="{105535C2-EABF-504A-93CF-BDCDE6F18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63F69-5E7F-DC42-AD11-B9FB0AE6EB5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06613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D8BC-ADAF-4B42-835B-4983E681B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72B57-2E3D-DB42-9270-EAAC7BD93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C27EE-3B2A-FC46-8618-80829673BD36}"/>
              </a:ext>
            </a:extLst>
          </p:cNvPr>
          <p:cNvSpPr>
            <a:spLocks noGrp="1"/>
          </p:cNvSpPr>
          <p:nvPr>
            <p:ph type="dt" sz="half" idx="10"/>
          </p:nvPr>
        </p:nvSpPr>
        <p:spPr/>
        <p:txBody>
          <a:bodyPr/>
          <a:lstStyle/>
          <a:p>
            <a:fld id="{3F9AFA87-1417-4992-ABD9-27C3BC8CC883}" type="datetimeFigureOut">
              <a:rPr lang="en-US" smtClean="0"/>
              <a:t>3/2/21</a:t>
            </a:fld>
            <a:endParaRPr lang="en-US"/>
          </a:p>
        </p:txBody>
      </p:sp>
      <p:sp>
        <p:nvSpPr>
          <p:cNvPr id="5" name="Footer Placeholder 4">
            <a:extLst>
              <a:ext uri="{FF2B5EF4-FFF2-40B4-BE49-F238E27FC236}">
                <a16:creationId xmlns:a16="http://schemas.microsoft.com/office/drawing/2014/main" id="{E53864F7-38C9-F04E-A843-B37DB7C29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7E576-4F4F-EE41-A16C-73E9CED17F13}"/>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69309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3BC1-A6CF-644D-9DC6-E1C929B64D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BBA2F4-F5F9-E345-BD1A-6D8702B69E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0F88BF-249E-514F-A78B-06F8947E5BA6}"/>
              </a:ext>
            </a:extLst>
          </p:cNvPr>
          <p:cNvSpPr>
            <a:spLocks noGrp="1"/>
          </p:cNvSpPr>
          <p:nvPr>
            <p:ph type="dt" sz="half" idx="10"/>
          </p:nvPr>
        </p:nvSpPr>
        <p:spPr/>
        <p:txBody>
          <a:bodyPr/>
          <a:lstStyle/>
          <a:p>
            <a:fld id="{3F9AFA87-1417-4992-ABD9-27C3BC8CC883}" type="datetimeFigureOut">
              <a:rPr lang="en-US" smtClean="0"/>
              <a:t>3/2/21</a:t>
            </a:fld>
            <a:endParaRPr lang="en-US"/>
          </a:p>
        </p:txBody>
      </p:sp>
      <p:sp>
        <p:nvSpPr>
          <p:cNvPr id="5" name="Footer Placeholder 4">
            <a:extLst>
              <a:ext uri="{FF2B5EF4-FFF2-40B4-BE49-F238E27FC236}">
                <a16:creationId xmlns:a16="http://schemas.microsoft.com/office/drawing/2014/main" id="{C1AA0F9B-53B3-9947-A6CB-B4DF2EFC4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ED67C-8F19-D044-BE96-A2391328C7E7}"/>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63034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8DA0-30AA-BD48-912E-17D40D21A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E16124-CBE5-104A-BD3D-FCFEDCCF45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838490-8B77-6343-80E5-AE275BE848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013DA8-9B7F-3141-BCE2-17F21572AB57}"/>
              </a:ext>
            </a:extLst>
          </p:cNvPr>
          <p:cNvSpPr>
            <a:spLocks noGrp="1"/>
          </p:cNvSpPr>
          <p:nvPr>
            <p:ph type="dt" sz="half" idx="10"/>
          </p:nvPr>
        </p:nvSpPr>
        <p:spPr/>
        <p:txBody>
          <a:bodyPr/>
          <a:lstStyle/>
          <a:p>
            <a:fld id="{3F9AFA87-1417-4992-ABD9-27C3BC8CC883}" type="datetimeFigureOut">
              <a:rPr lang="en-US" smtClean="0"/>
              <a:t>3/2/21</a:t>
            </a:fld>
            <a:endParaRPr lang="en-US" dirty="0"/>
          </a:p>
        </p:txBody>
      </p:sp>
      <p:sp>
        <p:nvSpPr>
          <p:cNvPr id="6" name="Footer Placeholder 5">
            <a:extLst>
              <a:ext uri="{FF2B5EF4-FFF2-40B4-BE49-F238E27FC236}">
                <a16:creationId xmlns:a16="http://schemas.microsoft.com/office/drawing/2014/main" id="{2651DD41-65C7-EE44-9877-CECC1BE318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0DDE83-BB95-6244-B05B-9C5983143549}"/>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49525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D795-952E-1B41-A212-BB20773A9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1CC6F0-47A9-6045-8130-841843762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0F59E4-426A-B547-A83E-1722C173FE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9A624B-839B-294F-A67B-8ABD50706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0CF46C-A416-8843-8924-20FE4B2194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063D8D-80D2-994E-A2B9-70C32770B9E5}"/>
              </a:ext>
            </a:extLst>
          </p:cNvPr>
          <p:cNvSpPr>
            <a:spLocks noGrp="1"/>
          </p:cNvSpPr>
          <p:nvPr>
            <p:ph type="dt" sz="half" idx="10"/>
          </p:nvPr>
        </p:nvSpPr>
        <p:spPr/>
        <p:txBody>
          <a:bodyPr/>
          <a:lstStyle/>
          <a:p>
            <a:fld id="{3F9AFA87-1417-4992-ABD9-27C3BC8CC883}" type="datetimeFigureOut">
              <a:rPr lang="en-US" smtClean="0"/>
              <a:t>3/2/21</a:t>
            </a:fld>
            <a:endParaRPr lang="en-US"/>
          </a:p>
        </p:txBody>
      </p:sp>
      <p:sp>
        <p:nvSpPr>
          <p:cNvPr id="8" name="Footer Placeholder 7">
            <a:extLst>
              <a:ext uri="{FF2B5EF4-FFF2-40B4-BE49-F238E27FC236}">
                <a16:creationId xmlns:a16="http://schemas.microsoft.com/office/drawing/2014/main" id="{321B827D-8A91-6647-A4A1-C9216140C5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008906-27C2-6143-BFD3-AF938BD10532}"/>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8390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F504-BF6E-8946-BD44-F7D9E48E77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3C5D7-F7B6-C24D-8A11-F45B83AAD46E}"/>
              </a:ext>
            </a:extLst>
          </p:cNvPr>
          <p:cNvSpPr>
            <a:spLocks noGrp="1"/>
          </p:cNvSpPr>
          <p:nvPr>
            <p:ph type="dt" sz="half" idx="10"/>
          </p:nvPr>
        </p:nvSpPr>
        <p:spPr/>
        <p:txBody>
          <a:bodyPr/>
          <a:lstStyle/>
          <a:p>
            <a:fld id="{3F9AFA87-1417-4992-ABD9-27C3BC8CC883}" type="datetimeFigureOut">
              <a:rPr lang="en-US" smtClean="0"/>
              <a:t>3/2/21</a:t>
            </a:fld>
            <a:endParaRPr lang="en-US"/>
          </a:p>
        </p:txBody>
      </p:sp>
      <p:sp>
        <p:nvSpPr>
          <p:cNvPr id="4" name="Footer Placeholder 3">
            <a:extLst>
              <a:ext uri="{FF2B5EF4-FFF2-40B4-BE49-F238E27FC236}">
                <a16:creationId xmlns:a16="http://schemas.microsoft.com/office/drawing/2014/main" id="{AC02BB0C-8B13-2A47-844B-200ECC0C85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F57C21-0BF6-8E48-B60A-DCC75429F19C}"/>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71131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31813-F7A5-9340-A460-187DC83D9F46}"/>
              </a:ext>
            </a:extLst>
          </p:cNvPr>
          <p:cNvSpPr>
            <a:spLocks noGrp="1"/>
          </p:cNvSpPr>
          <p:nvPr>
            <p:ph type="dt" sz="half" idx="10"/>
          </p:nvPr>
        </p:nvSpPr>
        <p:spPr/>
        <p:txBody>
          <a:bodyPr/>
          <a:lstStyle/>
          <a:p>
            <a:fld id="{3F9AFA87-1417-4992-ABD9-27C3BC8CC883}" type="datetimeFigureOut">
              <a:rPr lang="en-US" smtClean="0"/>
              <a:t>3/2/21</a:t>
            </a:fld>
            <a:endParaRPr lang="en-US"/>
          </a:p>
        </p:txBody>
      </p:sp>
      <p:sp>
        <p:nvSpPr>
          <p:cNvPr id="3" name="Footer Placeholder 2">
            <a:extLst>
              <a:ext uri="{FF2B5EF4-FFF2-40B4-BE49-F238E27FC236}">
                <a16:creationId xmlns:a16="http://schemas.microsoft.com/office/drawing/2014/main" id="{5D124FCE-8510-3944-BD09-C5B257E0B3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0D4645-C21F-934B-BA40-F841A24D2EBB}"/>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03414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31436-4FB3-CC42-9B40-7F36F80BD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0724F9-2C7E-D14E-882E-54B49A059E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034495-6464-5A40-88DB-E21543B24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5164C-1D91-6D46-8A64-E8C029B6781F}"/>
              </a:ext>
            </a:extLst>
          </p:cNvPr>
          <p:cNvSpPr>
            <a:spLocks noGrp="1"/>
          </p:cNvSpPr>
          <p:nvPr>
            <p:ph type="dt" sz="half" idx="10"/>
          </p:nvPr>
        </p:nvSpPr>
        <p:spPr/>
        <p:txBody>
          <a:bodyPr/>
          <a:lstStyle/>
          <a:p>
            <a:fld id="{3F9AFA87-1417-4992-ABD9-27C3BC8CC883}" type="datetimeFigureOut">
              <a:rPr lang="en-US" smtClean="0"/>
              <a:t>3/2/21</a:t>
            </a:fld>
            <a:endParaRPr lang="en-US"/>
          </a:p>
        </p:txBody>
      </p:sp>
      <p:sp>
        <p:nvSpPr>
          <p:cNvPr id="6" name="Footer Placeholder 5">
            <a:extLst>
              <a:ext uri="{FF2B5EF4-FFF2-40B4-BE49-F238E27FC236}">
                <a16:creationId xmlns:a16="http://schemas.microsoft.com/office/drawing/2014/main" id="{3934C257-BC8B-2344-A553-BAB69B2A8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3E36F-996D-3849-BF6F-26679D723E0D}"/>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084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89BA-A53E-A84F-A93E-F06D49A9E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56806E-FCD5-1C47-B693-DEF6CF306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146C14-22A2-E24B-A0CD-645F57711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35006-7D9E-214D-A595-7F01C6D7EEBE}"/>
              </a:ext>
            </a:extLst>
          </p:cNvPr>
          <p:cNvSpPr>
            <a:spLocks noGrp="1"/>
          </p:cNvSpPr>
          <p:nvPr>
            <p:ph type="dt" sz="half" idx="10"/>
          </p:nvPr>
        </p:nvSpPr>
        <p:spPr/>
        <p:txBody>
          <a:bodyPr/>
          <a:lstStyle/>
          <a:p>
            <a:fld id="{3F9AFA87-1417-4992-ABD9-27C3BC8CC883}" type="datetimeFigureOut">
              <a:rPr lang="en-US" smtClean="0"/>
              <a:t>3/2/21</a:t>
            </a:fld>
            <a:endParaRPr lang="en-US"/>
          </a:p>
        </p:txBody>
      </p:sp>
      <p:sp>
        <p:nvSpPr>
          <p:cNvPr id="6" name="Footer Placeholder 5">
            <a:extLst>
              <a:ext uri="{FF2B5EF4-FFF2-40B4-BE49-F238E27FC236}">
                <a16:creationId xmlns:a16="http://schemas.microsoft.com/office/drawing/2014/main" id="{126ED991-7525-AC4F-B77E-BE3C73C09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584DE-0C0D-1647-95E9-354CD910D4B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6673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1D1CA-CB60-774F-8DAB-F5455246BB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79023-95B6-014A-B2E1-168998B58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2F158-B56C-B049-AC94-E2E8FFFE0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3F9AFA87-1417-4992-ABD9-27C3BC8CC883}" type="datetimeFigureOut">
              <a:rPr lang="en-US" smtClean="0"/>
              <a:pPr algn="r"/>
              <a:t>3/2/21</a:t>
            </a:fld>
            <a:endParaRPr lang="en-US" dirty="0"/>
          </a:p>
        </p:txBody>
      </p:sp>
      <p:sp>
        <p:nvSpPr>
          <p:cNvPr id="5" name="Footer Placeholder 4">
            <a:extLst>
              <a:ext uri="{FF2B5EF4-FFF2-40B4-BE49-F238E27FC236}">
                <a16:creationId xmlns:a16="http://schemas.microsoft.com/office/drawing/2014/main" id="{DAD7D542-E2F2-E04B-BA16-077851615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dirty="0"/>
          </a:p>
        </p:txBody>
      </p:sp>
      <p:sp>
        <p:nvSpPr>
          <p:cNvPr id="6" name="Slide Number Placeholder 5">
            <a:extLst>
              <a:ext uri="{FF2B5EF4-FFF2-40B4-BE49-F238E27FC236}">
                <a16:creationId xmlns:a16="http://schemas.microsoft.com/office/drawing/2014/main" id="{BA0D0A5F-5EF7-3541-920B-2F573BD4A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2726348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4000" b="-3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5E02-0CFE-B849-91CF-89389E86C67C}"/>
              </a:ext>
            </a:extLst>
          </p:cNvPr>
          <p:cNvSpPr>
            <a:spLocks noGrp="1"/>
          </p:cNvSpPr>
          <p:nvPr>
            <p:ph type="ctrTitle"/>
          </p:nvPr>
        </p:nvSpPr>
        <p:spPr>
          <a:xfrm>
            <a:off x="172995" y="1037968"/>
            <a:ext cx="12019005" cy="2137718"/>
          </a:xfrm>
        </p:spPr>
        <p:txBody>
          <a:bodyPr anchor="ctr">
            <a:normAutofit/>
          </a:bodyPr>
          <a:lstStyle/>
          <a:p>
            <a:pPr algn="l"/>
            <a:r>
              <a:rPr lang="en-US" sz="5000" dirty="0">
                <a:solidFill>
                  <a:srgbClr val="FF847C"/>
                </a:solidFill>
              </a:rPr>
              <a:t>Civil Rights, LBJ, and the Great Society</a:t>
            </a:r>
          </a:p>
        </p:txBody>
      </p:sp>
      <p:sp>
        <p:nvSpPr>
          <p:cNvPr id="3" name="Subtitle 2">
            <a:extLst>
              <a:ext uri="{FF2B5EF4-FFF2-40B4-BE49-F238E27FC236}">
                <a16:creationId xmlns:a16="http://schemas.microsoft.com/office/drawing/2014/main" id="{3339C391-AC62-1640-845B-993EC2F57343}"/>
              </a:ext>
            </a:extLst>
          </p:cNvPr>
          <p:cNvSpPr>
            <a:spLocks noGrp="1"/>
          </p:cNvSpPr>
          <p:nvPr>
            <p:ph type="subTitle" idx="1"/>
          </p:nvPr>
        </p:nvSpPr>
        <p:spPr>
          <a:xfrm>
            <a:off x="172995" y="2483708"/>
            <a:ext cx="9131643" cy="1606378"/>
          </a:xfrm>
        </p:spPr>
        <p:txBody>
          <a:bodyPr>
            <a:normAutofit/>
          </a:bodyPr>
          <a:lstStyle/>
          <a:p>
            <a:pPr algn="l"/>
            <a:r>
              <a:rPr lang="en-US" sz="3600" dirty="0">
                <a:solidFill>
                  <a:srgbClr val="BCECE9"/>
                </a:solidFill>
              </a:rPr>
              <a:t>William P. Jones, University of Minnesota</a:t>
            </a:r>
          </a:p>
        </p:txBody>
      </p:sp>
    </p:spTree>
    <p:extLst>
      <p:ext uri="{BB962C8B-B14F-4D97-AF65-F5344CB8AC3E}">
        <p14:creationId xmlns:p14="http://schemas.microsoft.com/office/powerpoint/2010/main" val="196921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7A005-51B9-9840-93A6-9089B9AEDFAD}"/>
              </a:ext>
            </a:extLst>
          </p:cNvPr>
          <p:cNvSpPr>
            <a:spLocks noGrp="1"/>
          </p:cNvSpPr>
          <p:nvPr>
            <p:ph idx="1"/>
          </p:nvPr>
        </p:nvSpPr>
        <p:spPr>
          <a:xfrm>
            <a:off x="341376" y="2866768"/>
            <a:ext cx="11570208" cy="3790064"/>
          </a:xfrm>
        </p:spPr>
        <p:txBody>
          <a:bodyPr>
            <a:normAutofit/>
          </a:bodyPr>
          <a:lstStyle/>
          <a:p>
            <a:pPr marL="0" indent="0">
              <a:buNone/>
            </a:pPr>
            <a:r>
              <a:rPr lang="en-US" sz="5400" dirty="0">
                <a:solidFill>
                  <a:schemeClr val="accent4">
                    <a:lumMod val="20000"/>
                    <a:lumOff val="80000"/>
                  </a:schemeClr>
                </a:solidFill>
              </a:rPr>
              <a:t>“Everything’s in a state of suspension for the moment. The bullet that killed Kennedy paralyzed the civil rights drive.”</a:t>
            </a:r>
          </a:p>
          <a:p>
            <a:pPr marL="0" indent="0" algn="r">
              <a:buNone/>
            </a:pPr>
            <a:r>
              <a:rPr lang="en-US" sz="4000" dirty="0">
                <a:solidFill>
                  <a:schemeClr val="accent4">
                    <a:lumMod val="20000"/>
                    <a:lumOff val="80000"/>
                  </a:schemeClr>
                </a:solidFill>
              </a:rPr>
              <a:t>NAACP leader Roy Wilkins, November 25, 1963</a:t>
            </a:r>
          </a:p>
        </p:txBody>
      </p:sp>
    </p:spTree>
    <p:extLst>
      <p:ext uri="{BB962C8B-B14F-4D97-AF65-F5344CB8AC3E}">
        <p14:creationId xmlns:p14="http://schemas.microsoft.com/office/powerpoint/2010/main" val="1228196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3D401-63CF-7F4C-B128-FCBFC9D330F0}"/>
              </a:ext>
            </a:extLst>
          </p:cNvPr>
          <p:cNvSpPr>
            <a:spLocks noGrp="1"/>
          </p:cNvSpPr>
          <p:nvPr>
            <p:ph idx="1"/>
          </p:nvPr>
        </p:nvSpPr>
        <p:spPr>
          <a:xfrm>
            <a:off x="256032" y="3429000"/>
            <a:ext cx="11765280" cy="3130296"/>
          </a:xfrm>
        </p:spPr>
        <p:txBody>
          <a:bodyPr>
            <a:noAutofit/>
          </a:bodyPr>
          <a:lstStyle/>
          <a:p>
            <a:pPr marL="0" indent="0">
              <a:buNone/>
            </a:pPr>
            <a:r>
              <a:rPr lang="en-US" sz="6000" dirty="0">
                <a:solidFill>
                  <a:schemeClr val="accent4">
                    <a:lumMod val="20000"/>
                    <a:lumOff val="80000"/>
                  </a:schemeClr>
                </a:solidFill>
              </a:rPr>
              <a:t>“I had my first lessons in the high price we pay for poverty and prejudice right here.”				</a:t>
            </a:r>
          </a:p>
          <a:p>
            <a:pPr marL="0" indent="0">
              <a:buNone/>
            </a:pPr>
            <a:r>
              <a:rPr lang="en-US" sz="6000" dirty="0">
                <a:solidFill>
                  <a:schemeClr val="accent4">
                    <a:lumMod val="20000"/>
                    <a:lumOff val="80000"/>
                  </a:schemeClr>
                </a:solidFill>
              </a:rPr>
              <a:t>					LBJ, Cotulla, TX, 1965</a:t>
            </a:r>
          </a:p>
        </p:txBody>
      </p:sp>
    </p:spTree>
    <p:extLst>
      <p:ext uri="{BB962C8B-B14F-4D97-AF65-F5344CB8AC3E}">
        <p14:creationId xmlns:p14="http://schemas.microsoft.com/office/powerpoint/2010/main" val="196696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93F5FFF-2AE2-424B-BE21-49AFFEF6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D8BA13-848B-4C45-AD22-6A80CD94651F}"/>
              </a:ext>
            </a:extLst>
          </p:cNvPr>
          <p:cNvPicPr>
            <a:picLocks noChangeAspect="1"/>
          </p:cNvPicPr>
          <p:nvPr/>
        </p:nvPicPr>
        <p:blipFill rotWithShape="1">
          <a:blip r:embed="rId2"/>
          <a:srcRect r="2" b="4750"/>
          <a:stretch/>
        </p:blipFill>
        <p:spPr>
          <a:xfrm>
            <a:off x="6090612" y="0"/>
            <a:ext cx="5952565" cy="6872640"/>
          </a:xfrm>
          <a:prstGeom prst="rect">
            <a:avLst/>
          </a:prstGeom>
          <a:effectLst/>
        </p:spPr>
      </p:pic>
      <p:sp>
        <p:nvSpPr>
          <p:cNvPr id="1030" name="Content Placeholder 1029">
            <a:extLst>
              <a:ext uri="{FF2B5EF4-FFF2-40B4-BE49-F238E27FC236}">
                <a16:creationId xmlns:a16="http://schemas.microsoft.com/office/drawing/2014/main" id="{586160A5-A0B6-451B-875C-2967A4A071A9}"/>
              </a:ext>
            </a:extLst>
          </p:cNvPr>
          <p:cNvSpPr>
            <a:spLocks noGrp="1"/>
          </p:cNvSpPr>
          <p:nvPr>
            <p:ph idx="1"/>
          </p:nvPr>
        </p:nvSpPr>
        <p:spPr>
          <a:xfrm>
            <a:off x="648931" y="2438400"/>
            <a:ext cx="5121642" cy="3785419"/>
          </a:xfrm>
        </p:spPr>
        <p:txBody>
          <a:bodyPr>
            <a:normAutofit/>
          </a:bodyPr>
          <a:lstStyle/>
          <a:p>
            <a:endParaRPr lang="en-US" sz="2000"/>
          </a:p>
        </p:txBody>
      </p:sp>
      <p:pic>
        <p:nvPicPr>
          <p:cNvPr id="1026" name="Picture 2">
            <a:extLst>
              <a:ext uri="{FF2B5EF4-FFF2-40B4-BE49-F238E27FC236}">
                <a16:creationId xmlns:a16="http://schemas.microsoft.com/office/drawing/2014/main" id="{BBAA5EF3-B26B-8143-8740-6BBF7E158D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98" t="4127" b="20789"/>
          <a:stretch/>
        </p:blipFill>
        <p:spPr bwMode="auto">
          <a:xfrm>
            <a:off x="648931" y="14642"/>
            <a:ext cx="4844738"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74043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F323-E0D1-B24C-9B91-A890B12E42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E80F52-EF6B-494B-BA41-8A635BEB2565}"/>
              </a:ext>
            </a:extLst>
          </p:cNvPr>
          <p:cNvSpPr>
            <a:spLocks noGrp="1"/>
          </p:cNvSpPr>
          <p:nvPr>
            <p:ph idx="1"/>
          </p:nvPr>
        </p:nvSpPr>
        <p:spPr>
          <a:xfrm>
            <a:off x="537882" y="4554071"/>
            <a:ext cx="11080377" cy="2079810"/>
          </a:xfrm>
          <a:solidFill>
            <a:schemeClr val="bg1"/>
          </a:solidFill>
        </p:spPr>
        <p:txBody>
          <a:bodyPr>
            <a:normAutofit fontScale="92500"/>
          </a:bodyPr>
          <a:lstStyle/>
          <a:p>
            <a:pPr marL="0" indent="0">
              <a:buNone/>
            </a:pPr>
            <a:r>
              <a:rPr lang="en-US" sz="4400" dirty="0">
                <a:solidFill>
                  <a:srgbClr val="002060"/>
                </a:solidFill>
              </a:rPr>
              <a:t>Johnson “made it very clear that he feels the fight on poverty and illiteracy is a vital part of the fight on discrimination,” James Farmer, CORE</a:t>
            </a:r>
          </a:p>
        </p:txBody>
      </p:sp>
    </p:spTree>
    <p:extLst>
      <p:ext uri="{BB962C8B-B14F-4D97-AF65-F5344CB8AC3E}">
        <p14:creationId xmlns:p14="http://schemas.microsoft.com/office/powerpoint/2010/main" val="332305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CD62-F642-A245-A6D2-AE2EEAE2CB9A}"/>
              </a:ext>
            </a:extLst>
          </p:cNvPr>
          <p:cNvSpPr>
            <a:spLocks noGrp="1"/>
          </p:cNvSpPr>
          <p:nvPr>
            <p:ph type="title"/>
          </p:nvPr>
        </p:nvSpPr>
        <p:spPr>
          <a:xfrm>
            <a:off x="185351" y="185351"/>
            <a:ext cx="11755637" cy="1158832"/>
          </a:xfrm>
        </p:spPr>
        <p:txBody>
          <a:bodyPr>
            <a:normAutofit/>
          </a:bodyPr>
          <a:lstStyle/>
          <a:p>
            <a:r>
              <a:rPr lang="en-US" sz="3200" dirty="0"/>
              <a:t>“The Federal Government declared war on poverty, and </a:t>
            </a:r>
            <a:r>
              <a:rPr lang="en-US" sz="3200"/>
              <a:t>poverty won.” </a:t>
            </a:r>
            <a:r>
              <a:rPr lang="en-US" sz="3200" dirty="0"/>
              <a:t>President Ronald Reagan, 1988</a:t>
            </a:r>
          </a:p>
        </p:txBody>
      </p:sp>
      <p:sp>
        <p:nvSpPr>
          <p:cNvPr id="4" name="Rectangle 3">
            <a:extLst>
              <a:ext uri="{FF2B5EF4-FFF2-40B4-BE49-F238E27FC236}">
                <a16:creationId xmlns:a16="http://schemas.microsoft.com/office/drawing/2014/main" id="{8F5F8431-AE1D-6B42-A00E-B66AFF7733B3}"/>
              </a:ext>
            </a:extLst>
          </p:cNvPr>
          <p:cNvSpPr/>
          <p:nvPr/>
        </p:nvSpPr>
        <p:spPr>
          <a:xfrm>
            <a:off x="287241" y="5165128"/>
            <a:ext cx="11653748" cy="1477328"/>
          </a:xfrm>
          <a:prstGeom prst="rect">
            <a:avLst/>
          </a:prstGeom>
        </p:spPr>
        <p:txBody>
          <a:bodyPr wrap="square">
            <a:spAutoFit/>
          </a:bodyPr>
          <a:lstStyle/>
          <a:p>
            <a:r>
              <a:rPr lang="en-US" sz="3000" dirty="0">
                <a:latin typeface="+mj-lt"/>
              </a:rPr>
              <a:t>“Based on historical standards of material wellbeing and the terms of engagement, our War on Poverty is largely over and a success.” Council of Economic Advisors, 2018</a:t>
            </a:r>
          </a:p>
        </p:txBody>
      </p:sp>
      <p:pic>
        <p:nvPicPr>
          <p:cNvPr id="2052" name="Picture 4" descr="Rethinking the War on Poverty: Part 1 in a Series | The GailFosler Group">
            <a:extLst>
              <a:ext uri="{FF2B5EF4-FFF2-40B4-BE49-F238E27FC236}">
                <a16:creationId xmlns:a16="http://schemas.microsoft.com/office/drawing/2014/main" id="{F1AEC1E2-71C8-F743-8979-293913B2AD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571"/>
          <a:stretch/>
        </p:blipFill>
        <p:spPr bwMode="auto">
          <a:xfrm>
            <a:off x="4266350" y="2036168"/>
            <a:ext cx="3682301" cy="24697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621FD83-AB75-134E-B185-F8B0D87918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571"/>
          <a:stretch/>
        </p:blipFill>
        <p:spPr bwMode="auto">
          <a:xfrm>
            <a:off x="185351" y="1446724"/>
            <a:ext cx="4156824" cy="23838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A6709AC-1148-2542-B932-6D96DA879A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450"/>
          <a:stretch/>
        </p:blipFill>
        <p:spPr bwMode="auto">
          <a:xfrm>
            <a:off x="7700963" y="2384854"/>
            <a:ext cx="4240026" cy="243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5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64A5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EA72E4-D1F4-5C4D-841F-F45FC8033730}"/>
              </a:ext>
            </a:extLst>
          </p:cNvPr>
          <p:cNvSpPr>
            <a:spLocks noGrp="1"/>
          </p:cNvSpPr>
          <p:nvPr>
            <p:ph type="title"/>
          </p:nvPr>
        </p:nvSpPr>
        <p:spPr>
          <a:xfrm>
            <a:off x="524256" y="4767942"/>
            <a:ext cx="6594189" cy="1624339"/>
          </a:xfrm>
        </p:spPr>
        <p:txBody>
          <a:bodyPr>
            <a:noAutofit/>
          </a:bodyPr>
          <a:lstStyle/>
          <a:p>
            <a:pPr algn="r"/>
            <a:r>
              <a:rPr lang="en-US" sz="2400" dirty="0">
                <a:solidFill>
                  <a:schemeClr val="bg1"/>
                </a:solidFill>
              </a:rPr>
              <a:t>Ellora </a:t>
            </a:r>
            <a:r>
              <a:rPr lang="en-US" sz="2400" dirty="0" err="1">
                <a:solidFill>
                  <a:schemeClr val="bg1"/>
                </a:solidFill>
              </a:rPr>
              <a:t>Derenoncourt</a:t>
            </a:r>
            <a:r>
              <a:rPr lang="en-US" sz="2400" dirty="0">
                <a:solidFill>
                  <a:schemeClr val="bg1"/>
                </a:solidFill>
              </a:rPr>
              <a:t> and Claire </a:t>
            </a:r>
            <a:r>
              <a:rPr lang="en-US" sz="2400" dirty="0" err="1">
                <a:solidFill>
                  <a:schemeClr val="bg1"/>
                </a:solidFill>
              </a:rPr>
              <a:t>Montialoux</a:t>
            </a:r>
            <a:r>
              <a:rPr lang="en-US" sz="2400" dirty="0">
                <a:solidFill>
                  <a:schemeClr val="bg1"/>
                </a:solidFill>
              </a:rPr>
              <a:t>, “Minimum Wages and Racial Inequality,” </a:t>
            </a:r>
            <a:r>
              <a:rPr lang="en-US" sz="2400" i="1" dirty="0">
                <a:solidFill>
                  <a:schemeClr val="bg1"/>
                </a:solidFill>
              </a:rPr>
              <a:t>The Quarterly Journal of Economics</a:t>
            </a:r>
            <a:r>
              <a:rPr lang="en-US" sz="2400" dirty="0">
                <a:solidFill>
                  <a:schemeClr val="bg1"/>
                </a:solidFill>
              </a:rPr>
              <a:t>, 136: 1, (February 2021)</a:t>
            </a:r>
          </a:p>
        </p:txBody>
      </p:sp>
      <p:pic>
        <p:nvPicPr>
          <p:cNvPr id="1026" name="Picture 2" descr="fight-for-15-rally">
            <a:extLst>
              <a:ext uri="{FF2B5EF4-FFF2-40B4-BE49-F238E27FC236}">
                <a16:creationId xmlns:a16="http://schemas.microsoft.com/office/drawing/2014/main" id="{CC4B6543-3641-5A48-B0FF-4796B96961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9" r="-1"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F5F1E5-9BCA-F74E-A489-1B0B6E5D485D}"/>
              </a:ext>
            </a:extLst>
          </p:cNvPr>
          <p:cNvSpPr>
            <a:spLocks noGrp="1"/>
          </p:cNvSpPr>
          <p:nvPr>
            <p:ph idx="1"/>
          </p:nvPr>
        </p:nvSpPr>
        <p:spPr>
          <a:xfrm>
            <a:off x="7750629" y="587829"/>
            <a:ext cx="3917115" cy="5804452"/>
          </a:xfrm>
        </p:spPr>
        <p:txBody>
          <a:bodyPr anchor="ctr">
            <a:normAutofit lnSpcReduction="10000"/>
          </a:bodyPr>
          <a:lstStyle/>
          <a:p>
            <a:pPr marL="0" indent="0" fontAlgn="base">
              <a:buNone/>
            </a:pPr>
            <a:r>
              <a:rPr lang="en-US" dirty="0">
                <a:solidFill>
                  <a:schemeClr val="bg1"/>
                </a:solidFill>
              </a:rPr>
              <a:t>“The 1967 extension of the minimum wage can explain more than 20% of the reduction in the racial earnings and income gap during the civil rights era. Our findings shed new light on the dynamics of labor market inequality in the United States and suggest that minimum wage policy can play a critical role in reducing racial economic disparities.”</a:t>
            </a:r>
            <a:endParaRPr lang="en-US" sz="2000" dirty="0">
              <a:solidFill>
                <a:schemeClr val="bg1"/>
              </a:solidFill>
            </a:endParaRPr>
          </a:p>
        </p:txBody>
      </p:sp>
    </p:spTree>
    <p:extLst>
      <p:ext uri="{BB962C8B-B14F-4D97-AF65-F5344CB8AC3E}">
        <p14:creationId xmlns:p14="http://schemas.microsoft.com/office/powerpoint/2010/main" val="2172969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1939</TotalTime>
  <Words>251</Words>
  <Application>Microsoft Macintosh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Civil Rights, LBJ, and the Great Society</vt:lpstr>
      <vt:lpstr>PowerPoint Presentation</vt:lpstr>
      <vt:lpstr>PowerPoint Presentation</vt:lpstr>
      <vt:lpstr>PowerPoint Presentation</vt:lpstr>
      <vt:lpstr>PowerPoint Presentation</vt:lpstr>
      <vt:lpstr>“The Federal Government declared war on poverty, and poverty won.” President Ronald Reagan, 1988</vt:lpstr>
      <vt:lpstr>Ellora Derenoncourt and Claire Montialoux, “Minimum Wages and Racial Inequality,” The Quarterly Journal of Economics, 136: 1, (February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LBJ, and the Great Society</dc:title>
  <dc:creator>William P Jones</dc:creator>
  <cp:lastModifiedBy>William P Jones</cp:lastModifiedBy>
  <cp:revision>26</cp:revision>
  <dcterms:created xsi:type="dcterms:W3CDTF">2021-02-25T19:10:37Z</dcterms:created>
  <dcterms:modified xsi:type="dcterms:W3CDTF">2021-03-03T12:38:26Z</dcterms:modified>
</cp:coreProperties>
</file>