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.xml" ContentType="application/vnd.openxmlformats-officedocument.presentationml.notesSlide+xml"/>
  <Override PartName="/ppt/charts/chart15.xml" ContentType="application/vnd.openxmlformats-officedocument.drawingml.chart+xml"/>
  <Override PartName="/ppt/notesSlides/notesSlide2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259" r:id="rId3"/>
    <p:sldId id="260" r:id="rId4"/>
    <p:sldId id="258" r:id="rId5"/>
    <p:sldId id="288" r:id="rId6"/>
    <p:sldId id="289" r:id="rId7"/>
    <p:sldId id="261" r:id="rId8"/>
    <p:sldId id="262" r:id="rId9"/>
    <p:sldId id="278" r:id="rId10"/>
    <p:sldId id="263" r:id="rId11"/>
    <p:sldId id="287" r:id="rId12"/>
    <p:sldId id="312" r:id="rId13"/>
    <p:sldId id="313" r:id="rId14"/>
    <p:sldId id="314" r:id="rId15"/>
    <p:sldId id="315" r:id="rId16"/>
    <p:sldId id="279" r:id="rId17"/>
    <p:sldId id="281" r:id="rId18"/>
    <p:sldId id="280" r:id="rId19"/>
    <p:sldId id="284" r:id="rId20"/>
    <p:sldId id="283" r:id="rId21"/>
    <p:sldId id="285" r:id="rId22"/>
    <p:sldId id="282" r:id="rId23"/>
    <p:sldId id="296" r:id="rId24"/>
    <p:sldId id="297" r:id="rId25"/>
    <p:sldId id="302" r:id="rId26"/>
    <p:sldId id="303" r:id="rId27"/>
    <p:sldId id="310" r:id="rId28"/>
    <p:sldId id="309" r:id="rId29"/>
    <p:sldId id="298" r:id="rId30"/>
    <p:sldId id="299" r:id="rId31"/>
    <p:sldId id="300" r:id="rId32"/>
    <p:sldId id="301" r:id="rId33"/>
    <p:sldId id="304" r:id="rId34"/>
    <p:sldId id="305" r:id="rId35"/>
    <p:sldId id="306" r:id="rId36"/>
    <p:sldId id="307" r:id="rId37"/>
    <p:sldId id="308" r:id="rId38"/>
    <p:sldId id="264" r:id="rId39"/>
    <p:sldId id="266" r:id="rId40"/>
    <p:sldId id="265" r:id="rId41"/>
    <p:sldId id="286" r:id="rId42"/>
    <p:sldId id="311" r:id="rId43"/>
    <p:sldId id="275" r:id="rId44"/>
    <p:sldId id="276" r:id="rId45"/>
    <p:sldId id="277" r:id="rId46"/>
    <p:sldId id="273" r:id="rId47"/>
    <p:sldId id="274" r:id="rId48"/>
    <p:sldId id="267" r:id="rId49"/>
    <p:sldId id="268" r:id="rId50"/>
    <p:sldId id="26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-398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ykrichter:Documents:Kennedy%20Slid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Sheet1!$A$412:$A$414</c:f>
              <c:strCache>
                <c:ptCount val="3"/>
                <c:pt idx="0">
                  <c:v>1930</c:v>
                </c:pt>
                <c:pt idx="1">
                  <c:v>1970</c:v>
                </c:pt>
                <c:pt idx="2">
                  <c:v>2010 (est.)</c:v>
                </c:pt>
              </c:strCache>
            </c:strRef>
          </c:cat>
          <c:val>
            <c:numRef>
              <c:f>Sheet1!$B$412:$B$414</c:f>
              <c:numCache>
                <c:formatCode>0</c:formatCode>
                <c:ptCount val="3"/>
                <c:pt idx="0">
                  <c:v>122775046</c:v>
                </c:pt>
                <c:pt idx="1">
                  <c:v>203211926</c:v>
                </c:pt>
                <c:pt idx="2">
                  <c:v>310233000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A6-4D6F-9472-DD943237982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19562168"/>
        <c:axId val="319562560"/>
      </c:barChart>
      <c:catAx>
        <c:axId val="319562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319562560"/>
        <c:crosses val="autoZero"/>
        <c:auto val="1"/>
        <c:lblAlgn val="ctr"/>
        <c:lblOffset val="100"/>
        <c:noMultiLvlLbl val="0"/>
      </c:catAx>
      <c:valAx>
        <c:axId val="31956256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19562168"/>
        <c:crosses val="autoZero"/>
        <c:crossBetween val="between"/>
        <c:dispUnits>
          <c:builtInUnit val="millions"/>
        </c:dispUnits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Sheet1!$A$489:$A$492</c:f>
              <c:numCache>
                <c:formatCode>General</c:formatCode>
                <c:ptCount val="4"/>
                <c:pt idx="0">
                  <c:v>1900</c:v>
                </c:pt>
                <c:pt idx="1">
                  <c:v>1930</c:v>
                </c:pt>
                <c:pt idx="2">
                  <c:v>1970</c:v>
                </c:pt>
                <c:pt idx="3">
                  <c:v>2008</c:v>
                </c:pt>
              </c:numCache>
            </c:numRef>
          </c:cat>
          <c:val>
            <c:numRef>
              <c:f>Sheet1!$B$489:$B$492</c:f>
              <c:numCache>
                <c:formatCode>0.0%</c:formatCode>
                <c:ptCount val="4"/>
                <c:pt idx="0">
                  <c:v>0.13600000000000001</c:v>
                </c:pt>
                <c:pt idx="1">
                  <c:v>0.11600000000000002</c:v>
                </c:pt>
                <c:pt idx="2">
                  <c:v>4.7000000000000014E-2</c:v>
                </c:pt>
                <c:pt idx="3">
                  <c:v>0.125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E6-4052-81CB-4AFE77970B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0836224"/>
        <c:axId val="230835440"/>
      </c:barChart>
      <c:catAx>
        <c:axId val="230836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30835440"/>
        <c:crosses val="autoZero"/>
        <c:auto val="1"/>
        <c:lblAlgn val="ctr"/>
        <c:lblOffset val="100"/>
        <c:noMultiLvlLbl val="0"/>
      </c:catAx>
      <c:valAx>
        <c:axId val="23083544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30836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2"/>
            </a:solidFill>
          </c:spPr>
          <c:dPt>
            <c:idx val="1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7C0-4B54-9F7E-8F5F501A5339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7C0-4B54-9F7E-8F5F501A5339}"/>
              </c:ext>
            </c:extLst>
          </c:dPt>
          <c:dLbls>
            <c:dLbl>
              <c:idx val="0"/>
              <c:layout>
                <c:manualLayout>
                  <c:x val="-0.13890319854086042"/>
                  <c:y val="-0.28431372549019601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White*
89.8%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7C0-4B54-9F7E-8F5F501A533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Sheet1!$K$464:$M$464</c:f>
              <c:strCache>
                <c:ptCount val="3"/>
                <c:pt idx="0">
                  <c:v>White</c:v>
                </c:pt>
                <c:pt idx="1">
                  <c:v>Black</c:v>
                </c:pt>
                <c:pt idx="2">
                  <c:v>Other Race</c:v>
                </c:pt>
              </c:strCache>
            </c:strRef>
          </c:cat>
          <c:val>
            <c:numRef>
              <c:f>Sheet1!$K$465:$M$465</c:f>
              <c:numCache>
                <c:formatCode>0.00</c:formatCode>
                <c:ptCount val="3"/>
                <c:pt idx="0" formatCode="General">
                  <c:v>89.5</c:v>
                </c:pt>
                <c:pt idx="1">
                  <c:v>9.7000000000000011</c:v>
                </c:pt>
                <c:pt idx="2" formatCode="General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7C0-4B54-9F7E-8F5F501A533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83-4249-86F3-670BF33BC43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083-4249-86F3-670BF33BC43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083-4249-86F3-670BF33BC439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083-4249-86F3-670BF33BC439}"/>
              </c:ext>
            </c:extLst>
          </c:dPt>
          <c:dLbls>
            <c:dLbl>
              <c:idx val="2"/>
              <c:layout>
                <c:manualLayout>
                  <c:x val="9.4868178791084223E-2"/>
                  <c:y val="-0.1658496732026138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Non- Hispanic White
65.6%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083-4249-86F3-670BF33BC43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Sheet1!$L$467:$O$467</c:f>
              <c:strCache>
                <c:ptCount val="4"/>
                <c:pt idx="0">
                  <c:v>Black</c:v>
                </c:pt>
                <c:pt idx="1">
                  <c:v>Other Race</c:v>
                </c:pt>
                <c:pt idx="2">
                  <c:v>Not Hispanic White</c:v>
                </c:pt>
                <c:pt idx="3">
                  <c:v>Hispanic White</c:v>
                </c:pt>
              </c:strCache>
            </c:strRef>
          </c:cat>
          <c:val>
            <c:numRef>
              <c:f>Sheet1!$L$468:$O$468</c:f>
              <c:numCache>
                <c:formatCode>0.0</c:formatCode>
                <c:ptCount val="4"/>
                <c:pt idx="0">
                  <c:v>12.8</c:v>
                </c:pt>
                <c:pt idx="1">
                  <c:v>7.4</c:v>
                </c:pt>
                <c:pt idx="2">
                  <c:v>65.609090311122685</c:v>
                </c:pt>
                <c:pt idx="3">
                  <c:v>14.190909688877168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083-4249-86F3-670BF33BC43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3600"/>
            </a:pPr>
            <a:r>
              <a:rPr lang="en-US" sz="3600" dirty="0"/>
              <a:t>2000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2"/>
            </a:solidFill>
          </c:spPr>
          <c:dPt>
            <c:idx val="1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AD2-48C9-8205-F8AEC3F13A82}"/>
              </c:ext>
            </c:extLst>
          </c:dPt>
          <c:dLbls>
            <c:dLbl>
              <c:idx val="0"/>
              <c:layout>
                <c:manualLayout>
                  <c:x val="-0.186277576789388"/>
                  <c:y val="-0.24294894589789268"/>
                </c:manualLayout>
              </c:layout>
              <c:tx>
                <c:rich>
                  <a:bodyPr/>
                  <a:lstStyle/>
                  <a:p>
                    <a:r>
                      <a:rPr lang="en-US" sz="2400"/>
                      <a:t>79%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AD2-48C9-8205-F8AEC3F13A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AD2-48C9-8205-F8AEC3F13A8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Sheet1!$C$470:$D$470</c:f>
              <c:numCache>
                <c:formatCode>General</c:formatCode>
                <c:ptCount val="2"/>
                <c:pt idx="0">
                  <c:v>79</c:v>
                </c:pt>
                <c:pt idx="1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AD2-48C9-8205-F8AEC3F13A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3600"/>
            </a:pPr>
            <a:r>
              <a:rPr lang="en-US" sz="3600" dirty="0"/>
              <a:t>1930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2"/>
            </a:solidFill>
          </c:spPr>
          <c:dPt>
            <c:idx val="1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5A-4B51-A800-1F4F11A7E9CC}"/>
              </c:ext>
            </c:extLst>
          </c:dPt>
          <c:dLbls>
            <c:dLbl>
              <c:idx val="0"/>
              <c:layout>
                <c:manualLayout>
                  <c:x val="-0.25141058847907238"/>
                  <c:y val="-6.0439844213021732E-2"/>
                </c:manualLayout>
              </c:layout>
              <c:tx>
                <c:rich>
                  <a:bodyPr/>
                  <a:lstStyle/>
                  <a:p>
                    <a:r>
                      <a:rPr lang="en-US" sz="2400"/>
                      <a:t>56.3%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95A-4B51-A800-1F4F11A7E9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95A-4B51-A800-1F4F11A7E9C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Sheet1!$C$469:$D$469</c:f>
              <c:numCache>
                <c:formatCode>General</c:formatCode>
                <c:ptCount val="2"/>
                <c:pt idx="0">
                  <c:v>56.3</c:v>
                </c:pt>
                <c:pt idx="1">
                  <c:v>43.7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95A-4B51-A800-1F4F11A7E9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Sheet1!$A$203:$A$209</c:f>
              <c:numCache>
                <c:formatCode>General</c:formatCode>
                <c:ptCount val="7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</c:numCache>
            </c:numRef>
          </c:cat>
          <c:val>
            <c:numRef>
              <c:f>Sheet1!$F$203:$F$209</c:f>
              <c:numCache>
                <c:formatCode>General</c:formatCode>
                <c:ptCount val="7"/>
                <c:pt idx="0">
                  <c:v>40.178878568971463</c:v>
                </c:pt>
                <c:pt idx="1">
                  <c:v>31.403415154749187</c:v>
                </c:pt>
                <c:pt idx="2">
                  <c:v>25.931266522470565</c:v>
                </c:pt>
                <c:pt idx="3">
                  <c:v>21.626049559696909</c:v>
                </c:pt>
                <c:pt idx="4">
                  <c:v>17.010126132527944</c:v>
                </c:pt>
                <c:pt idx="5">
                  <c:v>12.020772873071644</c:v>
                </c:pt>
                <c:pt idx="6">
                  <c:v>8.061031596003259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D40-4EEA-8D34-AB0F09DABB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1611304"/>
        <c:axId val="231612088"/>
      </c:lineChart>
      <c:catAx>
        <c:axId val="231611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31612088"/>
        <c:crosses val="autoZero"/>
        <c:auto val="1"/>
        <c:lblAlgn val="ctr"/>
        <c:lblOffset val="100"/>
        <c:noMultiLvlLbl val="0"/>
      </c:catAx>
      <c:valAx>
        <c:axId val="231612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31611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732502187226824E-2"/>
          <c:y val="2.4657534246575311E-2"/>
          <c:w val="0.87313076250084165"/>
          <c:h val="0.851383166145327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89A-468C-9FC7-625AAB762A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Sheet1!$J$112:$J$115</c:f>
              <c:numCache>
                <c:formatCode>General</c:formatCode>
                <c:ptCount val="4"/>
                <c:pt idx="0">
                  <c:v>1929</c:v>
                </c:pt>
                <c:pt idx="1">
                  <c:v>1936</c:v>
                </c:pt>
                <c:pt idx="2">
                  <c:v>1940</c:v>
                </c:pt>
                <c:pt idx="3">
                  <c:v>2008</c:v>
                </c:pt>
              </c:numCache>
            </c:numRef>
          </c:cat>
          <c:val>
            <c:numRef>
              <c:f>Sheet1!$M$112:$M$115</c:f>
              <c:numCache>
                <c:formatCode>0.0%</c:formatCode>
                <c:ptCount val="4"/>
                <c:pt idx="0">
                  <c:v>9.0646094503375144E-2</c:v>
                </c:pt>
                <c:pt idx="1">
                  <c:v>0.15651135005973738</c:v>
                </c:pt>
                <c:pt idx="2">
                  <c:v>0.14906219151036557</c:v>
                </c:pt>
                <c:pt idx="3">
                  <c:v>0.33000000000000063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89A-468C-9FC7-625AAB762A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0076224"/>
        <c:axId val="323525976"/>
      </c:barChart>
      <c:catAx>
        <c:axId val="230076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23525976"/>
        <c:crosses val="autoZero"/>
        <c:auto val="1"/>
        <c:lblAlgn val="ctr"/>
        <c:lblOffset val="100"/>
        <c:noMultiLvlLbl val="0"/>
      </c:catAx>
      <c:valAx>
        <c:axId val="32352597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30076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3"/>
            <c:invertIfNegative val="0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B9-451F-BF03-B65445E079F8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Sheet1!$A$165:$A$168</c:f>
              <c:strCache>
                <c:ptCount val="4"/>
                <c:pt idx="0">
                  <c:v>1929</c:v>
                </c:pt>
                <c:pt idx="1">
                  <c:v>1936</c:v>
                </c:pt>
                <c:pt idx="2">
                  <c:v>1940</c:v>
                </c:pt>
                <c:pt idx="3">
                  <c:v>2010 (est.)</c:v>
                </c:pt>
              </c:strCache>
            </c:strRef>
          </c:cat>
          <c:val>
            <c:numRef>
              <c:f>Sheet1!$E$165:$E$168</c:f>
              <c:numCache>
                <c:formatCode>General</c:formatCode>
                <c:ptCount val="4"/>
                <c:pt idx="0">
                  <c:v>3.0183220829315356E-2</c:v>
                </c:pt>
                <c:pt idx="1">
                  <c:v>9.8207885304659778E-2</c:v>
                </c:pt>
                <c:pt idx="2">
                  <c:v>9.3484698914116524E-2</c:v>
                </c:pt>
                <c:pt idx="3">
                  <c:v>0.25444648828287963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6B9-451F-BF03-B65445E079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23526760"/>
        <c:axId val="323527152"/>
      </c:barChart>
      <c:catAx>
        <c:axId val="323526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23527152"/>
        <c:crosses val="autoZero"/>
        <c:auto val="1"/>
        <c:lblAlgn val="ctr"/>
        <c:lblOffset val="100"/>
        <c:noMultiLvlLbl val="0"/>
      </c:catAx>
      <c:valAx>
        <c:axId val="323527152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235267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Sheet1!$G$469:$G$470</c:f>
              <c:numCache>
                <c:formatCode>General</c:formatCode>
                <c:ptCount val="2"/>
                <c:pt idx="0">
                  <c:v>1930</c:v>
                </c:pt>
                <c:pt idx="1">
                  <c:v>2008</c:v>
                </c:pt>
              </c:numCache>
            </c:numRef>
          </c:cat>
          <c:val>
            <c:numRef>
              <c:f>Sheet1!$H$469:$H$470</c:f>
              <c:numCache>
                <c:formatCode>General</c:formatCode>
                <c:ptCount val="2"/>
                <c:pt idx="0">
                  <c:v>26.5</c:v>
                </c:pt>
                <c:pt idx="1">
                  <c:v>36.800000000000004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91-4450-881D-E377C55D7C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19562952"/>
        <c:axId val="319559816"/>
      </c:barChart>
      <c:catAx>
        <c:axId val="319562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319559816"/>
        <c:crosses val="autoZero"/>
        <c:auto val="1"/>
        <c:lblAlgn val="ctr"/>
        <c:lblOffset val="100"/>
        <c:noMultiLvlLbl val="0"/>
      </c:catAx>
      <c:valAx>
        <c:axId val="319559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195629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3359580052491"/>
          <c:y val="2.5000000000000012E-2"/>
          <c:w val="0.89566399594787449"/>
          <c:h val="0.86261209536308103"/>
        </c:manualLayout>
      </c:layout>
      <c:barChart>
        <c:barDir val="col"/>
        <c:grouping val="clustered"/>
        <c:varyColors val="0"/>
        <c:ser>
          <c:idx val="0"/>
          <c:order val="0"/>
          <c:tx>
            <c:v>Under 15 Years</c:v>
          </c:tx>
          <c:spPr>
            <a:solidFill>
              <a:schemeClr val="tx2"/>
            </a:solidFill>
            <a:ln>
              <a:solidFill>
                <a:schemeClr val="tx2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Sheet1!$A$390:$A$392</c:f>
              <c:numCache>
                <c:formatCode>General</c:formatCode>
                <c:ptCount val="3"/>
                <c:pt idx="0">
                  <c:v>1930</c:v>
                </c:pt>
                <c:pt idx="1">
                  <c:v>1970</c:v>
                </c:pt>
                <c:pt idx="2">
                  <c:v>2007</c:v>
                </c:pt>
              </c:numCache>
            </c:numRef>
          </c:cat>
          <c:val>
            <c:numRef>
              <c:f>Sheet1!$F$390:$F$392</c:f>
              <c:numCache>
                <c:formatCode>0%</c:formatCode>
                <c:ptCount val="3"/>
                <c:pt idx="0">
                  <c:v>0.29368244749018502</c:v>
                </c:pt>
                <c:pt idx="1">
                  <c:v>0.2849244783005509</c:v>
                </c:pt>
                <c:pt idx="2">
                  <c:v>0.20199494838859619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B2-412A-84B6-088960FB64D2}"/>
            </c:ext>
          </c:extLst>
        </c:ser>
        <c:ser>
          <c:idx val="1"/>
          <c:order val="1"/>
          <c:tx>
            <c:v>65 Years and Over</c:v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Sheet1!$A$390:$A$392</c:f>
              <c:numCache>
                <c:formatCode>General</c:formatCode>
                <c:ptCount val="3"/>
                <c:pt idx="0">
                  <c:v>1930</c:v>
                </c:pt>
                <c:pt idx="1">
                  <c:v>1970</c:v>
                </c:pt>
                <c:pt idx="2">
                  <c:v>2007</c:v>
                </c:pt>
              </c:numCache>
            </c:numRef>
          </c:cat>
          <c:val>
            <c:numRef>
              <c:f>Sheet1!$G$390:$G$392</c:f>
              <c:numCache>
                <c:formatCode>0%</c:formatCode>
                <c:ptCount val="3"/>
                <c:pt idx="0">
                  <c:v>8.4585804186951968E-2</c:v>
                </c:pt>
                <c:pt idx="1">
                  <c:v>9.8741753965758947E-2</c:v>
                </c:pt>
                <c:pt idx="2">
                  <c:v>0.12593182647947201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AB2-412A-84B6-088960FB64D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9770944"/>
        <c:axId val="229772904"/>
      </c:barChart>
      <c:catAx>
        <c:axId val="229770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29772904"/>
        <c:crosses val="autoZero"/>
        <c:auto val="1"/>
        <c:lblAlgn val="ctr"/>
        <c:lblOffset val="100"/>
        <c:noMultiLvlLbl val="0"/>
      </c:catAx>
      <c:valAx>
        <c:axId val="2297729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29770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676820002762804"/>
          <c:y val="7.5679717618615513E-2"/>
          <c:w val="0.24995691163604519"/>
          <c:h val="0.16743438320210038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758460502171769E-2"/>
          <c:y val="3.7089201877934352E-2"/>
          <c:w val="0.93224153949782862"/>
          <c:h val="0.85893386566115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Sheet1!$B$435</c:f>
              <c:strCache>
                <c:ptCount val="1"/>
                <c:pt idx="0">
                  <c:v>White Male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Sheet1!$A$436:$A$438</c:f>
              <c:numCache>
                <c:formatCode>General</c:formatCode>
                <c:ptCount val="3"/>
                <c:pt idx="0">
                  <c:v>1900</c:v>
                </c:pt>
                <c:pt idx="1">
                  <c:v>1930</c:v>
                </c:pt>
                <c:pt idx="2">
                  <c:v>1997</c:v>
                </c:pt>
              </c:numCache>
            </c:numRef>
          </c:cat>
          <c:val>
            <c:numRef>
              <c:f>Sheet1!$B$436:$B$438</c:f>
              <c:numCache>
                <c:formatCode>General</c:formatCode>
                <c:ptCount val="3"/>
                <c:pt idx="0">
                  <c:v>48.5</c:v>
                </c:pt>
                <c:pt idx="1">
                  <c:v>59.7</c:v>
                </c:pt>
                <c:pt idx="2">
                  <c:v>74.5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4A-4931-997E-D1E147DF8067}"/>
            </c:ext>
          </c:extLst>
        </c:ser>
        <c:ser>
          <c:idx val="1"/>
          <c:order val="1"/>
          <c:tx>
            <c:strRef>
              <c:f>Sheet1!$C$435</c:f>
              <c:strCache>
                <c:ptCount val="1"/>
                <c:pt idx="0">
                  <c:v>White Female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Sheet1!$A$436:$A$438</c:f>
              <c:numCache>
                <c:formatCode>General</c:formatCode>
                <c:ptCount val="3"/>
                <c:pt idx="0">
                  <c:v>1900</c:v>
                </c:pt>
                <c:pt idx="1">
                  <c:v>1930</c:v>
                </c:pt>
                <c:pt idx="2">
                  <c:v>1997</c:v>
                </c:pt>
              </c:numCache>
            </c:numRef>
          </c:cat>
          <c:val>
            <c:numRef>
              <c:f>Sheet1!$C$436:$C$438</c:f>
              <c:numCache>
                <c:formatCode>General</c:formatCode>
                <c:ptCount val="3"/>
                <c:pt idx="0">
                  <c:v>50.7</c:v>
                </c:pt>
                <c:pt idx="1">
                  <c:v>63.5</c:v>
                </c:pt>
                <c:pt idx="2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44A-4931-997E-D1E147DF8067}"/>
            </c:ext>
          </c:extLst>
        </c:ser>
        <c:ser>
          <c:idx val="2"/>
          <c:order val="2"/>
          <c:tx>
            <c:strRef>
              <c:f>Sheet1!$D$435</c:f>
              <c:strCache>
                <c:ptCount val="1"/>
                <c:pt idx="0">
                  <c:v>Nonwhite Male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Sheet1!$A$436:$A$438</c:f>
              <c:numCache>
                <c:formatCode>General</c:formatCode>
                <c:ptCount val="3"/>
                <c:pt idx="0">
                  <c:v>1900</c:v>
                </c:pt>
                <c:pt idx="1">
                  <c:v>1930</c:v>
                </c:pt>
                <c:pt idx="2">
                  <c:v>1997</c:v>
                </c:pt>
              </c:numCache>
            </c:numRef>
          </c:cat>
          <c:val>
            <c:numRef>
              <c:f>Sheet1!$D$436:$D$438</c:f>
              <c:numCache>
                <c:formatCode>General</c:formatCode>
                <c:ptCount val="3"/>
                <c:pt idx="0">
                  <c:v>32.5</c:v>
                </c:pt>
                <c:pt idx="1">
                  <c:v>47.3</c:v>
                </c:pt>
                <c:pt idx="2">
                  <c:v>69.8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44A-4931-997E-D1E147DF8067}"/>
            </c:ext>
          </c:extLst>
        </c:ser>
        <c:ser>
          <c:idx val="3"/>
          <c:order val="3"/>
          <c:tx>
            <c:strRef>
              <c:f>Sheet1!$E$435</c:f>
              <c:strCache>
                <c:ptCount val="1"/>
                <c:pt idx="0">
                  <c:v>Nonwhite Female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Sheet1!$A$436:$A$438</c:f>
              <c:numCache>
                <c:formatCode>General</c:formatCode>
                <c:ptCount val="3"/>
                <c:pt idx="0">
                  <c:v>1900</c:v>
                </c:pt>
                <c:pt idx="1">
                  <c:v>1930</c:v>
                </c:pt>
                <c:pt idx="2">
                  <c:v>1997</c:v>
                </c:pt>
              </c:numCache>
            </c:numRef>
          </c:cat>
          <c:val>
            <c:numRef>
              <c:f>Sheet1!$E$436:$E$438</c:f>
              <c:numCache>
                <c:formatCode>General</c:formatCode>
                <c:ptCount val="3"/>
                <c:pt idx="0">
                  <c:v>33.5</c:v>
                </c:pt>
                <c:pt idx="1">
                  <c:v>49.2</c:v>
                </c:pt>
                <c:pt idx="2">
                  <c:v>76.7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44A-4931-997E-D1E147DF80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9772512"/>
        <c:axId val="229771336"/>
      </c:barChart>
      <c:catAx>
        <c:axId val="229772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29771336"/>
        <c:crosses val="autoZero"/>
        <c:auto val="1"/>
        <c:lblAlgn val="ctr"/>
        <c:lblOffset val="100"/>
        <c:noMultiLvlLbl val="0"/>
      </c:catAx>
      <c:valAx>
        <c:axId val="229771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29772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55432380163011"/>
          <c:y val="6.1669358231753263E-2"/>
          <c:w val="0.26481847954846477"/>
          <c:h val="0.24021514916269349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600" dirty="0"/>
              <a:t>1930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54-4033-9CBA-550475E3D96F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54-4033-9CBA-550475E3D96F}"/>
              </c:ext>
            </c:extLst>
          </c:dPt>
          <c:dLbls>
            <c:dLbl>
              <c:idx val="0"/>
              <c:layout>
                <c:manualLayout>
                  <c:x val="-0.13700743657042969"/>
                  <c:y val="0.1473749635462233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254-4033-9CBA-550475E3D9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54-4033-9CBA-550475E3D96F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Sheet1!$B$314:$C$314</c:f>
              <c:numCache>
                <c:formatCode>0.00%</c:formatCode>
                <c:ptCount val="2"/>
                <c:pt idx="0">
                  <c:v>0.24800000000000025</c:v>
                </c:pt>
                <c:pt idx="1">
                  <c:v>0.75200000000000111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254-4033-9CBA-550475E3D96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600" dirty="0"/>
              <a:t>2008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2"/>
            </a:solidFill>
            <a:ln>
              <a:noFill/>
            </a:ln>
          </c:spPr>
          <c:dPt>
            <c:idx val="1"/>
            <c:bubble3D val="0"/>
            <c:spPr>
              <a:solidFill>
                <a:schemeClr val="tx2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513-491F-9B1C-E8B711201BFD}"/>
              </c:ext>
            </c:extLst>
          </c:dPt>
          <c:dLbls>
            <c:dLbl>
              <c:idx val="0"/>
              <c:layout>
                <c:manualLayout>
                  <c:x val="-0.17675415573053421"/>
                  <c:y val="-0.1524318314377375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513-491F-9B1C-E8B711201BF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513-491F-9B1C-E8B711201BFD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strike="noStrike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Sheet1!$B$315:$C$315</c:f>
              <c:numCache>
                <c:formatCode>0.00%</c:formatCode>
                <c:ptCount val="2"/>
                <c:pt idx="0">
                  <c:v>0.65300000000000125</c:v>
                </c:pt>
                <c:pt idx="1">
                  <c:v>0.34700000000000031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513-491F-9B1C-E8B711201BF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596-4C86-90A3-BF50043C0D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Sheet1!$A$292:$A$296</c:f>
              <c:numCache>
                <c:formatCode>General</c:formatCode>
                <c:ptCount val="5"/>
                <c:pt idx="0">
                  <c:v>1930</c:v>
                </c:pt>
                <c:pt idx="1">
                  <c:v>1940</c:v>
                </c:pt>
                <c:pt idx="2">
                  <c:v>1944</c:v>
                </c:pt>
                <c:pt idx="3">
                  <c:v>1950</c:v>
                </c:pt>
                <c:pt idx="4">
                  <c:v>2007</c:v>
                </c:pt>
              </c:numCache>
            </c:numRef>
          </c:cat>
          <c:val>
            <c:numRef>
              <c:f>Sheet1!$C$292:$C$296</c:f>
              <c:numCache>
                <c:formatCode>0%</c:formatCode>
                <c:ptCount val="5"/>
                <c:pt idx="0">
                  <c:v>0.11700000000000002</c:v>
                </c:pt>
                <c:pt idx="1">
                  <c:v>0.16700000000000001</c:v>
                </c:pt>
                <c:pt idx="2">
                  <c:v>0.25600000000000001</c:v>
                </c:pt>
                <c:pt idx="3">
                  <c:v>0.24800000000000019</c:v>
                </c:pt>
                <c:pt idx="4">
                  <c:v>0.61600000000000077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596-4C86-90A3-BF50043C0DD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21718512"/>
        <c:axId val="487234160"/>
      </c:barChart>
      <c:catAx>
        <c:axId val="321718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87234160"/>
        <c:crosses val="autoZero"/>
        <c:auto val="1"/>
        <c:lblAlgn val="ctr"/>
        <c:lblOffset val="100"/>
        <c:noMultiLvlLbl val="0"/>
      </c:catAx>
      <c:valAx>
        <c:axId val="48723416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217185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3600"/>
            </a:pPr>
            <a:r>
              <a:rPr lang="en-US" sz="3600" dirty="0"/>
              <a:t>Immigration to U.S., 1920-1940</a:t>
            </a:r>
          </a:p>
        </c:rich>
      </c:tx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Sheet1!$A$237:$A$257</c:f>
              <c:numCache>
                <c:formatCode>General</c:formatCode>
                <c:ptCount val="21"/>
                <c:pt idx="0">
                  <c:v>1920</c:v>
                </c:pt>
                <c:pt idx="1">
                  <c:v>1921</c:v>
                </c:pt>
                <c:pt idx="2">
                  <c:v>1922</c:v>
                </c:pt>
                <c:pt idx="3">
                  <c:v>1923</c:v>
                </c:pt>
                <c:pt idx="4">
                  <c:v>1924</c:v>
                </c:pt>
                <c:pt idx="5">
                  <c:v>1925</c:v>
                </c:pt>
                <c:pt idx="6">
                  <c:v>1926</c:v>
                </c:pt>
                <c:pt idx="7">
                  <c:v>1927</c:v>
                </c:pt>
                <c:pt idx="8">
                  <c:v>1928</c:v>
                </c:pt>
                <c:pt idx="9">
                  <c:v>1929</c:v>
                </c:pt>
                <c:pt idx="10">
                  <c:v>1930</c:v>
                </c:pt>
                <c:pt idx="11">
                  <c:v>1931</c:v>
                </c:pt>
                <c:pt idx="12">
                  <c:v>1932</c:v>
                </c:pt>
                <c:pt idx="13">
                  <c:v>1933</c:v>
                </c:pt>
                <c:pt idx="14">
                  <c:v>1934</c:v>
                </c:pt>
                <c:pt idx="15">
                  <c:v>1935</c:v>
                </c:pt>
                <c:pt idx="16">
                  <c:v>1936</c:v>
                </c:pt>
                <c:pt idx="17">
                  <c:v>1937</c:v>
                </c:pt>
                <c:pt idx="18">
                  <c:v>1938</c:v>
                </c:pt>
                <c:pt idx="19">
                  <c:v>1939</c:v>
                </c:pt>
                <c:pt idx="20">
                  <c:v>1940</c:v>
                </c:pt>
              </c:numCache>
            </c:numRef>
          </c:cat>
          <c:val>
            <c:numRef>
              <c:f>Sheet1!$B$237:$B$257</c:f>
              <c:numCache>
                <c:formatCode>#,##0</c:formatCode>
                <c:ptCount val="21"/>
                <c:pt idx="0">
                  <c:v>430001</c:v>
                </c:pt>
                <c:pt idx="1">
                  <c:v>805228</c:v>
                </c:pt>
                <c:pt idx="2">
                  <c:v>309556</c:v>
                </c:pt>
                <c:pt idx="3">
                  <c:v>522919</c:v>
                </c:pt>
                <c:pt idx="4">
                  <c:v>706896</c:v>
                </c:pt>
                <c:pt idx="5">
                  <c:v>294314</c:v>
                </c:pt>
                <c:pt idx="6">
                  <c:v>304488</c:v>
                </c:pt>
                <c:pt idx="7">
                  <c:v>335175</c:v>
                </c:pt>
                <c:pt idx="8">
                  <c:v>307255</c:v>
                </c:pt>
                <c:pt idx="9">
                  <c:v>279678</c:v>
                </c:pt>
                <c:pt idx="10">
                  <c:v>241700</c:v>
                </c:pt>
                <c:pt idx="11">
                  <c:v>97139</c:v>
                </c:pt>
                <c:pt idx="12">
                  <c:v>35576</c:v>
                </c:pt>
                <c:pt idx="13">
                  <c:v>23068</c:v>
                </c:pt>
                <c:pt idx="14">
                  <c:v>29470</c:v>
                </c:pt>
                <c:pt idx="15">
                  <c:v>34956</c:v>
                </c:pt>
                <c:pt idx="16">
                  <c:v>36329</c:v>
                </c:pt>
                <c:pt idx="17">
                  <c:v>50244</c:v>
                </c:pt>
                <c:pt idx="18">
                  <c:v>67895</c:v>
                </c:pt>
                <c:pt idx="19">
                  <c:v>82998</c:v>
                </c:pt>
                <c:pt idx="20">
                  <c:v>70756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EE7-4A7C-8B93-2DE651C10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9774080"/>
        <c:axId val="229770552"/>
      </c:lineChart>
      <c:catAx>
        <c:axId val="229774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endParaRPr lang="en-US"/>
          </a:p>
        </c:txPr>
        <c:crossAx val="229770552"/>
        <c:crosses val="autoZero"/>
        <c:auto val="1"/>
        <c:lblAlgn val="ctr"/>
        <c:lblOffset val="100"/>
        <c:noMultiLvlLbl val="0"/>
      </c:catAx>
      <c:valAx>
        <c:axId val="2297705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29774080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91993568371512E-2"/>
          <c:y val="4.2288557213930322E-2"/>
          <c:w val="0.91371201910571997"/>
          <c:h val="0.82449857014141903"/>
        </c:manualLayout>
      </c:layout>
      <c:barChart>
        <c:barDir val="col"/>
        <c:grouping val="clustered"/>
        <c:varyColors val="0"/>
        <c:ser>
          <c:idx val="0"/>
          <c:order val="0"/>
          <c:tx>
            <c:v>Europe</c:v>
          </c:tx>
          <c:spPr>
            <a:solidFill>
              <a:schemeClr val="tx2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Sheet1!$A$510:$A$512</c:f>
              <c:strCache>
                <c:ptCount val="3"/>
                <c:pt idx="0">
                  <c:v>1900-1909</c:v>
                </c:pt>
                <c:pt idx="1">
                  <c:v>1920-1929</c:v>
                </c:pt>
                <c:pt idx="2">
                  <c:v>1990-1999</c:v>
                </c:pt>
              </c:strCache>
            </c:strRef>
          </c:cat>
          <c:val>
            <c:numRef>
              <c:f>Sheet1!$B$510:$B$512</c:f>
              <c:numCache>
                <c:formatCode>#,##0</c:formatCode>
                <c:ptCount val="3"/>
                <c:pt idx="0">
                  <c:v>7572569.0000000009</c:v>
                </c:pt>
                <c:pt idx="1">
                  <c:v>2560340</c:v>
                </c:pt>
                <c:pt idx="2">
                  <c:v>1348612.0000000002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7B-4655-94A4-BB414B301C25}"/>
            </c:ext>
          </c:extLst>
        </c:ser>
        <c:ser>
          <c:idx val="1"/>
          <c:order val="1"/>
          <c:tx>
            <c:v>Asia</c:v>
          </c:tx>
          <c:spPr>
            <a:solidFill>
              <a:schemeClr val="accent1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Sheet1!$A$510:$A$512</c:f>
              <c:strCache>
                <c:ptCount val="3"/>
                <c:pt idx="0">
                  <c:v>1900-1909</c:v>
                </c:pt>
                <c:pt idx="1">
                  <c:v>1920-1929</c:v>
                </c:pt>
                <c:pt idx="2">
                  <c:v>1990-1999</c:v>
                </c:pt>
              </c:strCache>
            </c:strRef>
          </c:cat>
          <c:val>
            <c:numRef>
              <c:f>Sheet1!$C$510:$C$512</c:f>
              <c:numCache>
                <c:formatCode>#,##0</c:formatCode>
                <c:ptCount val="3"/>
                <c:pt idx="0">
                  <c:v>299836</c:v>
                </c:pt>
                <c:pt idx="1">
                  <c:v>126740</c:v>
                </c:pt>
                <c:pt idx="2">
                  <c:v>2859898.9999999977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27B-4655-94A4-BB414B301C25}"/>
            </c:ext>
          </c:extLst>
        </c:ser>
        <c:ser>
          <c:idx val="2"/>
          <c:order val="2"/>
          <c:tx>
            <c:v>Americas (not incl. Canada)</c:v>
          </c:tx>
          <c:spPr>
            <a:solidFill>
              <a:schemeClr val="accent2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Sheet1!$A$510:$A$512</c:f>
              <c:strCache>
                <c:ptCount val="3"/>
                <c:pt idx="0">
                  <c:v>1900-1909</c:v>
                </c:pt>
                <c:pt idx="1">
                  <c:v>1920-1929</c:v>
                </c:pt>
                <c:pt idx="2">
                  <c:v>1990-1999</c:v>
                </c:pt>
              </c:strCache>
            </c:strRef>
          </c:cat>
          <c:val>
            <c:numRef>
              <c:f>Sheet1!$D$510:$D$512</c:f>
              <c:numCache>
                <c:formatCode>#,##0</c:formatCode>
                <c:ptCount val="3"/>
                <c:pt idx="0">
                  <c:v>154742</c:v>
                </c:pt>
                <c:pt idx="1">
                  <c:v>641992</c:v>
                </c:pt>
                <c:pt idx="2">
                  <c:v>4942955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27B-4655-94A4-BB414B301C25}"/>
            </c:ext>
          </c:extLst>
        </c:ser>
        <c:ser>
          <c:idx val="3"/>
          <c:order val="3"/>
          <c:tx>
            <c:v>Africa</c:v>
          </c:tx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Sheet1!$A$510:$A$512</c:f>
              <c:strCache>
                <c:ptCount val="3"/>
                <c:pt idx="0">
                  <c:v>1900-1909</c:v>
                </c:pt>
                <c:pt idx="1">
                  <c:v>1920-1929</c:v>
                </c:pt>
                <c:pt idx="2">
                  <c:v>1990-1999</c:v>
                </c:pt>
              </c:strCache>
            </c:strRef>
          </c:cat>
          <c:val>
            <c:numRef>
              <c:f>Sheet1!$E$510:$E$512</c:f>
              <c:numCache>
                <c:formatCode>#,##0</c:formatCode>
                <c:ptCount val="3"/>
                <c:pt idx="0">
                  <c:v>6326</c:v>
                </c:pt>
                <c:pt idx="1">
                  <c:v>6362</c:v>
                </c:pt>
                <c:pt idx="2">
                  <c:v>346416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27B-4655-94A4-BB414B301C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0835048"/>
        <c:axId val="230835832"/>
      </c:barChart>
      <c:catAx>
        <c:axId val="230835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30835832"/>
        <c:crosses val="autoZero"/>
        <c:auto val="1"/>
        <c:lblAlgn val="ctr"/>
        <c:lblOffset val="100"/>
        <c:noMultiLvlLbl val="0"/>
      </c:catAx>
      <c:valAx>
        <c:axId val="230835832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30835048"/>
        <c:crosses val="autoZero"/>
        <c:crossBetween val="between"/>
        <c:dispUnits>
          <c:builtInUnit val="millions"/>
        </c:dispUnits>
      </c:valAx>
    </c:plotArea>
    <c:legend>
      <c:legendPos val="r"/>
      <c:layout>
        <c:manualLayout>
          <c:xMode val="edge"/>
          <c:yMode val="edge"/>
          <c:x val="0.26085037067735045"/>
          <c:y val="6.1279483504639395E-2"/>
          <c:w val="0.38741907261592345"/>
          <c:h val="0.25265620715321002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42111-6950-411B-94AF-C9EA79571C20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F1268-29CB-4464-8ADF-1A46C402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2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5755F-5F0B-0843-AD32-CBFACB0DBBA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5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5755F-5F0B-0843-AD32-CBFACB0DBBA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99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5755F-5F0B-0843-AD32-CBFACB0DBBA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68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28FE-7C71-4E5E-9EA2-C2E810B25A83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AD5-3B16-4EB2-8ACE-20E94780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0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28FE-7C71-4E5E-9EA2-C2E810B25A83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AD5-3B16-4EB2-8ACE-20E94780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8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28FE-7C71-4E5E-9EA2-C2E810B25A83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AD5-3B16-4EB2-8ACE-20E94780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9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28FE-7C71-4E5E-9EA2-C2E810B25A83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AD5-3B16-4EB2-8ACE-20E94780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28FE-7C71-4E5E-9EA2-C2E810B25A83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AD5-3B16-4EB2-8ACE-20E94780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28FE-7C71-4E5E-9EA2-C2E810B25A83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AD5-3B16-4EB2-8ACE-20E94780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0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28FE-7C71-4E5E-9EA2-C2E810B25A83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AD5-3B16-4EB2-8ACE-20E94780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6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28FE-7C71-4E5E-9EA2-C2E810B25A83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AD5-3B16-4EB2-8ACE-20E94780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0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28FE-7C71-4E5E-9EA2-C2E810B25A83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AD5-3B16-4EB2-8ACE-20E94780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9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28FE-7C71-4E5E-9EA2-C2E810B25A83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AD5-3B16-4EB2-8ACE-20E94780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72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28FE-7C71-4E5E-9EA2-C2E810B25A83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AD5-3B16-4EB2-8ACE-20E94780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3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828FE-7C71-4E5E-9EA2-C2E810B25A83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B3AD5-3B16-4EB2-8ACE-20E94780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752600" y="874932"/>
          <a:ext cx="8686800" cy="5678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2286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U.S. Population (Millions)</a:t>
            </a:r>
          </a:p>
        </p:txBody>
      </p:sp>
    </p:spTree>
    <p:extLst>
      <p:ext uri="{BB962C8B-B14F-4D97-AF65-F5344CB8AC3E}">
        <p14:creationId xmlns:p14="http://schemas.microsoft.com/office/powerpoint/2010/main" val="305189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1828800" y="2209800"/>
          <a:ext cx="4495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5791200" y="2209800"/>
          <a:ext cx="5105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0" y="4572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Racial Composition of U.S. Population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1" y="6324600"/>
            <a:ext cx="573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*No Separate Census Category for Hispanic Ancestry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4000" y="1524001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1930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9401" y="14478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53216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4572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Urban Percent of U.S. Population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5334000" y="1447800"/>
          <a:ext cx="5638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990600" y="1447800"/>
          <a:ext cx="5791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3615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lack population history maps 1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9" y="154057"/>
            <a:ext cx="11430000" cy="73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95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lack population history maps 19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70" y="0"/>
            <a:ext cx="11235193" cy="737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312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distribution of black population in am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53" y="731521"/>
            <a:ext cx="10082253" cy="612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1563"/>
            <a:ext cx="9144000" cy="65995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Distribution of Black Population 2000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6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8" y="485030"/>
            <a:ext cx="10574572" cy="562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213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52601" y="1219200"/>
          <a:ext cx="8534401" cy="5105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34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9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53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92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10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517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86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6412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Rank</a:t>
                      </a:r>
                    </a:p>
                  </a:txBody>
                  <a:tcPr marL="12700" marR="12700" marT="1270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1900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1930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2007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latin typeface="Calibri"/>
                          <a:cs typeface="Calibri"/>
                        </a:rPr>
                        <a:t>New York, NY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latin typeface="Calibri"/>
                          <a:cs typeface="Calibri"/>
                        </a:rPr>
                        <a:t>3,437,202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New York, NY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6,930,446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New York, NY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8,274,527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latin typeface="Calibri"/>
                          <a:cs typeface="Calibri"/>
                        </a:rPr>
                        <a:t>Chicago, IL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1,698,575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Chicago, IL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3,376,438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Los Angeles, CA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3,834,340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Philadelphia, PA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latin typeface="Calibri"/>
                          <a:cs typeface="Calibri"/>
                        </a:rPr>
                        <a:t>1,293,697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Philadelphia, PA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1,950,961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Chicago, IL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2,836,658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St. Louis, MO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latin typeface="Calibri"/>
                          <a:cs typeface="Calibri"/>
                        </a:rPr>
                        <a:t>575,238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Detroit, MI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1,568,662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Houston, TX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2,208,180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Boston, MA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560,892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latin typeface="Calibri"/>
                          <a:cs typeface="Calibri"/>
                        </a:rPr>
                        <a:t>Los Angeles, CA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1,238,048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Phoenix, AZ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1,552,259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Calibri"/>
                          <a:cs typeface="Calibri"/>
                        </a:rPr>
                        <a:t>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Baltimore, MD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508,957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latin typeface="Calibri"/>
                          <a:cs typeface="Calibri"/>
                        </a:rPr>
                        <a:t>Cleveland, OH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900,429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Philadelphia, PA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1,449,634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latin typeface="Calibri"/>
                          <a:cs typeface="Calibri"/>
                        </a:rPr>
                        <a:t>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Cleveland, OH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381,768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St. Louis, MO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821,960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San Antonio, TX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1,328,984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Calibri"/>
                          <a:cs typeface="Calibri"/>
                        </a:rPr>
                        <a:t>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Buffalo, NY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352,387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Baltimore, MD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804,874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San Diego, CA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1,266,731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Calibri"/>
                          <a:cs typeface="Calibri"/>
                        </a:rPr>
                        <a:t>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San Francisco, CA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342,782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Boston, MA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781,188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latin typeface="Calibri"/>
                          <a:cs typeface="Calibri"/>
                        </a:rPr>
                        <a:t>Dallas, TX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1,240,499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latin typeface="Calibri"/>
                          <a:cs typeface="Calibri"/>
                        </a:rPr>
                        <a:t>Cincinnati, OH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325,902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Pittsburgh, PA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669,817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latin typeface="Calibri"/>
                          <a:cs typeface="Calibri"/>
                        </a:rPr>
                        <a:t>San Jose, CA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latin typeface="Calibri"/>
                          <a:cs typeface="Calibri"/>
                        </a:rPr>
                        <a:t>939,899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3048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Ten Largest American Cities</a:t>
            </a:r>
          </a:p>
        </p:txBody>
      </p:sp>
    </p:spTree>
    <p:extLst>
      <p:ext uri="{BB962C8B-B14F-4D97-AF65-F5344CB8AC3E}">
        <p14:creationId xmlns:p14="http://schemas.microsoft.com/office/powerpoint/2010/main" val="3244409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ennedy_ch32_p8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296" y="874932"/>
            <a:ext cx="11139777" cy="598306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2286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Mechanizing Agriculture</a:t>
            </a:r>
          </a:p>
        </p:txBody>
      </p:sp>
    </p:spTree>
    <p:extLst>
      <p:ext uri="{BB962C8B-B14F-4D97-AF65-F5344CB8AC3E}">
        <p14:creationId xmlns:p14="http://schemas.microsoft.com/office/powerpoint/2010/main" val="685647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22860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Percent U.S. Labor Force in Agriculture, 1900-1960 </a:t>
            </a:r>
          </a:p>
          <a:p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828800" y="1090374"/>
          <a:ext cx="8610600" cy="553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5561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51131"/>
            <a:ext cx="5791200" cy="5839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1" y="951131"/>
            <a:ext cx="6331672" cy="5839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048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dirty="0">
                <a:solidFill>
                  <a:prstClr val="black"/>
                </a:solidFill>
              </a:rPr>
              <a:t>Rural Lack of Modern Conveniences, 1930s</a:t>
            </a:r>
          </a:p>
        </p:txBody>
      </p:sp>
    </p:spTree>
    <p:extLst>
      <p:ext uri="{BB962C8B-B14F-4D97-AF65-F5344CB8AC3E}">
        <p14:creationId xmlns:p14="http://schemas.microsoft.com/office/powerpoint/2010/main" val="597283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3810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Median Age of U.S. Population (Years)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828800" y="1027332"/>
          <a:ext cx="8534400" cy="5602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4295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38100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/>
              <a:t>Missouri Homestead, 1938, by Russell Lee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" y="898071"/>
            <a:ext cx="11952515" cy="569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60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812"/>
            <a:ext cx="6058827" cy="6174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2195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</a:rPr>
              <a:t>Sharecropper Life, 1930s, by </a:t>
            </a:r>
            <a:r>
              <a:rPr lang="en-US" sz="3200" b="1" dirty="0" err="1">
                <a:solidFill>
                  <a:prstClr val="black"/>
                </a:solidFill>
              </a:rPr>
              <a:t>Dorthea</a:t>
            </a:r>
            <a:r>
              <a:rPr lang="en-US" sz="3200" b="1" dirty="0">
                <a:solidFill>
                  <a:prstClr val="black"/>
                </a:solidFill>
              </a:rPr>
              <a:t> Lange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827" y="683812"/>
            <a:ext cx="6133173" cy="6174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1" y="5746595"/>
            <a:ext cx="41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</a:rPr>
              <a:t>Georgia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574659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Oklahoma</a:t>
            </a:r>
          </a:p>
        </p:txBody>
      </p:sp>
    </p:spTree>
    <p:extLst>
      <p:ext uri="{BB962C8B-B14F-4D97-AF65-F5344CB8AC3E}">
        <p14:creationId xmlns:p14="http://schemas.microsoft.com/office/powerpoint/2010/main" val="199467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ennedy_ch33_p8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8313" y="-278297"/>
            <a:ext cx="9511393" cy="730724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533400" y="-802136"/>
            <a:ext cx="214993" cy="1615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An </a:t>
            </a:r>
            <a:r>
              <a:rPr lang="en-US" sz="3600" b="1" dirty="0" err="1"/>
              <a:t>Okie</a:t>
            </a:r>
            <a:r>
              <a:rPr lang="en-US" sz="3600" b="1" dirty="0"/>
              <a:t> Family Hits the Road, 1930s</a:t>
            </a:r>
          </a:p>
        </p:txBody>
      </p:sp>
    </p:spTree>
    <p:extLst>
      <p:ext uri="{BB962C8B-B14F-4D97-AF65-F5344CB8AC3E}">
        <p14:creationId xmlns:p14="http://schemas.microsoft.com/office/powerpoint/2010/main" val="388472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 Entrance To  Ghost Town Of Tri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0" y="236763"/>
            <a:ext cx="10627179" cy="642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155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 Trinity Power Plant Barn Under Sn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28" y="73479"/>
            <a:ext cx="10423071" cy="610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96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49" y="-179613"/>
            <a:ext cx="12034156" cy="6972300"/>
          </a:xfrm>
        </p:spPr>
      </p:pic>
    </p:spTree>
    <p:extLst>
      <p:ext uri="{BB962C8B-B14F-4D97-AF65-F5344CB8AC3E}">
        <p14:creationId xmlns:p14="http://schemas.microsoft.com/office/powerpoint/2010/main" val="12149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101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t="30553"/>
          <a:stretch/>
        </p:blipFill>
        <p:spPr>
          <a:xfrm>
            <a:off x="838200" y="0"/>
            <a:ext cx="10237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5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21317"/>
          <a:stretch/>
        </p:blipFill>
        <p:spPr>
          <a:xfrm>
            <a:off x="1387929" y="1"/>
            <a:ext cx="9054191" cy="751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7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1.bp.blogspot.com/-cYi99WSrEVY/TlRGzHrKMXI/AAAAAAAACY0/q8tW_HEybSQ/s1600/Trinity%2BOutbui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036" y="-1051832"/>
            <a:ext cx="14725650" cy="987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534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752600" y="1027332"/>
          <a:ext cx="8686800" cy="5602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3810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U.S. Population Age Distribution </a:t>
            </a:r>
          </a:p>
        </p:txBody>
      </p:sp>
    </p:spTree>
    <p:extLst>
      <p:ext uri="{BB962C8B-B14F-4D97-AF65-F5344CB8AC3E}">
        <p14:creationId xmlns:p14="http://schemas.microsoft.com/office/powerpoint/2010/main" val="426577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ttp://4.bp.blogspot.com/-B7QaO_njuFQ/TlRHMgzvIjI/AAAAAAAACZc/7T2n1vGqd2w/s400/Trinity%2BPower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1" y="636814"/>
            <a:ext cx="10172700" cy="53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083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2.bp.blogspot.com/-joOEcCNi_Tg/TlRHHAAHBdI/AAAAAAAACZU/lB55YCfzreA/s400/Trinity%2BBunk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8" y="365126"/>
            <a:ext cx="10189028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909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1.bp.blogspot.com/-JCshF_z4ca4/TlRG3k8kGEI/AAAAAAAACY8/dmMSurwaeTQ/s400/Trinity%2BPetrol%2BTa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10515600" cy="574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800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2.bp.blogspot.com/-joOEcCNi_Tg/TlRHHAAHBdI/AAAAAAAACZU/lB55YCfzreA/s400/Trinity%2BBunk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" y="0"/>
            <a:ext cx="1200966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1.bp.blogspot.com/-cYi99WSrEVY/TlRGzHrKMXI/AAAAAAAACY0/q8tW_HEybSQ/s1600/Trinity%2BOutbui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036" y="-1051832"/>
            <a:ext cx="14725650" cy="987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7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3.bp.blogspot.com/-jdl-k1ALIBU/TlRG8d5jEsI/AAAAAAAACZE/i_Xbh_KcLCo/s400/Trinity%2BTrai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8" y="57150"/>
            <a:ext cx="12118521" cy="671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73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2756"/>
          </a:xfrm>
        </p:spPr>
        <p:txBody>
          <a:bodyPr/>
          <a:lstStyle/>
          <a:p>
            <a:pPr algn="ctr"/>
            <a:r>
              <a:rPr lang="en-US" dirty="0" smtClean="0"/>
              <a:t>Stamping Mill Foundation, Trinity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4" y="718458"/>
            <a:ext cx="12110356" cy="613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2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6182"/>
          </a:xfrm>
        </p:spPr>
        <p:txBody>
          <a:bodyPr/>
          <a:lstStyle/>
          <a:p>
            <a:pPr algn="ctr"/>
            <a:r>
              <a:rPr lang="en-US" dirty="0" smtClean="0"/>
              <a:t>Oil Tanks, Trinity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1.bp.blogspot.com/-JCshF_z4ca4/TlRG3k8kGEI/AAAAAAAACY8/dmMSurwaeTQ/s400/Trinity%2BPetrol%2BTa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307"/>
            <a:ext cx="12192000" cy="646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07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6" y="646332"/>
            <a:ext cx="7116416" cy="6064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3999" y="1"/>
            <a:ext cx="9257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Robert and Helen Lynd</a:t>
            </a:r>
          </a:p>
        </p:txBody>
      </p:sp>
      <p:pic>
        <p:nvPicPr>
          <p:cNvPr id="1026" name="Picture 2" descr="Image result for Middletown book 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832" y="646332"/>
            <a:ext cx="4980168" cy="606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908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752600" y="1295400"/>
          <a:ext cx="8915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3048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Total Government Spending as Percent of GDP</a:t>
            </a:r>
          </a:p>
        </p:txBody>
      </p:sp>
    </p:spTree>
    <p:extLst>
      <p:ext uri="{BB962C8B-B14F-4D97-AF65-F5344CB8AC3E}">
        <p14:creationId xmlns:p14="http://schemas.microsoft.com/office/powerpoint/2010/main" val="399167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752600" y="1027332"/>
          <a:ext cx="8686800" cy="5602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3810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Life Expectancy at Birth in U.S. (Years)</a:t>
            </a:r>
          </a:p>
        </p:txBody>
      </p:sp>
    </p:spTree>
    <p:extLst>
      <p:ext uri="{BB962C8B-B14F-4D97-AF65-F5344CB8AC3E}">
        <p14:creationId xmlns:p14="http://schemas.microsoft.com/office/powerpoint/2010/main" val="2297699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74" y="304801"/>
            <a:ext cx="6571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Federal Budget as Percent of GDP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752600" y="1293446"/>
          <a:ext cx="8686800" cy="533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8469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69668"/>
            <a:ext cx="9144000" cy="6188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2333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Dow Jones Industrial Average Index, 1920-1940</a:t>
            </a:r>
          </a:p>
        </p:txBody>
      </p:sp>
    </p:spTree>
    <p:extLst>
      <p:ext uri="{BB962C8B-B14F-4D97-AF65-F5344CB8AC3E}">
        <p14:creationId xmlns:p14="http://schemas.microsoft.com/office/powerpoint/2010/main" val="481916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425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1" y="1219201"/>
            <a:ext cx="4038600" cy="5093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048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Dr. Francis Townsend (1867-1960)</a:t>
            </a:r>
          </a:p>
        </p:txBody>
      </p:sp>
    </p:spTree>
    <p:extLst>
      <p:ext uri="{BB962C8B-B14F-4D97-AF65-F5344CB8AC3E}">
        <p14:creationId xmlns:p14="http://schemas.microsoft.com/office/powerpoint/2010/main" val="4127023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ennedy_ch33_p832"/>
          <p:cNvPicPr>
            <a:picLocks noChangeAspect="1" noChangeArrowheads="1"/>
          </p:cNvPicPr>
          <p:nvPr/>
        </p:nvPicPr>
        <p:blipFill>
          <a:blip r:embed="rId2"/>
          <a:srcRect l="32402"/>
          <a:stretch>
            <a:fillRect/>
          </a:stretch>
        </p:blipFill>
        <p:spPr bwMode="auto">
          <a:xfrm>
            <a:off x="3810001" y="1295401"/>
            <a:ext cx="4419600" cy="50790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487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Huey Long (1893-1935)</a:t>
            </a:r>
          </a:p>
        </p:txBody>
      </p:sp>
    </p:spTree>
    <p:extLst>
      <p:ext uri="{BB962C8B-B14F-4D97-AF65-F5344CB8AC3E}">
        <p14:creationId xmlns:p14="http://schemas.microsoft.com/office/powerpoint/2010/main" val="3463160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6096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Father Charles E. Coughlin (1891-1971)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0" y="1828801"/>
            <a:ext cx="3263900" cy="405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53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ennedy_ch33_p842_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1" y="1295401"/>
            <a:ext cx="4191000" cy="491496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457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John L. Lewis Inciting Textile Workers to Strike, 1937</a:t>
            </a:r>
          </a:p>
        </p:txBody>
      </p:sp>
    </p:spTree>
    <p:extLst>
      <p:ext uri="{BB962C8B-B14F-4D97-AF65-F5344CB8AC3E}">
        <p14:creationId xmlns:p14="http://schemas.microsoft.com/office/powerpoint/2010/main" val="1203563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ennedy_ch33_p842_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452230"/>
            <a:ext cx="6934200" cy="475720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4572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General Motors Strikers, Flint, Michigan, 1937</a:t>
            </a:r>
          </a:p>
        </p:txBody>
      </p:sp>
    </p:spTree>
    <p:extLst>
      <p:ext uri="{BB962C8B-B14F-4D97-AF65-F5344CB8AC3E}">
        <p14:creationId xmlns:p14="http://schemas.microsoft.com/office/powerpoint/2010/main" val="35758664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ennedy_ch33_p8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4164" y="1264988"/>
            <a:ext cx="6362237" cy="49072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457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Francis Perkins at the Golden Gate Bridge Project Site, 1935</a:t>
            </a:r>
          </a:p>
        </p:txBody>
      </p:sp>
    </p:spTree>
    <p:extLst>
      <p:ext uri="{BB962C8B-B14F-4D97-AF65-F5344CB8AC3E}">
        <p14:creationId xmlns:p14="http://schemas.microsoft.com/office/powerpoint/2010/main" val="3611509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ennedy_ch33_p8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063" y="1447800"/>
            <a:ext cx="7201337" cy="4724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5334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Champ: FDR Chatting with Reporters</a:t>
            </a:r>
          </a:p>
        </p:txBody>
      </p:sp>
    </p:spTree>
    <p:extLst>
      <p:ext uri="{BB962C8B-B14F-4D97-AF65-F5344CB8AC3E}">
        <p14:creationId xmlns:p14="http://schemas.microsoft.com/office/powerpoint/2010/main" val="499544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533400" y="1467534"/>
          <a:ext cx="6858000" cy="4688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5029200" y="1486925"/>
          <a:ext cx="6477000" cy="4649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0" y="4572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Percent of Women in U.S. Workforce</a:t>
            </a:r>
          </a:p>
        </p:txBody>
      </p:sp>
    </p:spTree>
    <p:extLst>
      <p:ext uri="{BB962C8B-B14F-4D97-AF65-F5344CB8AC3E}">
        <p14:creationId xmlns:p14="http://schemas.microsoft.com/office/powerpoint/2010/main" val="2046778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66800"/>
            <a:ext cx="4194572" cy="528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2286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Ronald Reagan (1911-2004)</a:t>
            </a:r>
          </a:p>
        </p:txBody>
      </p:sp>
    </p:spTree>
    <p:extLst>
      <p:ext uri="{BB962C8B-B14F-4D97-AF65-F5344CB8AC3E}">
        <p14:creationId xmlns:p14="http://schemas.microsoft.com/office/powerpoint/2010/main" val="841048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3048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Percent of Married Women in U.S. Workforce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1828800" y="951132"/>
          <a:ext cx="8534400" cy="5602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952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524000" y="304800"/>
          <a:ext cx="91440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3555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752600" y="858798"/>
          <a:ext cx="8686800" cy="5999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3048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Legal Immigration to U.S. By Region (Millions)</a:t>
            </a:r>
          </a:p>
        </p:txBody>
      </p:sp>
    </p:spTree>
    <p:extLst>
      <p:ext uri="{BB962C8B-B14F-4D97-AF65-F5344CB8AC3E}">
        <p14:creationId xmlns:p14="http://schemas.microsoft.com/office/powerpoint/2010/main" val="2654611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828800" y="1027332"/>
          <a:ext cx="8534400" cy="5602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3810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Foreign Born Percent of U.S. Population </a:t>
            </a:r>
          </a:p>
        </p:txBody>
      </p:sp>
    </p:spTree>
    <p:extLst>
      <p:ext uri="{BB962C8B-B14F-4D97-AF65-F5344CB8AC3E}">
        <p14:creationId xmlns:p14="http://schemas.microsoft.com/office/powerpoint/2010/main" val="992419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7056</TotalTime>
  <Words>403</Words>
  <Application>Microsoft Office PowerPoint</Application>
  <PresentationFormat>Widescreen</PresentationFormat>
  <Paragraphs>125</Paragraphs>
  <Slides>50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Distribution of Black Population 2000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Stamping Mill Foundation, Trinity</vt:lpstr>
      <vt:lpstr>Oil Tanks, Trinity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Stanford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Kennedy, David M</dc:creator>
  <cp:lastModifiedBy>Kennedy, David M</cp:lastModifiedBy>
  <cp:revision>7</cp:revision>
  <dcterms:created xsi:type="dcterms:W3CDTF">2016-06-21T15:08:24Z</dcterms:created>
  <dcterms:modified xsi:type="dcterms:W3CDTF">2018-06-10T22:08:29Z</dcterms:modified>
</cp:coreProperties>
</file>