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05" r:id="rId3"/>
    <p:sldId id="262" r:id="rId4"/>
    <p:sldId id="263" r:id="rId5"/>
    <p:sldId id="266" r:id="rId6"/>
    <p:sldId id="264" r:id="rId7"/>
    <p:sldId id="269" r:id="rId8"/>
    <p:sldId id="293" r:id="rId9"/>
    <p:sldId id="280" r:id="rId10"/>
    <p:sldId id="276" r:id="rId11"/>
    <p:sldId id="277" r:id="rId12"/>
    <p:sldId id="278" r:id="rId13"/>
    <p:sldId id="281" r:id="rId14"/>
    <p:sldId id="285" r:id="rId15"/>
    <p:sldId id="295" r:id="rId16"/>
    <p:sldId id="294" r:id="rId17"/>
    <p:sldId id="287" r:id="rId18"/>
    <p:sldId id="289" r:id="rId19"/>
    <p:sldId id="296" r:id="rId20"/>
    <p:sldId id="297" r:id="rId21"/>
    <p:sldId id="288" r:id="rId22"/>
    <p:sldId id="298" r:id="rId23"/>
    <p:sldId id="292" r:id="rId24"/>
    <p:sldId id="286" r:id="rId25"/>
    <p:sldId id="284" r:id="rId26"/>
    <p:sldId id="304" r:id="rId27"/>
    <p:sldId id="306" r:id="rId28"/>
    <p:sldId id="302" r:id="rId29"/>
    <p:sldId id="300"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4" autoAdjust="0"/>
    <p:restoredTop sz="94660"/>
  </p:normalViewPr>
  <p:slideViewPr>
    <p:cSldViewPr>
      <p:cViewPr varScale="1">
        <p:scale>
          <a:sx n="80" d="100"/>
          <a:sy n="80" d="100"/>
        </p:scale>
        <p:origin x="96" y="2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1966367-B4AB-4909-91AB-A27E8AC266F0}" type="datetimeFigureOut">
              <a:rPr lang="en-US" smtClean="0"/>
              <a:t>6/17/2020</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94697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23768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79945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7337D75-86E9-47D9-9013-586DAA865C51}"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0165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44907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966367-B4AB-4909-91AB-A27E8AC266F0}"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22579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966367-B4AB-4909-91AB-A27E8AC266F0}"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75934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66367-B4AB-4909-91AB-A27E8AC266F0}"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511469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1966367-B4AB-4909-91AB-A27E8AC266F0}" type="datetimeFigureOut">
              <a:rPr lang="en-US" smtClean="0"/>
              <a:t>6/17/2020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1107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66367-B4AB-4909-91AB-A27E8AC266F0}"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77017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1966367-B4AB-4909-91AB-A27E8AC266F0}" type="datetimeFigureOut">
              <a:rPr lang="en-US" smtClean="0"/>
              <a:t>6/17/2020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56773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67971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966367-B4AB-4909-91AB-A27E8AC266F0}"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32702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66367-B4AB-4909-91AB-A27E8AC266F0}"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25242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66367-B4AB-4909-91AB-A27E8AC266F0}"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22216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120791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966367-B4AB-4909-91AB-A27E8AC266F0}"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37D75-86E9-47D9-9013-586DAA865C51}" type="slidenum">
              <a:rPr lang="en-US" smtClean="0"/>
              <a:t>‹#›</a:t>
            </a:fld>
            <a:endParaRPr lang="en-US"/>
          </a:p>
        </p:txBody>
      </p:sp>
    </p:spTree>
    <p:extLst>
      <p:ext uri="{BB962C8B-B14F-4D97-AF65-F5344CB8AC3E}">
        <p14:creationId xmlns:p14="http://schemas.microsoft.com/office/powerpoint/2010/main" val="419368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1966367-B4AB-4909-91AB-A27E8AC266F0}" type="datetimeFigureOut">
              <a:rPr lang="en-US" smtClean="0"/>
              <a:t>6/17/2020</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337D75-86E9-47D9-9013-586DAA865C51}" type="slidenum">
              <a:rPr lang="en-US" smtClean="0"/>
              <a:t>‹#›</a:t>
            </a:fld>
            <a:endParaRPr lang="en-US"/>
          </a:p>
        </p:txBody>
      </p:sp>
    </p:spTree>
    <p:extLst>
      <p:ext uri="{BB962C8B-B14F-4D97-AF65-F5344CB8AC3E}">
        <p14:creationId xmlns:p14="http://schemas.microsoft.com/office/powerpoint/2010/main" val="375579424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kobylka@s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aw2.umkc.edu/faculty/projects/ftrials/conlaw/gibbons.html" TargetMode="External"/><Relationship Id="rId2" Type="http://schemas.openxmlformats.org/officeDocument/2006/relationships/hyperlink" Target="http://law2.umkc.edu/faculty/projects/ftrials/conlaw/mcculloc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rchives.gov/founding-docs/download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aw2.umkc.edu/faculty/projects/ftrials/conlaw/mcculloch.html" TargetMode="External"/><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onstitution.org/jl/2ndtr07.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valon.law.yale.edu/18th_century/fed78.asp" TargetMode="External"/><Relationship Id="rId2" Type="http://schemas.openxmlformats.org/officeDocument/2006/relationships/hyperlink" Target="http://avalon.law.yale.edu/18th_century/fed10.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aw2.umkc.edu/faculty/projects/ftrials/conlaw/mcculloch.html" TargetMode="External"/><Relationship Id="rId2" Type="http://schemas.openxmlformats.org/officeDocument/2006/relationships/hyperlink" Target="http://law2.umkc.edu/faculty/projects/ftrials/conlaw/marbury.html" TargetMode="External"/><Relationship Id="rId1" Type="http://schemas.openxmlformats.org/officeDocument/2006/relationships/slideLayout" Target="../slideLayouts/slideLayout2.xml"/><Relationship Id="rId6" Type="http://schemas.openxmlformats.org/officeDocument/2006/relationships/hyperlink" Target="http://law2.umkc.edu/faculty/projects/ftrials/conlaw/ScottvSandford.html" TargetMode="External"/><Relationship Id="rId5" Type="http://schemas.openxmlformats.org/officeDocument/2006/relationships/hyperlink" Target="https://www.texasbar.com/civics/cases/worcester_v_georgia.html" TargetMode="External"/><Relationship Id="rId4" Type="http://schemas.openxmlformats.org/officeDocument/2006/relationships/hyperlink" Target="http://law2.umkc.edu/faculty/projects/ftrials/conlaw/judicialrev.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aw2.umkc.edu/faculty/projects/ftrials/conlaw/home.html" TargetMode="External"/><Relationship Id="rId2" Type="http://schemas.openxmlformats.org/officeDocument/2006/relationships/hyperlink" Target="https://www.thirteen.org/wnet/supremecourt/" TargetMode="External"/><Relationship Id="rId1" Type="http://schemas.openxmlformats.org/officeDocument/2006/relationships/slideLayout" Target="../slideLayouts/slideLayout2.xml"/><Relationship Id="rId5" Type="http://schemas.openxmlformats.org/officeDocument/2006/relationships/hyperlink" Target="https://www.texasbar.com/civics/index.html" TargetMode="External"/><Relationship Id="rId4" Type="http://schemas.openxmlformats.org/officeDocument/2006/relationships/hyperlink" Target="https://www.oyez.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mailto:jkobylka@smu.edu"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archives.gov/legislative/resources/education/constitu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pbs.org/wnet/supremecourt/"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458200" cy="2013015"/>
          </a:xfrm>
        </p:spPr>
        <p:txBody>
          <a:bodyPr>
            <a:normAutofit fontScale="90000"/>
          </a:bodyPr>
          <a:lstStyle/>
          <a:p>
            <a:pPr algn="ctr"/>
            <a:r>
              <a:rPr lang="en-US" dirty="0">
                <a:latin typeface="Times New Roman" pitchFamily="18" charset="0"/>
                <a:cs typeface="Times New Roman" pitchFamily="18" charset="0"/>
              </a:rPr>
              <a:t>Inventing the Court:</a:t>
            </a:r>
            <a:br>
              <a:rPr lang="en-US" dirty="0">
                <a:latin typeface="Times New Roman" pitchFamily="18" charset="0"/>
                <a:cs typeface="Times New Roman" pitchFamily="18" charset="0"/>
              </a:rPr>
            </a:br>
            <a:r>
              <a:rPr lang="en-US" sz="3600" dirty="0">
                <a:effectLst/>
              </a:rPr>
              <a:t>John Marshall and the Creation of  Judicial Nationalism</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2019300" y="2830271"/>
            <a:ext cx="4724400" cy="1752600"/>
          </a:xfrm>
        </p:spPr>
        <p:txBody>
          <a:bodyPr>
            <a:normAutofit/>
          </a:bodyPr>
          <a:lstStyle/>
          <a:p>
            <a:pPr algn="ctr"/>
            <a:r>
              <a:rPr lang="en-US" dirty="0">
                <a:latin typeface="Times New Roman" pitchFamily="18" charset="0"/>
                <a:cs typeface="Times New Roman" pitchFamily="18" charset="0"/>
              </a:rPr>
              <a:t>Joseph F. Kobylka</a:t>
            </a:r>
          </a:p>
          <a:p>
            <a:r>
              <a:rPr lang="en-US" dirty="0">
                <a:latin typeface="Times New Roman" pitchFamily="18" charset="0"/>
                <a:cs typeface="Times New Roman" pitchFamily="18" charset="0"/>
              </a:rPr>
              <a:t>Altshuler Distinguished Teaching Professor</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Associate Professor of Political Science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Southern Methodist University</a:t>
            </a:r>
          </a:p>
          <a:p>
            <a:pPr algn="ctr"/>
            <a:r>
              <a:rPr lang="en-US" dirty="0">
                <a:latin typeface="Times New Roman" panose="02020603050405020304" pitchFamily="18" charset="0"/>
                <a:cs typeface="Times New Roman" panose="02020603050405020304" pitchFamily="18" charset="0"/>
                <a:hlinkClick r:id="rId2"/>
              </a:rPr>
              <a:t>jkobylka@smu.edu</a:t>
            </a:r>
            <a:r>
              <a:rPr lang="en-US" dirty="0"/>
              <a:t> </a:t>
            </a:r>
          </a:p>
        </p:txBody>
      </p:sp>
      <p:sp>
        <p:nvSpPr>
          <p:cNvPr id="5" name="TextBox 4"/>
          <p:cNvSpPr txBox="1"/>
          <p:nvPr/>
        </p:nvSpPr>
        <p:spPr>
          <a:xfrm>
            <a:off x="647700" y="4724400"/>
            <a:ext cx="746760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Prepared for delivery at the Humanities Texas Teacher Workshop</a:t>
            </a:r>
          </a:p>
          <a:p>
            <a:pPr algn="ctr"/>
            <a:r>
              <a:rPr lang="en-US" dirty="0">
                <a:latin typeface="Times New Roman" pitchFamily="18" charset="0"/>
                <a:cs typeface="Times New Roman" pitchFamily="18" charset="0"/>
              </a:rPr>
              <a:t>19 June 2020</a:t>
            </a:r>
          </a:p>
        </p:txBody>
      </p:sp>
    </p:spTree>
    <p:extLst>
      <p:ext uri="{BB962C8B-B14F-4D97-AF65-F5344CB8AC3E}">
        <p14:creationId xmlns:p14="http://schemas.microsoft.com/office/powerpoint/2010/main" val="105560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478"/>
            <a:ext cx="8660552" cy="1070371"/>
          </a:xfrm>
        </p:spPr>
        <p:txBody>
          <a:bodyPr>
            <a:noAutofit/>
          </a:bodyPr>
          <a:lstStyle/>
          <a:p>
            <a:r>
              <a:rPr lang="en-US" sz="3000" dirty="0">
                <a:latin typeface="Times New Roman" panose="02020603050405020304" pitchFamily="18" charset="0"/>
                <a:cs typeface="Times New Roman" panose="02020603050405020304" pitchFamily="18" charset="0"/>
              </a:rPr>
              <a:t>For the Court: </a:t>
            </a:r>
            <a:br>
              <a:rPr lang="en-US" sz="3000" dirty="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An </a:t>
            </a:r>
            <a:r>
              <a:rPr lang="en-US" sz="3000" dirty="0">
                <a:latin typeface="Times New Roman" panose="02020603050405020304" pitchFamily="18" charset="0"/>
                <a:cs typeface="Times New Roman" panose="02020603050405020304" pitchFamily="18" charset="0"/>
              </a:rPr>
              <a:t>Inauspicious, Non-Supreme Beginning</a:t>
            </a:r>
          </a:p>
        </p:txBody>
      </p:sp>
      <p:sp>
        <p:nvSpPr>
          <p:cNvPr id="3" name="Content Placeholder 2"/>
          <p:cNvSpPr>
            <a:spLocks noGrp="1"/>
          </p:cNvSpPr>
          <p:nvPr>
            <p:ph idx="1"/>
          </p:nvPr>
        </p:nvSpPr>
        <p:spPr>
          <a:xfrm>
            <a:off x="609600" y="2362200"/>
            <a:ext cx="7671057" cy="3146611"/>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No Formal “Office”</a:t>
            </a:r>
          </a:p>
          <a:p>
            <a:r>
              <a:rPr lang="en-US" dirty="0">
                <a:latin typeface="Times New Roman" panose="02020603050405020304" pitchFamily="18" charset="0"/>
                <a:cs typeface="Times New Roman" panose="02020603050405020304" pitchFamily="18" charset="0"/>
              </a:rPr>
              <a:t>Three CJ’s in ten years</a:t>
            </a:r>
          </a:p>
          <a:p>
            <a:r>
              <a:rPr lang="en-US" dirty="0">
                <a:latin typeface="Times New Roman" panose="02020603050405020304" pitchFamily="18" charset="0"/>
                <a:cs typeface="Times New Roman" panose="02020603050405020304" pitchFamily="18" charset="0"/>
              </a:rPr>
              <a:t>Justices Largely “Riding Circuit”</a:t>
            </a:r>
          </a:p>
          <a:p>
            <a:r>
              <a:rPr lang="en-US" i="1" dirty="0">
                <a:latin typeface="Times New Roman" panose="02020603050405020304" pitchFamily="18" charset="0"/>
                <a:cs typeface="Times New Roman" panose="02020603050405020304" pitchFamily="18" charset="0"/>
              </a:rPr>
              <a:t>Chisholm v. Georgia </a:t>
            </a:r>
            <a:r>
              <a:rPr lang="en-US" dirty="0">
                <a:latin typeface="Times New Roman" panose="02020603050405020304" pitchFamily="18" charset="0"/>
                <a:cs typeface="Times New Roman" panose="02020603050405020304" pitchFamily="18" charset="0"/>
              </a:rPr>
              <a:t>(1793) &amp;</a:t>
            </a:r>
          </a:p>
          <a:p>
            <a:pPr marL="27432" indent="0">
              <a:buNone/>
            </a:pPr>
            <a:r>
              <a:rPr lang="en-US" dirty="0">
                <a:latin typeface="Times New Roman" panose="02020603050405020304" pitchFamily="18" charset="0"/>
                <a:cs typeface="Times New Roman" panose="02020603050405020304" pitchFamily="18" charset="0"/>
              </a:rPr>
              <a:t>	Eleventh Amendment</a:t>
            </a:r>
          </a:p>
          <a:p>
            <a:pPr marL="27432" indent="0">
              <a:buNone/>
            </a:pPr>
            <a:endParaRPr lang="en-US" dirty="0">
              <a:latin typeface="Times New Roman" panose="02020603050405020304" pitchFamily="18" charset="0"/>
              <a:cs typeface="Times New Roman" panose="02020603050405020304" pitchFamily="18" charset="0"/>
            </a:endParaRPr>
          </a:p>
          <a:p>
            <a:pPr marL="27432" indent="0">
              <a:buNone/>
            </a:pPr>
            <a:r>
              <a:rPr lang="en-US" dirty="0">
                <a:latin typeface="Times New Roman" panose="02020603050405020304" pitchFamily="18" charset="0"/>
                <a:cs typeface="Times New Roman" panose="02020603050405020304" pitchFamily="18" charset="0"/>
              </a:rPr>
              <a:t>John Jay to John Adams (1800): </a:t>
            </a:r>
            <a:r>
              <a:rPr lang="en-US" i="1" dirty="0">
                <a:latin typeface="Times New Roman" panose="02020603050405020304" pitchFamily="18" charset="0"/>
                <a:cs typeface="Times New Roman" panose="02020603050405020304" pitchFamily="18" charset="0"/>
              </a:rPr>
              <a:t>“The Court will never have the energy, weight, and dignity needed to be a co-equal institution of the national government.”</a:t>
            </a:r>
          </a:p>
          <a:p>
            <a:pPr marL="27432" indent="0" algn="ctr">
              <a:buNone/>
            </a:pPr>
            <a:r>
              <a:rPr lang="en-US" sz="2400" b="1" i="1" dirty="0">
                <a:latin typeface="Times New Roman" panose="02020603050405020304" pitchFamily="18" charset="0"/>
                <a:cs typeface="Times New Roman" panose="02020603050405020304" pitchFamily="18" charset="0"/>
              </a:rPr>
              <a:t>… until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957" y="1920478"/>
            <a:ext cx="1125095" cy="14513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631" y="2605824"/>
            <a:ext cx="1341239" cy="1631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870" y="1920478"/>
            <a:ext cx="1266841" cy="1451372"/>
          </a:xfrm>
          <a:prstGeom prst="rect">
            <a:avLst/>
          </a:prstGeom>
        </p:spPr>
      </p:pic>
    </p:spTree>
    <p:extLst>
      <p:ext uri="{BB962C8B-B14F-4D97-AF65-F5344CB8AC3E}">
        <p14:creationId xmlns:p14="http://schemas.microsoft.com/office/powerpoint/2010/main" val="13768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500"/>
                            </p:stCondLst>
                            <p:childTnLst>
                              <p:par>
                                <p:cTn id="45" presetID="1" presetClass="entr" presetSubtype="0" fill="hold" nodeType="afterEffect">
                                  <p:stCondLst>
                                    <p:cond delay="200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4373"/>
            <a:ext cx="7178040" cy="1293028"/>
          </a:xfrm>
        </p:spPr>
        <p:txBody>
          <a:bodyPr/>
          <a:lstStyle/>
          <a:p>
            <a:r>
              <a:rPr lang="en-US" dirty="0">
                <a:latin typeface="Times New Roman" panose="02020603050405020304" pitchFamily="18" charset="0"/>
                <a:cs typeface="Times New Roman" panose="02020603050405020304" pitchFamily="18" charset="0"/>
              </a:rPr>
              <a:t>The “Revolution of 1800”</a:t>
            </a:r>
          </a:p>
        </p:txBody>
      </p:sp>
      <p:sp>
        <p:nvSpPr>
          <p:cNvPr id="3" name="Content Placeholder 2"/>
          <p:cNvSpPr>
            <a:spLocks noGrp="1"/>
          </p:cNvSpPr>
          <p:nvPr>
            <p:ph idx="1"/>
          </p:nvPr>
        </p:nvSpPr>
        <p:spPr>
          <a:xfrm>
            <a:off x="594360" y="2194560"/>
            <a:ext cx="7955280" cy="4434840"/>
          </a:xfrm>
        </p:spPr>
        <p:txBody>
          <a:bodyPr>
            <a:normAutofit/>
          </a:bodyPr>
          <a:lstStyle/>
          <a:p>
            <a:r>
              <a:rPr lang="en-US" dirty="0">
                <a:latin typeface="Times New Roman" panose="02020603050405020304" pitchFamily="18" charset="0"/>
                <a:cs typeface="Times New Roman" panose="02020603050405020304" pitchFamily="18" charset="0"/>
              </a:rPr>
              <a:t>Jefferson Elected </a:t>
            </a:r>
            <a:r>
              <a:rPr lang="en-US" dirty="0" smtClean="0">
                <a:latin typeface="Times New Roman" panose="02020603050405020304" pitchFamily="18" charset="0"/>
                <a:cs typeface="Times New Roman" panose="02020603050405020304" pitchFamily="18" charset="0"/>
              </a:rPr>
              <a:t>President</a:t>
            </a:r>
          </a:p>
          <a:p>
            <a:r>
              <a:rPr lang="en-US" dirty="0" smtClean="0">
                <a:latin typeface="Times New Roman" panose="02020603050405020304" pitchFamily="18" charset="0"/>
                <a:cs typeface="Times New Roman" panose="02020603050405020304" pitchFamily="18" charset="0"/>
              </a:rPr>
              <a:t>Republicans Capture House and Senate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Chief Justice Ellsworth Resigns</a:t>
            </a:r>
          </a:p>
          <a:p>
            <a:r>
              <a:rPr lang="en-US" dirty="0">
                <a:latin typeface="Times New Roman" panose="02020603050405020304" pitchFamily="18" charset="0"/>
                <a:cs typeface="Times New Roman" panose="02020603050405020304" pitchFamily="18" charset="0"/>
              </a:rPr>
              <a:t>On the Way Out the Door, </a:t>
            </a:r>
            <a:r>
              <a:rPr lang="en-US" dirty="0" smtClean="0">
                <a:latin typeface="Times New Roman" panose="02020603050405020304" pitchFamily="18" charset="0"/>
                <a:cs typeface="Times New Roman" panose="02020603050405020304" pitchFamily="18" charset="0"/>
              </a:rPr>
              <a:t>President Adams and the Federalists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Pass Judiciary Act of 1801</a:t>
            </a:r>
          </a:p>
          <a:p>
            <a:pPr lvl="1"/>
            <a:r>
              <a:rPr lang="en-US" dirty="0">
                <a:latin typeface="Times New Roman" panose="02020603050405020304" pitchFamily="18" charset="0"/>
                <a:cs typeface="Times New Roman" panose="02020603050405020304" pitchFamily="18" charset="0"/>
              </a:rPr>
              <a:t>Make “Midnight Appointments”</a:t>
            </a:r>
          </a:p>
          <a:p>
            <a:pPr lvl="1"/>
            <a:r>
              <a:rPr lang="en-US" dirty="0">
                <a:latin typeface="Times New Roman" panose="02020603050405020304" pitchFamily="18" charset="0"/>
                <a:cs typeface="Times New Roman" panose="02020603050405020304" pitchFamily="18" charset="0"/>
              </a:rPr>
              <a:t>Nominate/Confirm Chief Justice Marshall</a:t>
            </a:r>
          </a:p>
          <a:p>
            <a:r>
              <a:rPr lang="en-US" dirty="0">
                <a:latin typeface="Times New Roman" panose="02020603050405020304" pitchFamily="18" charset="0"/>
                <a:cs typeface="Times New Roman" panose="02020603050405020304" pitchFamily="18" charset="0"/>
              </a:rPr>
              <a:t>Jeffersonian Republicans Respond</a:t>
            </a:r>
          </a:p>
          <a:p>
            <a:pPr lvl="1"/>
            <a:r>
              <a:rPr lang="en-US" dirty="0">
                <a:latin typeface="Times New Roman" panose="02020603050405020304" pitchFamily="18" charset="0"/>
                <a:cs typeface="Times New Roman" panose="02020603050405020304" pitchFamily="18" charset="0"/>
              </a:rPr>
              <a:t>Pass Judiciary Act of </a:t>
            </a:r>
            <a:r>
              <a:rPr lang="en-US" dirty="0" smtClean="0">
                <a:latin typeface="Times New Roman" panose="02020603050405020304" pitchFamily="18" charset="0"/>
                <a:cs typeface="Times New Roman" panose="02020603050405020304" pitchFamily="18" charset="0"/>
              </a:rPr>
              <a:t>1802</a:t>
            </a:r>
          </a:p>
          <a:p>
            <a:pPr lvl="1"/>
            <a:r>
              <a:rPr lang="en-US" dirty="0" smtClean="0">
                <a:latin typeface="Times New Roman" panose="02020603050405020304" pitchFamily="18" charset="0"/>
                <a:cs typeface="Times New Roman" panose="02020603050405020304" pitchFamily="18" charset="0"/>
              </a:rPr>
              <a:t>Cancel 1802 Term of the Supreme Court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Refuse to Deliver Some Judicial Commissions</a:t>
            </a:r>
          </a:p>
          <a:p>
            <a:pPr lvl="1"/>
            <a:endParaRPr lang="en-US" dirty="0"/>
          </a:p>
        </p:txBody>
      </p:sp>
    </p:spTree>
    <p:extLst>
      <p:ext uri="{BB962C8B-B14F-4D97-AF65-F5344CB8AC3E}">
        <p14:creationId xmlns:p14="http://schemas.microsoft.com/office/powerpoint/2010/main" val="400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92202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Federalists Fight from the Bench</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Context: Tension with </a:t>
            </a:r>
            <a:r>
              <a:rPr lang="en-US" dirty="0" err="1">
                <a:latin typeface="Times New Roman" panose="02020603050405020304" pitchFamily="18" charset="0"/>
                <a:cs typeface="Times New Roman" panose="02020603050405020304" pitchFamily="18" charset="0"/>
              </a:rPr>
              <a:t>Jeffersonians</a:t>
            </a:r>
            <a:endParaRPr lang="en-US" dirty="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Federalist </a:t>
            </a:r>
            <a:r>
              <a:rPr lang="en-US" dirty="0" smtClean="0">
                <a:latin typeface="Times New Roman" panose="02020603050405020304" pitchFamily="18" charset="0"/>
                <a:cs typeface="Times New Roman" panose="02020603050405020304" pitchFamily="18" charset="0"/>
              </a:rPr>
              <a:t>Political </a:t>
            </a:r>
            <a:r>
              <a:rPr lang="en-US" dirty="0">
                <a:latin typeface="Times New Roman" panose="02020603050405020304" pitchFamily="18" charset="0"/>
                <a:cs typeface="Times New Roman" panose="02020603050405020304" pitchFamily="18" charset="0"/>
              </a:rPr>
              <a:t>&amp; Constitutional Goals</a:t>
            </a:r>
          </a:p>
          <a:p>
            <a:pPr lvl="1"/>
            <a:r>
              <a:rPr lang="en-US" dirty="0">
                <a:latin typeface="Times New Roman" panose="02020603050405020304" pitchFamily="18" charset="0"/>
                <a:cs typeface="Times New Roman" panose="02020603050405020304" pitchFamily="18" charset="0"/>
              </a:rPr>
              <a:t>Nurturing of Judicial Power (Supremacy)</a:t>
            </a:r>
          </a:p>
          <a:p>
            <a:pPr lvl="1"/>
            <a:r>
              <a:rPr lang="en-US" dirty="0">
                <a:latin typeface="Times New Roman" panose="02020603050405020304" pitchFamily="18" charset="0"/>
                <a:cs typeface="Times New Roman" panose="02020603050405020304" pitchFamily="18" charset="0"/>
              </a:rPr>
              <a:t>Facilitation of Broad National Power</a:t>
            </a:r>
          </a:p>
          <a:p>
            <a:pPr lvl="1"/>
            <a:r>
              <a:rPr lang="en-US" dirty="0">
                <a:latin typeface="Times New Roman" panose="02020603050405020304" pitchFamily="18" charset="0"/>
                <a:cs typeface="Times New Roman" panose="02020603050405020304" pitchFamily="18" charset="0"/>
              </a:rPr>
              <a:t>Protection of Property Rights</a:t>
            </a:r>
          </a:p>
          <a:p>
            <a:r>
              <a:rPr lang="en-US" dirty="0">
                <a:latin typeface="Times New Roman" panose="02020603050405020304" pitchFamily="18" charset="0"/>
                <a:cs typeface="Times New Roman" panose="02020603050405020304" pitchFamily="18" charset="0"/>
              </a:rPr>
              <a:t>Reinforcing Goals, but </a:t>
            </a:r>
            <a:r>
              <a:rPr lang="en-US" b="1" i="1" dirty="0">
                <a:latin typeface="Times New Roman" panose="02020603050405020304" pitchFamily="18" charset="0"/>
                <a:cs typeface="Times New Roman" panose="02020603050405020304" pitchFamily="18" charset="0"/>
              </a:rPr>
              <a:t>necessary</a:t>
            </a:r>
            <a:r>
              <a:rPr lang="en-US" dirty="0">
                <a:latin typeface="Times New Roman" panose="02020603050405020304" pitchFamily="18" charset="0"/>
                <a:cs typeface="Times New Roman" panose="02020603050405020304" pitchFamily="18" charset="0"/>
              </a:rPr>
              <a:t> to their achievement:</a:t>
            </a:r>
          </a:p>
          <a:p>
            <a:pPr lvl="1"/>
            <a:r>
              <a:rPr lang="en-US" dirty="0">
                <a:latin typeface="Times New Roman" panose="02020603050405020304" pitchFamily="18" charset="0"/>
                <a:cs typeface="Times New Roman" panose="02020603050405020304" pitchFamily="18" charset="0"/>
              </a:rPr>
              <a:t>Judicial Power</a:t>
            </a:r>
          </a:p>
          <a:p>
            <a:pPr lvl="1"/>
            <a:r>
              <a:rPr lang="en-US" dirty="0">
                <a:latin typeface="Times New Roman" panose="02020603050405020304" pitchFamily="18" charset="0"/>
                <a:cs typeface="Times New Roman" panose="02020603050405020304" pitchFamily="18" charset="0"/>
              </a:rPr>
              <a:t>Judicial Review</a:t>
            </a:r>
          </a:p>
          <a:p>
            <a:r>
              <a:rPr lang="en-US" i="1" dirty="0">
                <a:latin typeface="Times New Roman" panose="02020603050405020304" pitchFamily="18" charset="0"/>
                <a:cs typeface="Times New Roman" panose="02020603050405020304" pitchFamily="18" charset="0"/>
              </a:rPr>
              <a:t>Contemporary Relevance: Still Dimensions of Debate to This Day</a:t>
            </a:r>
          </a:p>
        </p:txBody>
      </p:sp>
    </p:spTree>
    <p:extLst>
      <p:ext uri="{BB962C8B-B14F-4D97-AF65-F5344CB8AC3E}">
        <p14:creationId xmlns:p14="http://schemas.microsoft.com/office/powerpoint/2010/main" val="24084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2" y="381000"/>
            <a:ext cx="8122920" cy="1293028"/>
          </a:xfrm>
        </p:spPr>
        <p:txBody>
          <a:bodyPr/>
          <a:lstStyle/>
          <a:p>
            <a:r>
              <a:rPr lang="en-US" dirty="0">
                <a:latin typeface="Times New Roman" panose="02020603050405020304" pitchFamily="18" charset="0"/>
                <a:cs typeface="Times New Roman" panose="02020603050405020304" pitchFamily="18" charset="0"/>
              </a:rPr>
              <a:t>Goal #1</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Judicial </a:t>
            </a:r>
            <a:r>
              <a:rPr lang="en-US" dirty="0">
                <a:latin typeface="Times New Roman" panose="02020603050405020304" pitchFamily="18" charset="0"/>
                <a:cs typeface="Times New Roman" panose="02020603050405020304" pitchFamily="18" charset="0"/>
              </a:rPr>
              <a:t>Power</a:t>
            </a:r>
          </a:p>
        </p:txBody>
      </p:sp>
      <p:sp>
        <p:nvSpPr>
          <p:cNvPr id="3" name="Content Placeholder 2"/>
          <p:cNvSpPr>
            <a:spLocks noGrp="1"/>
          </p:cNvSpPr>
          <p:nvPr>
            <p:ph idx="1"/>
          </p:nvPr>
        </p:nvSpPr>
        <p:spPr>
          <a:xfrm>
            <a:off x="426720" y="1402398"/>
            <a:ext cx="7467600" cy="5227002"/>
          </a:xfrm>
        </p:spPr>
        <p:txBody>
          <a:bodyPr>
            <a:normAutofit fontScale="92500"/>
          </a:bodyPr>
          <a:lstStyle/>
          <a:p>
            <a:r>
              <a:rPr lang="en-US" dirty="0">
                <a:latin typeface="Times New Roman" panose="02020603050405020304" pitchFamily="18" charset="0"/>
                <a:cs typeface="Times New Roman" panose="02020603050405020304" pitchFamily="18" charset="0"/>
              </a:rPr>
              <a:t>The Concept of Judicial Review</a:t>
            </a:r>
          </a:p>
          <a:p>
            <a:r>
              <a:rPr lang="en-US" dirty="0">
                <a:latin typeface="Times New Roman" panose="02020603050405020304" pitchFamily="18" charset="0"/>
                <a:cs typeface="Times New Roman" panose="02020603050405020304" pitchFamily="18" charset="0"/>
              </a:rPr>
              <a:t>Precursors to Judicial Review</a:t>
            </a:r>
          </a:p>
          <a:p>
            <a:pPr lvl="1"/>
            <a:r>
              <a:rPr lang="en-US" b="1" i="1" dirty="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Part of English Constitutional Law</a:t>
            </a:r>
            <a:endParaRPr lang="en-US" b="1"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State Constitutions and Courts</a:t>
            </a:r>
          </a:p>
          <a:p>
            <a:pPr lvl="1"/>
            <a:r>
              <a:rPr lang="en-US" i="1" dirty="0">
                <a:latin typeface="Times New Roman" panose="02020603050405020304" pitchFamily="18" charset="0"/>
                <a:cs typeface="Times New Roman" panose="02020603050405020304" pitchFamily="18" charset="0"/>
              </a:rPr>
              <a:t>Federalist Seventy-Eight</a:t>
            </a:r>
          </a:p>
          <a:p>
            <a:pPr lvl="1"/>
            <a:r>
              <a:rPr lang="en-US" i="1" dirty="0" err="1">
                <a:latin typeface="Times New Roman" panose="02020603050405020304" pitchFamily="18" charset="0"/>
                <a:cs typeface="Times New Roman" panose="02020603050405020304" pitchFamily="18" charset="0"/>
              </a:rPr>
              <a:t>Hylton</a:t>
            </a:r>
            <a:r>
              <a:rPr lang="en-US" i="1" dirty="0">
                <a:latin typeface="Times New Roman" panose="02020603050405020304" pitchFamily="18" charset="0"/>
                <a:cs typeface="Times New Roman" panose="02020603050405020304" pitchFamily="18" charset="0"/>
              </a:rPr>
              <a:t> v. U.S. </a:t>
            </a:r>
            <a:r>
              <a:rPr lang="en-US" dirty="0">
                <a:latin typeface="Times New Roman" panose="02020603050405020304" pitchFamily="18" charset="0"/>
                <a:cs typeface="Times New Roman" panose="02020603050405020304" pitchFamily="18" charset="0"/>
              </a:rPr>
              <a:t>(1796)</a:t>
            </a:r>
          </a:p>
          <a:p>
            <a:r>
              <a:rPr lang="en-US" dirty="0">
                <a:latin typeface="Times New Roman" panose="02020603050405020304" pitchFamily="18" charset="0"/>
                <a:cs typeface="Times New Roman" panose="02020603050405020304" pitchFamily="18" charset="0"/>
              </a:rPr>
              <a:t>The Constitution (Article III)</a:t>
            </a:r>
          </a:p>
          <a:p>
            <a:pPr marL="1947672" lvl="8" indent="0">
              <a:buNone/>
            </a:pPr>
            <a:r>
              <a:rPr lang="en-US" sz="4800" b="1" i="1" dirty="0">
                <a:solidFill>
                  <a:srgbClr val="FFFF99"/>
                </a:solidFill>
                <a:latin typeface="Times New Roman" panose="02020603050405020304" pitchFamily="18" charset="0"/>
                <a:cs typeface="Times New Roman" panose="02020603050405020304" pitchFamily="18" charset="0"/>
              </a:rPr>
              <a:t>Silent</a:t>
            </a:r>
            <a:endParaRPr lang="en-US" sz="4800" b="1" i="1" dirty="0">
              <a:latin typeface="Times New Roman" panose="02020603050405020304" pitchFamily="18" charset="0"/>
              <a:cs typeface="Times New Roman" panose="02020603050405020304" pitchFamily="18" charset="0"/>
            </a:endParaRPr>
          </a:p>
          <a:p>
            <a:pPr marL="4572" lvl="3" indent="-342900"/>
            <a:r>
              <a:rPr lang="en-US" sz="2400" dirty="0">
                <a:latin typeface="Times New Roman" panose="02020603050405020304" pitchFamily="18" charset="0"/>
                <a:cs typeface="Times New Roman" panose="02020603050405020304" pitchFamily="18" charset="0"/>
              </a:rPr>
              <a:t>Congressional Establishment of Federal Court System:</a:t>
            </a:r>
          </a:p>
          <a:p>
            <a:pPr marL="461772" lvl="4" indent="-342900"/>
            <a:r>
              <a:rPr lang="en-US" sz="2400" dirty="0">
                <a:latin typeface="Times New Roman" panose="02020603050405020304" pitchFamily="18" charset="0"/>
                <a:cs typeface="Times New Roman" panose="02020603050405020304" pitchFamily="18" charset="0"/>
              </a:rPr>
              <a:t>The Judiciary Act of 1789</a:t>
            </a:r>
          </a:p>
          <a:p>
            <a:pPr marL="461772" lvl="4" indent="-342900"/>
            <a:r>
              <a:rPr lang="en-US" sz="2400" dirty="0">
                <a:latin typeface="Times New Roman" panose="02020603050405020304" pitchFamily="18" charset="0"/>
                <a:cs typeface="Times New Roman" panose="02020603050405020304" pitchFamily="18" charset="0"/>
              </a:rPr>
              <a:t>Section 13: Authorizes the Supreme Court "</a:t>
            </a:r>
            <a:r>
              <a:rPr lang="en-US" sz="2400" dirty="0">
                <a:solidFill>
                  <a:srgbClr val="FF0000"/>
                </a:solidFill>
                <a:latin typeface="Times New Roman" panose="02020603050405020304" pitchFamily="18" charset="0"/>
                <a:cs typeface="Times New Roman" panose="02020603050405020304" pitchFamily="18" charset="0"/>
              </a:rPr>
              <a:t>to issue writs of mandamus</a:t>
            </a:r>
            <a:r>
              <a:rPr lang="en-US" sz="2400" dirty="0">
                <a:latin typeface="Times New Roman" panose="02020603050405020304" pitchFamily="18" charset="0"/>
                <a:cs typeface="Times New Roman" panose="02020603050405020304" pitchFamily="18" charset="0"/>
              </a:rPr>
              <a:t>, in cases warranted by the principles and usages of law, to any courts appointed, or persons holding office, under the authority of the United States."”</a:t>
            </a:r>
          </a:p>
        </p:txBody>
      </p:sp>
    </p:spTree>
    <p:extLst>
      <p:ext uri="{BB962C8B-B14F-4D97-AF65-F5344CB8AC3E}">
        <p14:creationId xmlns:p14="http://schemas.microsoft.com/office/powerpoint/2010/main" val="6595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nodeType="afterEffect">
                                  <p:stCondLst>
                                    <p:cond delay="200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3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3000"/>
                                        <p:tgtEl>
                                          <p:spTgt spid="3">
                                            <p:txEl>
                                              <p:pRg st="8" end="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childTnLst>
                                </p:cTn>
                              </p:par>
                            </p:childTnLst>
                          </p:cTn>
                        </p:par>
                        <p:par>
                          <p:cTn id="59" fill="hold">
                            <p:stCondLst>
                              <p:cond delay="3000"/>
                            </p:stCondLst>
                            <p:childTnLst>
                              <p:par>
                                <p:cTn id="60" presetID="10" presetClass="entr" presetSubtype="0" fill="hold" nodeType="afterEffect">
                                  <p:stCondLst>
                                    <p:cond delay="200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93028"/>
          </a:xfrm>
        </p:spPr>
        <p:txBody>
          <a:bodyPr/>
          <a:lstStyle/>
          <a:p>
            <a:r>
              <a:rPr lang="en-US" dirty="0">
                <a:latin typeface="Times New Roman" panose="02020603050405020304" pitchFamily="18" charset="0"/>
                <a:cs typeface="Times New Roman" panose="02020603050405020304" pitchFamily="18" charset="0"/>
              </a:rPr>
              <a:t>Goal #1</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Judicial </a:t>
            </a:r>
            <a:r>
              <a:rPr lang="en-US" dirty="0">
                <a:latin typeface="Times New Roman" panose="02020603050405020304" pitchFamily="18" charset="0"/>
                <a:cs typeface="Times New Roman" panose="02020603050405020304" pitchFamily="18" charset="0"/>
              </a:rPr>
              <a:t>Power </a:t>
            </a:r>
          </a:p>
        </p:txBody>
      </p:sp>
      <p:sp>
        <p:nvSpPr>
          <p:cNvPr id="3" name="Content Placeholder 2"/>
          <p:cNvSpPr>
            <a:spLocks noGrp="1"/>
          </p:cNvSpPr>
          <p:nvPr>
            <p:ph idx="1"/>
          </p:nvPr>
        </p:nvSpPr>
        <p:spPr>
          <a:xfrm>
            <a:off x="0" y="1600200"/>
            <a:ext cx="8915400" cy="4953000"/>
          </a:xfrm>
        </p:spPr>
        <p:txBody>
          <a:bodyPr>
            <a:normAutofit/>
          </a:bodyPr>
          <a:lstStyle/>
          <a:p>
            <a:r>
              <a:rPr lang="en-US" sz="3100" dirty="0">
                <a:latin typeface="Times New Roman" panose="02020603050405020304" pitchFamily="18" charset="0"/>
                <a:cs typeface="Times New Roman" panose="02020603050405020304" pitchFamily="18" charset="0"/>
              </a:rPr>
              <a:t>Marshall’s </a:t>
            </a:r>
            <a:r>
              <a:rPr lang="en-US" sz="3100" b="1" i="1" dirty="0">
                <a:latin typeface="Times New Roman" panose="02020603050405020304" pitchFamily="18" charset="0"/>
                <a:cs typeface="Times New Roman" panose="02020603050405020304" pitchFamily="18" charset="0"/>
              </a:rPr>
              <a:t>Jurisprudential</a:t>
            </a:r>
            <a:r>
              <a:rPr lang="en-US" sz="3100" dirty="0">
                <a:latin typeface="Times New Roman" panose="02020603050405020304" pitchFamily="18" charset="0"/>
                <a:cs typeface="Times New Roman" panose="02020603050405020304" pitchFamily="18" charset="0"/>
              </a:rPr>
              <a:t> Genius: </a:t>
            </a:r>
            <a:r>
              <a:rPr lang="en-US" sz="3100" i="1" dirty="0">
                <a:latin typeface="Times New Roman" panose="02020603050405020304" pitchFamily="18" charset="0"/>
                <a:cs typeface="Times New Roman" panose="02020603050405020304" pitchFamily="18" charset="0"/>
                <a:hlinkClick r:id="rId2"/>
              </a:rPr>
              <a:t>Marbury v. Madison </a:t>
            </a:r>
            <a:r>
              <a:rPr lang="en-US" sz="2400" dirty="0">
                <a:latin typeface="Times New Roman" panose="02020603050405020304" pitchFamily="18" charset="0"/>
                <a:cs typeface="Times New Roman" panose="02020603050405020304" pitchFamily="18" charset="0"/>
                <a:hlinkClick r:id="rId2"/>
              </a:rPr>
              <a:t>(1803)</a:t>
            </a: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Facts of the Case</a:t>
            </a:r>
          </a:p>
          <a:p>
            <a:pPr lvl="1"/>
            <a:r>
              <a:rPr lang="en-US" dirty="0">
                <a:latin typeface="Times New Roman" panose="02020603050405020304" pitchFamily="18" charset="0"/>
                <a:cs typeface="Times New Roman" panose="02020603050405020304" pitchFamily="18" charset="0"/>
              </a:rPr>
              <a:t>Disposition of Issues</a:t>
            </a:r>
          </a:p>
          <a:p>
            <a:pPr lvl="1"/>
            <a:r>
              <a:rPr lang="en-US" dirty="0">
                <a:latin typeface="Times New Roman" panose="02020603050405020304" pitchFamily="18" charset="0"/>
                <a:cs typeface="Times New Roman" panose="02020603050405020304" pitchFamily="18" charset="0"/>
              </a:rPr>
              <a:t>The Judicial/Constitutional Hammer</a:t>
            </a:r>
          </a:p>
          <a:p>
            <a:pPr lvl="2"/>
            <a:r>
              <a:rPr lang="en-US" dirty="0">
                <a:latin typeface="Times New Roman" panose="02020603050405020304" pitchFamily="18" charset="0"/>
                <a:cs typeface="Times New Roman" panose="02020603050405020304" pitchFamily="18" charset="0"/>
              </a:rPr>
              <a:t>“</a:t>
            </a:r>
            <a:r>
              <a:rPr lang="en-US" i="1" dirty="0">
                <a:solidFill>
                  <a:srgbClr val="FF0000"/>
                </a:solidFill>
                <a:latin typeface="Times New Roman" panose="02020603050405020304" pitchFamily="18" charset="0"/>
                <a:cs typeface="Times New Roman" panose="02020603050405020304" pitchFamily="18" charset="0"/>
              </a:rPr>
              <a:t>It is emphatically the province and duty of the judicial department to say what the law is</a:t>
            </a:r>
            <a:r>
              <a:rPr lang="en-US" dirty="0">
                <a:latin typeface="Times New Roman" panose="02020603050405020304" pitchFamily="18" charset="0"/>
                <a:cs typeface="Times New Roman" panose="02020603050405020304" pitchFamily="18" charset="0"/>
              </a:rPr>
              <a:t>. Those who apply the rule to particular cases, must of necessity expound and interpret that rule. If two laws conflict with each other, the courts must decide on the operation of each.”</a:t>
            </a:r>
          </a:p>
          <a:p>
            <a:pPr lvl="2"/>
            <a:r>
              <a:rPr lang="en-US" dirty="0">
                <a:latin typeface="Times New Roman" panose="02020603050405020304" pitchFamily="18" charset="0"/>
                <a:cs typeface="Times New Roman" panose="02020603050405020304" pitchFamily="18" charset="0"/>
              </a:rPr>
              <a:t>“Between these alternatives there is no middle ground. The constitution is either a superior, paramount law, unchangeable by ordinary means, or it is on a level with ordinary legislative acts, and like other acts, is alterable when the legislature shall please to alter it…. If then the courts are to regard the constitution; and the constitution is superior to any ordinary act of the legislature</a:t>
            </a:r>
            <a:r>
              <a:rPr lang="en-US" i="1"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the constitution, and not such ordinary act, must govern the case to which they both apply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67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 #</a:t>
            </a:r>
            <a:r>
              <a:rPr lang="en-US" dirty="0" smtClean="0">
                <a:latin typeface="Times New Roman" panose="02020603050405020304" pitchFamily="18" charset="0"/>
                <a:cs typeface="Times New Roman" panose="02020603050405020304" pitchFamily="18" charset="0"/>
              </a:rPr>
              <a:t>1:</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Judicial </a:t>
            </a:r>
            <a:r>
              <a:rPr lang="en-US" dirty="0">
                <a:latin typeface="Times New Roman" panose="02020603050405020304" pitchFamily="18" charset="0"/>
                <a:cs typeface="Times New Roman" panose="02020603050405020304" pitchFamily="18" charset="0"/>
              </a:rPr>
              <a:t>Power </a:t>
            </a:r>
          </a:p>
        </p:txBody>
      </p:sp>
      <p:sp>
        <p:nvSpPr>
          <p:cNvPr id="3" name="Content Placeholder 2"/>
          <p:cNvSpPr>
            <a:spLocks noGrp="1"/>
          </p:cNvSpPr>
          <p:nvPr>
            <p:ph idx="1"/>
          </p:nvPr>
        </p:nvSpPr>
        <p:spPr>
          <a:xfrm>
            <a:off x="685800" y="2286000"/>
            <a:ext cx="8077200" cy="4953000"/>
          </a:xfrm>
        </p:spPr>
        <p:txBody>
          <a:bodyPr>
            <a:normAutofit/>
          </a:bodyPr>
          <a:lstStyle/>
          <a:p>
            <a:r>
              <a:rPr lang="en-US" dirty="0">
                <a:latin typeface="Times New Roman" panose="02020603050405020304" pitchFamily="18" charset="0"/>
                <a:cs typeface="Times New Roman" panose="02020603050405020304" pitchFamily="18" charset="0"/>
              </a:rPr>
              <a:t>Marshall’s </a:t>
            </a:r>
            <a:r>
              <a:rPr lang="en-US" b="1" i="1" dirty="0">
                <a:latin typeface="Times New Roman" panose="02020603050405020304" pitchFamily="18" charset="0"/>
                <a:cs typeface="Times New Roman" panose="02020603050405020304" pitchFamily="18" charset="0"/>
              </a:rPr>
              <a:t>Political</a:t>
            </a:r>
            <a:r>
              <a:rPr lang="en-US" dirty="0">
                <a:latin typeface="Times New Roman" panose="02020603050405020304" pitchFamily="18" charset="0"/>
                <a:cs typeface="Times New Roman" panose="02020603050405020304" pitchFamily="18" charset="0"/>
              </a:rPr>
              <a:t> Genius</a:t>
            </a:r>
          </a:p>
          <a:p>
            <a:pPr lvl="1"/>
            <a:r>
              <a:rPr lang="en-US" dirty="0">
                <a:latin typeface="Times New Roman" panose="02020603050405020304" pitchFamily="18" charset="0"/>
                <a:cs typeface="Times New Roman" panose="02020603050405020304" pitchFamily="18" charset="0"/>
              </a:rPr>
              <a:t>Rendering a Decision that Couldn’t be Disobeyed</a:t>
            </a:r>
          </a:p>
          <a:p>
            <a:pPr lvl="2"/>
            <a:r>
              <a:rPr lang="en-US" dirty="0">
                <a:latin typeface="Times New Roman" panose="02020603050405020304" pitchFamily="18" charset="0"/>
                <a:cs typeface="Times New Roman" panose="02020603050405020304" pitchFamily="18" charset="0"/>
              </a:rPr>
              <a:t>Create a Power</a:t>
            </a:r>
          </a:p>
          <a:p>
            <a:pPr lvl="2"/>
            <a:r>
              <a:rPr lang="en-US" dirty="0">
                <a:latin typeface="Times New Roman" panose="02020603050405020304" pitchFamily="18" charset="0"/>
                <a:cs typeface="Times New Roman" panose="02020603050405020304" pitchFamily="18" charset="0"/>
              </a:rPr>
              <a:t>Create a Precedent from which to Build</a:t>
            </a:r>
          </a:p>
          <a:p>
            <a:pPr lvl="2"/>
            <a:r>
              <a:rPr lang="en-US" dirty="0">
                <a:latin typeface="Times New Roman" panose="02020603050405020304" pitchFamily="18" charset="0"/>
                <a:cs typeface="Times New Roman" panose="02020603050405020304" pitchFamily="18" charset="0"/>
              </a:rPr>
              <a:t>Avoid “Emperor Has No Clothes” Problem</a:t>
            </a:r>
          </a:p>
          <a:p>
            <a:pPr lvl="1"/>
            <a:r>
              <a:rPr lang="en-US" dirty="0">
                <a:latin typeface="Times New Roman" panose="02020603050405020304" pitchFamily="18" charset="0"/>
                <a:cs typeface="Times New Roman" panose="02020603050405020304" pitchFamily="18" charset="0"/>
              </a:rPr>
              <a:t>Jefferson Outraged: Departmental Theory of Constitutional Interpretation</a:t>
            </a:r>
          </a:p>
          <a:p>
            <a:pPr lvl="1"/>
            <a:r>
              <a:rPr lang="en-US" dirty="0">
                <a:latin typeface="Times New Roman" panose="02020603050405020304" pitchFamily="18" charset="0"/>
                <a:cs typeface="Times New Roman" panose="02020603050405020304" pitchFamily="18" charset="0"/>
              </a:rPr>
              <a:t>Chase Impeachment Attempt</a:t>
            </a:r>
          </a:p>
          <a:p>
            <a:pPr lvl="1"/>
            <a:r>
              <a:rPr lang="en-US" dirty="0">
                <a:latin typeface="Times New Roman" panose="02020603050405020304" pitchFamily="18" charset="0"/>
                <a:cs typeface="Times New Roman" panose="02020603050405020304" pitchFamily="18" charset="0"/>
              </a:rPr>
              <a:t>Marshall Response: </a:t>
            </a:r>
            <a:r>
              <a:rPr lang="en-US" i="1" dirty="0">
                <a:latin typeface="Times New Roman" panose="02020603050405020304" pitchFamily="18" charset="0"/>
                <a:cs typeface="Times New Roman" panose="02020603050405020304" pitchFamily="18" charset="0"/>
              </a:rPr>
              <a:t>Stuart v. Laird </a:t>
            </a:r>
            <a:r>
              <a:rPr lang="en-US" dirty="0">
                <a:latin typeface="Times New Roman" panose="02020603050405020304" pitchFamily="18" charset="0"/>
                <a:cs typeface="Times New Roman" panose="02020603050405020304" pitchFamily="18" charset="0"/>
              </a:rPr>
              <a:t>(1803)</a:t>
            </a:r>
          </a:p>
        </p:txBody>
      </p:sp>
    </p:spTree>
    <p:extLst>
      <p:ext uri="{BB962C8B-B14F-4D97-AF65-F5344CB8AC3E}">
        <p14:creationId xmlns:p14="http://schemas.microsoft.com/office/powerpoint/2010/main" val="4968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 #1</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Judicial </a:t>
            </a:r>
            <a:r>
              <a:rPr lang="en-US" dirty="0">
                <a:latin typeface="Times New Roman" panose="02020603050405020304" pitchFamily="18" charset="0"/>
                <a:cs typeface="Times New Roman" panose="02020603050405020304" pitchFamily="18" charset="0"/>
              </a:rPr>
              <a:t>Power</a:t>
            </a:r>
          </a:p>
        </p:txBody>
      </p:sp>
      <p:sp>
        <p:nvSpPr>
          <p:cNvPr id="3" name="Content Placeholder 2"/>
          <p:cNvSpPr>
            <a:spLocks noGrp="1"/>
          </p:cNvSpPr>
          <p:nvPr>
            <p:ph idx="1"/>
          </p:nvPr>
        </p:nvSpPr>
        <p:spPr>
          <a:xfrm>
            <a:off x="496389" y="2286000"/>
            <a:ext cx="8031480" cy="2712402"/>
          </a:xfrm>
        </p:spPr>
        <p:txBody>
          <a:bodyPr>
            <a:normAutofit/>
          </a:bodyPr>
          <a:lstStyle/>
          <a:p>
            <a:r>
              <a:rPr lang="en-US" i="1" dirty="0">
                <a:latin typeface="Times New Roman" panose="02020603050405020304" pitchFamily="18" charset="0"/>
                <a:cs typeface="Times New Roman" panose="02020603050405020304" pitchFamily="18" charset="0"/>
              </a:rPr>
              <a:t>Marbury </a:t>
            </a:r>
            <a:r>
              <a:rPr lang="en-US" dirty="0">
                <a:latin typeface="Times New Roman" panose="02020603050405020304" pitchFamily="18" charset="0"/>
                <a:cs typeface="Times New Roman" panose="02020603050405020304" pitchFamily="18" charset="0"/>
              </a:rPr>
              <a:t>Creates the Basis of the Court’s Power</a:t>
            </a:r>
          </a:p>
          <a:p>
            <a:pPr lvl="1"/>
            <a:r>
              <a:rPr lang="en-US" dirty="0">
                <a:latin typeface="Times New Roman" panose="02020603050405020304" pitchFamily="18" charset="0"/>
                <a:cs typeface="Times New Roman" panose="02020603050405020304" pitchFamily="18" charset="0"/>
              </a:rPr>
              <a:t>Limit Governmental Power</a:t>
            </a:r>
          </a:p>
          <a:p>
            <a:pPr lvl="1"/>
            <a:r>
              <a:rPr lang="en-US" dirty="0">
                <a:latin typeface="Times New Roman" panose="02020603050405020304" pitchFamily="18" charset="0"/>
                <a:cs typeface="Times New Roman" panose="02020603050405020304" pitchFamily="18" charset="0"/>
              </a:rPr>
              <a:t>Legitimate Governmental Power – the “Double Negative”</a:t>
            </a:r>
          </a:p>
          <a:p>
            <a:r>
              <a:rPr lang="en-US" dirty="0">
                <a:latin typeface="Times New Roman" panose="02020603050405020304" pitchFamily="18" charset="0"/>
                <a:cs typeface="Times New Roman" panose="02020603050405020304" pitchFamily="18" charset="0"/>
              </a:rPr>
              <a:t>Extended Over State Legislation and Judicial Decisions</a:t>
            </a:r>
          </a:p>
          <a:p>
            <a:pPr lvl="1"/>
            <a:r>
              <a:rPr lang="en-US" dirty="0">
                <a:latin typeface="Times New Roman" panose="02020603050405020304" pitchFamily="18" charset="0"/>
                <a:cs typeface="Times New Roman" panose="02020603050405020304" pitchFamily="18" charset="0"/>
              </a:rPr>
              <a:t>Section 25 of the 1789 Judiciary Act</a:t>
            </a:r>
          </a:p>
          <a:p>
            <a:pPr lvl="1"/>
            <a:r>
              <a:rPr lang="en-US" i="1" dirty="0">
                <a:latin typeface="Times New Roman" panose="02020603050405020304" pitchFamily="18" charset="0"/>
                <a:cs typeface="Times New Roman" panose="02020603050405020304" pitchFamily="18" charset="0"/>
              </a:rPr>
              <a:t>Martin v. Hunter’s Lessee </a:t>
            </a:r>
            <a:r>
              <a:rPr lang="en-US" dirty="0">
                <a:latin typeface="Times New Roman" panose="02020603050405020304" pitchFamily="18" charset="0"/>
                <a:cs typeface="Times New Roman" panose="02020603050405020304" pitchFamily="18" charset="0"/>
              </a:rPr>
              <a:t>(1816)</a:t>
            </a:r>
          </a:p>
          <a:p>
            <a:pPr lvl="1"/>
            <a:r>
              <a:rPr lang="en-US" i="1" dirty="0">
                <a:latin typeface="Times New Roman" panose="02020603050405020304" pitchFamily="18" charset="0"/>
                <a:cs typeface="Times New Roman" panose="02020603050405020304" pitchFamily="18" charset="0"/>
              </a:rPr>
              <a:t>Cohens v. Virginia </a:t>
            </a:r>
            <a:r>
              <a:rPr lang="en-US" dirty="0">
                <a:latin typeface="Times New Roman" panose="02020603050405020304" pitchFamily="18" charset="0"/>
                <a:cs typeface="Times New Roman" panose="02020603050405020304" pitchFamily="18" charset="0"/>
              </a:rPr>
              <a:t>(1821)</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2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 #2</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National </a:t>
            </a:r>
            <a:r>
              <a:rPr lang="en-US" dirty="0">
                <a:latin typeface="Times New Roman" panose="02020603050405020304" pitchFamily="18" charset="0"/>
                <a:cs typeface="Times New Roman" panose="02020603050405020304" pitchFamily="18" charset="0"/>
              </a:rPr>
              <a:t>Supremacy</a:t>
            </a:r>
          </a:p>
        </p:txBody>
      </p:sp>
      <p:sp>
        <p:nvSpPr>
          <p:cNvPr id="3" name="Content Placeholder 2"/>
          <p:cNvSpPr>
            <a:spLocks noGrp="1"/>
          </p:cNvSpPr>
          <p:nvPr>
            <p:ph idx="1"/>
          </p:nvPr>
        </p:nvSpPr>
        <p:spPr>
          <a:xfrm>
            <a:off x="515983" y="2057401"/>
            <a:ext cx="8001000" cy="4953000"/>
          </a:xfrm>
        </p:spPr>
        <p:txBody>
          <a:bodyPr>
            <a:normAutofit/>
          </a:bodyPr>
          <a:lstStyle/>
          <a:p>
            <a:r>
              <a:rPr lang="en-US" dirty="0">
                <a:latin typeface="Times New Roman" panose="02020603050405020304" pitchFamily="18" charset="0"/>
                <a:cs typeface="Times New Roman" panose="02020603050405020304" pitchFamily="18" charset="0"/>
              </a:rPr>
              <a:t>Remember Context of Marshall’s Appointment: What to do with Judicial Power?</a:t>
            </a:r>
          </a:p>
          <a:p>
            <a:r>
              <a:rPr lang="en-US" dirty="0" err="1">
                <a:latin typeface="Times New Roman" panose="02020603050405020304" pitchFamily="18" charset="0"/>
                <a:cs typeface="Times New Roman" panose="02020603050405020304" pitchFamily="18" charset="0"/>
              </a:rPr>
              <a:t>Jeffersonians</a:t>
            </a:r>
            <a:r>
              <a:rPr lang="en-US" dirty="0">
                <a:latin typeface="Times New Roman" panose="02020603050405020304" pitchFamily="18" charset="0"/>
                <a:cs typeface="Times New Roman" panose="02020603050405020304" pitchFamily="18" charset="0"/>
              </a:rPr>
              <a:t> vs. Federalists</a:t>
            </a:r>
          </a:p>
          <a:p>
            <a:pPr lvl="1"/>
            <a:r>
              <a:rPr lang="en-US" dirty="0">
                <a:latin typeface="Times New Roman" panose="02020603050405020304" pitchFamily="18" charset="0"/>
                <a:cs typeface="Times New Roman" panose="02020603050405020304" pitchFamily="18" charset="0"/>
              </a:rPr>
              <a:t>Source of Sovereignty</a:t>
            </a:r>
          </a:p>
          <a:p>
            <a:pPr lvl="2"/>
            <a:r>
              <a:rPr lang="en-US" dirty="0">
                <a:latin typeface="Times New Roman" panose="02020603050405020304" pitchFamily="18" charset="0"/>
                <a:cs typeface="Times New Roman" panose="02020603050405020304" pitchFamily="18" charset="0"/>
              </a:rPr>
              <a:t>States (</a:t>
            </a:r>
            <a:r>
              <a:rPr lang="en-US" dirty="0" err="1">
                <a:latin typeface="Times New Roman" panose="02020603050405020304" pitchFamily="18" charset="0"/>
                <a:cs typeface="Times New Roman" panose="02020603050405020304" pitchFamily="18" charset="0"/>
              </a:rPr>
              <a:t>Jeffersonians</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People (Federalists)</a:t>
            </a:r>
          </a:p>
          <a:p>
            <a:pPr lvl="1"/>
            <a:r>
              <a:rPr lang="en-US" dirty="0">
                <a:latin typeface="Times New Roman" panose="02020603050405020304" pitchFamily="18" charset="0"/>
                <a:cs typeface="Times New Roman" panose="02020603050405020304" pitchFamily="18" charset="0"/>
              </a:rPr>
              <a:t>Scope of National Power</a:t>
            </a:r>
          </a:p>
          <a:p>
            <a:pPr lvl="2"/>
            <a:r>
              <a:rPr lang="en-US" dirty="0">
                <a:latin typeface="Times New Roman" panose="02020603050405020304" pitchFamily="18" charset="0"/>
                <a:cs typeface="Times New Roman" panose="02020603050405020304" pitchFamily="18" charset="0"/>
              </a:rPr>
              <a:t>Narrow (</a:t>
            </a:r>
            <a:r>
              <a:rPr lang="en-US" dirty="0" err="1">
                <a:latin typeface="Times New Roman" panose="02020603050405020304" pitchFamily="18" charset="0"/>
                <a:cs typeface="Times New Roman" panose="02020603050405020304" pitchFamily="18" charset="0"/>
              </a:rPr>
              <a:t>Jeffersonians</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Broad (Federalists)</a:t>
            </a:r>
          </a:p>
          <a:p>
            <a:pPr lvl="1"/>
            <a:r>
              <a:rPr lang="en-US" dirty="0">
                <a:latin typeface="Times New Roman" panose="02020603050405020304" pitchFamily="18" charset="0"/>
                <a:cs typeface="Times New Roman" panose="02020603050405020304" pitchFamily="18" charset="0"/>
              </a:rPr>
              <a:t>Interpretation of Constitutional Powers</a:t>
            </a:r>
          </a:p>
          <a:p>
            <a:pPr lvl="2"/>
            <a:r>
              <a:rPr lang="en-US" dirty="0">
                <a:latin typeface="Times New Roman" panose="02020603050405020304" pitchFamily="18" charset="0"/>
                <a:cs typeface="Times New Roman" panose="02020603050405020304" pitchFamily="18" charset="0"/>
              </a:rPr>
              <a:t>Textual (</a:t>
            </a:r>
            <a:r>
              <a:rPr lang="en-US" dirty="0" err="1">
                <a:latin typeface="Times New Roman" panose="02020603050405020304" pitchFamily="18" charset="0"/>
                <a:cs typeface="Times New Roman" panose="02020603050405020304" pitchFamily="18" charset="0"/>
              </a:rPr>
              <a:t>Jeffersonians</a:t>
            </a:r>
            <a:r>
              <a:rPr lang="en-US" dirty="0">
                <a:latin typeface="Times New Roman" panose="02020603050405020304" pitchFamily="18" charset="0"/>
                <a:cs typeface="Times New Roman" panose="02020603050405020304" pitchFamily="18" charset="0"/>
              </a:rPr>
              <a:t>)</a:t>
            </a:r>
          </a:p>
          <a:p>
            <a:pPr lvl="2"/>
            <a:r>
              <a:rPr lang="en-US" dirty="0">
                <a:latin typeface="Times New Roman" panose="02020603050405020304" pitchFamily="18" charset="0"/>
                <a:cs typeface="Times New Roman" panose="02020603050405020304" pitchFamily="18" charset="0"/>
              </a:rPr>
              <a:t>Extra-Textual (Federalists)</a:t>
            </a: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1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42" presetClass="entr" presetSubtype="0" fill="hold" nodeType="afterEffect">
                                  <p:stCondLst>
                                    <p:cond delay="2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00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42" presetClass="entr" presetSubtype="0" fill="hold" nodeType="afterEffect">
                                  <p:stCondLst>
                                    <p:cond delay="200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 #2</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National </a:t>
            </a:r>
            <a:r>
              <a:rPr lang="en-US" dirty="0">
                <a:latin typeface="Times New Roman" panose="02020603050405020304" pitchFamily="18" charset="0"/>
                <a:cs typeface="Times New Roman" panose="02020603050405020304" pitchFamily="18" charset="0"/>
              </a:rPr>
              <a:t>Supremacy</a:t>
            </a:r>
          </a:p>
        </p:txBody>
      </p:sp>
      <p:sp>
        <p:nvSpPr>
          <p:cNvPr id="3" name="Content Placeholder 2"/>
          <p:cNvSpPr>
            <a:spLocks noGrp="1"/>
          </p:cNvSpPr>
          <p:nvPr>
            <p:ph idx="1"/>
          </p:nvPr>
        </p:nvSpPr>
        <p:spPr>
          <a:xfrm>
            <a:off x="762000" y="2057401"/>
            <a:ext cx="7467600" cy="3912227"/>
          </a:xfrm>
        </p:spPr>
        <p:txBody>
          <a:bodyPr>
            <a:normAutofit/>
          </a:bodyPr>
          <a:lstStyle/>
          <a:p>
            <a:r>
              <a:rPr lang="en-US" dirty="0">
                <a:latin typeface="Times New Roman" panose="02020603050405020304" pitchFamily="18" charset="0"/>
                <a:cs typeface="Times New Roman" panose="02020603050405020304" pitchFamily="18" charset="0"/>
              </a:rPr>
              <a:t>Source of Sovereignty</a:t>
            </a:r>
          </a:p>
          <a:p>
            <a:pPr lvl="1"/>
            <a:r>
              <a:rPr lang="en-US" dirty="0">
                <a:latin typeface="Times New Roman" panose="02020603050405020304" pitchFamily="18" charset="0"/>
                <a:cs typeface="Times New Roman" panose="02020603050405020304" pitchFamily="18" charset="0"/>
              </a:rPr>
              <a:t>States </a:t>
            </a:r>
            <a:r>
              <a:rPr lang="en-US" dirty="0" smtClean="0">
                <a:latin typeface="Times New Roman" panose="02020603050405020304" pitchFamily="18" charset="0"/>
                <a:cs typeface="Times New Roman" panose="02020603050405020304" pitchFamily="18" charset="0"/>
              </a:rPr>
              <a:t>(Jeffersonian)</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Ratification</a:t>
            </a:r>
          </a:p>
          <a:p>
            <a:pPr lvl="2"/>
            <a:r>
              <a:rPr lang="en-US" dirty="0">
                <a:latin typeface="Times New Roman" panose="02020603050405020304" pitchFamily="18" charset="0"/>
                <a:cs typeface="Times New Roman" panose="02020603050405020304" pitchFamily="18" charset="0"/>
              </a:rPr>
              <a:t>Tenth Amendment</a:t>
            </a:r>
          </a:p>
          <a:p>
            <a:pPr lvl="1"/>
            <a:r>
              <a:rPr lang="en-US" dirty="0" smtClean="0">
                <a:latin typeface="Times New Roman" panose="02020603050405020304" pitchFamily="18" charset="0"/>
                <a:cs typeface="Times New Roman" panose="02020603050405020304" pitchFamily="18" charset="0"/>
              </a:rPr>
              <a:t>People (Federalist)</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Ratification</a:t>
            </a:r>
          </a:p>
          <a:p>
            <a:pPr lvl="2"/>
            <a:r>
              <a:rPr lang="en-US" dirty="0">
                <a:latin typeface="Times New Roman" panose="02020603050405020304" pitchFamily="18" charset="0"/>
                <a:cs typeface="Times New Roman" panose="02020603050405020304" pitchFamily="18" charset="0"/>
              </a:rPr>
              <a:t>Preamble</a:t>
            </a:r>
          </a:p>
          <a:p>
            <a:pPr lvl="2"/>
            <a:r>
              <a:rPr lang="en-US" dirty="0">
                <a:latin typeface="Times New Roman" panose="02020603050405020304" pitchFamily="18" charset="0"/>
                <a:cs typeface="Times New Roman" panose="02020603050405020304" pitchFamily="18" charset="0"/>
              </a:rPr>
              <a:t>Supremacy Clause of Article VI</a:t>
            </a:r>
          </a:p>
          <a:p>
            <a:r>
              <a:rPr lang="en-US" dirty="0">
                <a:latin typeface="Times New Roman" panose="02020603050405020304" pitchFamily="18" charset="0"/>
                <a:cs typeface="Times New Roman" panose="02020603050405020304" pitchFamily="18" charset="0"/>
              </a:rPr>
              <a:t>Marshall’s Answer: The People</a:t>
            </a:r>
          </a:p>
          <a:p>
            <a:pPr lvl="1"/>
            <a:r>
              <a:rPr lang="en-US" i="1" dirty="0">
                <a:latin typeface="Times New Roman" panose="02020603050405020304" pitchFamily="18" charset="0"/>
                <a:cs typeface="Times New Roman" panose="02020603050405020304" pitchFamily="18" charset="0"/>
                <a:hlinkClick r:id="rId2"/>
              </a:rPr>
              <a:t>McCulloch v. Maryland </a:t>
            </a:r>
            <a:r>
              <a:rPr lang="en-US" dirty="0">
                <a:latin typeface="Times New Roman" panose="02020603050405020304" pitchFamily="18" charset="0"/>
                <a:cs typeface="Times New Roman" panose="02020603050405020304" pitchFamily="18" charset="0"/>
                <a:hlinkClick r:id="rId2"/>
              </a:rPr>
              <a:t>(1819)</a:t>
            </a:r>
            <a:endParaRPr lang="en-US" dirty="0">
              <a:latin typeface="Times New Roman" panose="02020603050405020304" pitchFamily="18" charset="0"/>
              <a:cs typeface="Times New Roman" panose="02020603050405020304" pitchFamily="18" charset="0"/>
            </a:endParaRPr>
          </a:p>
          <a:p>
            <a:pPr lvl="1"/>
            <a:r>
              <a:rPr lang="en-US" i="1" dirty="0">
                <a:latin typeface="Times New Roman" panose="02020603050405020304" pitchFamily="18" charset="0"/>
                <a:cs typeface="Times New Roman" panose="02020603050405020304" pitchFamily="18" charset="0"/>
              </a:rPr>
              <a:t>Cohens v. Virginia </a:t>
            </a:r>
            <a:r>
              <a:rPr lang="en-US" dirty="0">
                <a:latin typeface="Times New Roman" panose="02020603050405020304" pitchFamily="18" charset="0"/>
                <a:cs typeface="Times New Roman" panose="02020603050405020304" pitchFamily="18" charset="0"/>
              </a:rPr>
              <a:t>(1821)</a:t>
            </a: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5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1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 #2</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National </a:t>
            </a:r>
            <a:r>
              <a:rPr lang="en-US" dirty="0">
                <a:latin typeface="Times New Roman" panose="02020603050405020304" pitchFamily="18" charset="0"/>
                <a:cs typeface="Times New Roman" panose="02020603050405020304" pitchFamily="18" charset="0"/>
              </a:rPr>
              <a:t>Supremacy</a:t>
            </a:r>
          </a:p>
        </p:txBody>
      </p:sp>
      <p:sp>
        <p:nvSpPr>
          <p:cNvPr id="3" name="Content Placeholder 2"/>
          <p:cNvSpPr>
            <a:spLocks noGrp="1"/>
          </p:cNvSpPr>
          <p:nvPr>
            <p:ph idx="1"/>
          </p:nvPr>
        </p:nvSpPr>
        <p:spPr>
          <a:xfrm>
            <a:off x="533400" y="2133600"/>
            <a:ext cx="7467600" cy="4038600"/>
          </a:xfrm>
        </p:spPr>
        <p:txBody>
          <a:bodyPr>
            <a:normAutofit/>
          </a:bodyPr>
          <a:lstStyle/>
          <a:p>
            <a:r>
              <a:rPr lang="en-US" dirty="0">
                <a:latin typeface="Times New Roman" panose="02020603050405020304" pitchFamily="18" charset="0"/>
                <a:cs typeface="Times New Roman" panose="02020603050405020304" pitchFamily="18" charset="0"/>
              </a:rPr>
              <a:t>Scope of National Power</a:t>
            </a:r>
          </a:p>
          <a:p>
            <a:pPr lvl="1"/>
            <a:r>
              <a:rPr lang="en-US" dirty="0" smtClean="0">
                <a:latin typeface="Times New Roman" panose="02020603050405020304" pitchFamily="18" charset="0"/>
                <a:cs typeface="Times New Roman" panose="02020603050405020304" pitchFamily="18" charset="0"/>
              </a:rPr>
              <a:t>Narrow (Jeffersonian)</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Enumerated Powers in Article I, Section 8</a:t>
            </a:r>
          </a:p>
          <a:p>
            <a:pPr lvl="2"/>
            <a:r>
              <a:rPr lang="en-US" dirty="0">
                <a:latin typeface="Times New Roman" panose="02020603050405020304" pitchFamily="18" charset="0"/>
                <a:cs typeface="Times New Roman" panose="02020603050405020304" pitchFamily="18" charset="0"/>
              </a:rPr>
              <a:t>Tenth Amendment</a:t>
            </a:r>
          </a:p>
          <a:p>
            <a:pPr lvl="1"/>
            <a:r>
              <a:rPr lang="en-US" dirty="0" smtClean="0">
                <a:latin typeface="Times New Roman" panose="02020603050405020304" pitchFamily="18" charset="0"/>
                <a:cs typeface="Times New Roman" panose="02020603050405020304" pitchFamily="18" charset="0"/>
              </a:rPr>
              <a:t>Broad (Federalist)</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National Purpose</a:t>
            </a:r>
          </a:p>
          <a:p>
            <a:pPr lvl="2"/>
            <a:r>
              <a:rPr lang="en-US" dirty="0">
                <a:latin typeface="Times New Roman" panose="02020603050405020304" pitchFamily="18" charset="0"/>
                <a:cs typeface="Times New Roman" panose="02020603050405020304" pitchFamily="18" charset="0"/>
              </a:rPr>
              <a:t>Implied Powers</a:t>
            </a:r>
          </a:p>
          <a:p>
            <a:pPr lvl="2"/>
            <a:r>
              <a:rPr lang="en-US" dirty="0">
                <a:latin typeface="Times New Roman" panose="02020603050405020304" pitchFamily="18" charset="0"/>
                <a:cs typeface="Times New Roman" panose="02020603050405020304" pitchFamily="18" charset="0"/>
              </a:rPr>
              <a:t>Article I, Section 8, Necessary and Proper Clause</a:t>
            </a:r>
          </a:p>
          <a:p>
            <a:r>
              <a:rPr lang="en-US" dirty="0">
                <a:latin typeface="Times New Roman" panose="02020603050405020304" pitchFamily="18" charset="0"/>
                <a:cs typeface="Times New Roman" panose="02020603050405020304" pitchFamily="18" charset="0"/>
              </a:rPr>
              <a:t>Marshall’s Answer: Broad</a:t>
            </a:r>
          </a:p>
          <a:p>
            <a:pPr lvl="2"/>
            <a:r>
              <a:rPr lang="en-US" i="1" dirty="0" smtClean="0">
                <a:latin typeface="Times New Roman" panose="02020603050405020304" pitchFamily="18" charset="0"/>
                <a:cs typeface="Times New Roman" panose="02020603050405020304" pitchFamily="18" charset="0"/>
                <a:hlinkClick r:id="rId2"/>
              </a:rPr>
              <a:t>McCulloch </a:t>
            </a:r>
            <a:r>
              <a:rPr lang="en-US" i="1" dirty="0">
                <a:latin typeface="Times New Roman" panose="02020603050405020304" pitchFamily="18" charset="0"/>
                <a:cs typeface="Times New Roman" panose="02020603050405020304" pitchFamily="18" charset="0"/>
                <a:hlinkClick r:id="rId2"/>
              </a:rPr>
              <a:t>v. Maryland</a:t>
            </a:r>
            <a:r>
              <a:rPr lang="en-US" dirty="0">
                <a:latin typeface="Times New Roman" panose="02020603050405020304" pitchFamily="18" charset="0"/>
                <a:cs typeface="Times New Roman" panose="02020603050405020304" pitchFamily="18" charset="0"/>
                <a:hlinkClick r:id="rId2"/>
              </a:rPr>
              <a:t> (1819</a:t>
            </a:r>
            <a:r>
              <a:rPr lang="en-US" dirty="0" smtClean="0">
                <a:latin typeface="Times New Roman" panose="02020603050405020304" pitchFamily="18" charset="0"/>
                <a:cs typeface="Times New Roman" panose="02020603050405020304" pitchFamily="18" charset="0"/>
                <a:hlinkClick r:id="rId2"/>
              </a:rPr>
              <a:t>)</a:t>
            </a:r>
            <a:endParaRPr lang="en-US" dirty="0" smtClean="0">
              <a:latin typeface="Times New Roman" panose="02020603050405020304" pitchFamily="18" charset="0"/>
              <a:cs typeface="Times New Roman" panose="02020603050405020304" pitchFamily="18" charset="0"/>
            </a:endParaRPr>
          </a:p>
          <a:p>
            <a:pPr lvl="2"/>
            <a:r>
              <a:rPr lang="en-US" i="1" dirty="0">
                <a:latin typeface="Times New Roman" panose="02020603050405020304" pitchFamily="18" charset="0"/>
                <a:cs typeface="Times New Roman" panose="02020603050405020304" pitchFamily="18" charset="0"/>
                <a:hlinkClick r:id="rId3"/>
              </a:rPr>
              <a:t>Gibbons v. Ogden </a:t>
            </a:r>
            <a:r>
              <a:rPr lang="en-US" dirty="0">
                <a:latin typeface="Times New Roman" panose="02020603050405020304" pitchFamily="18" charset="0"/>
                <a:cs typeface="Times New Roman" panose="02020603050405020304" pitchFamily="18" charset="0"/>
                <a:hlinkClick r:id="rId3"/>
              </a:rPr>
              <a:t>(1824</a:t>
            </a:r>
            <a:r>
              <a:rPr lang="en-US" dirty="0" smtClean="0">
                <a:latin typeface="Times New Roman" panose="02020603050405020304" pitchFamily="18" charset="0"/>
                <a:cs typeface="Times New Roman" panose="02020603050405020304" pitchFamily="18" charset="0"/>
                <a:hlinkClick r:id="rId3"/>
              </a:rPr>
              <a: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6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100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5524" y="1124702"/>
            <a:ext cx="3691296" cy="4465913"/>
          </a:xfrm>
        </p:spPr>
      </p:pic>
      <p:sp>
        <p:nvSpPr>
          <p:cNvPr id="5" name="TextBox 4"/>
          <p:cNvSpPr txBox="1"/>
          <p:nvPr/>
        </p:nvSpPr>
        <p:spPr>
          <a:xfrm>
            <a:off x="453683" y="1849023"/>
            <a:ext cx="3196884" cy="3208571"/>
          </a:xfrm>
          <a:prstGeom prst="rect">
            <a:avLst/>
          </a:prstGeom>
          <a:noFill/>
        </p:spPr>
        <p:txBody>
          <a:bodyPr wrap="square" rtlCol="0">
            <a:spAutoFit/>
          </a:bodyPr>
          <a:lstStyle/>
          <a:p>
            <a:r>
              <a:rPr lang="en-US" sz="4050" dirty="0">
                <a:latin typeface="Times New Roman" panose="02020603050405020304" pitchFamily="18" charset="0"/>
                <a:cs typeface="Times New Roman" panose="02020603050405020304" pitchFamily="18" charset="0"/>
              </a:rPr>
              <a:t>The</a:t>
            </a:r>
          </a:p>
          <a:p>
            <a:r>
              <a:rPr lang="en-US" sz="4050" dirty="0">
                <a:latin typeface="Times New Roman" panose="02020603050405020304" pitchFamily="18" charset="0"/>
                <a:cs typeface="Times New Roman" panose="02020603050405020304" pitchFamily="18" charset="0"/>
              </a:rPr>
              <a:t>Judiciary’s</a:t>
            </a:r>
          </a:p>
          <a:p>
            <a:r>
              <a:rPr lang="en-US" sz="4050" dirty="0">
                <a:latin typeface="Times New Roman" panose="02020603050405020304" pitchFamily="18" charset="0"/>
                <a:cs typeface="Times New Roman" panose="02020603050405020304" pitchFamily="18" charset="0"/>
              </a:rPr>
              <a:t>Home </a:t>
            </a:r>
          </a:p>
          <a:p>
            <a:r>
              <a:rPr lang="en-US" sz="4050" dirty="0">
                <a:latin typeface="Times New Roman" panose="02020603050405020304" pitchFamily="18" charset="0"/>
                <a:cs typeface="Times New Roman" panose="02020603050405020304" pitchFamily="18" charset="0"/>
              </a:rPr>
              <a:t>in the </a:t>
            </a:r>
          </a:p>
          <a:p>
            <a:r>
              <a:rPr lang="en-US" sz="4050" dirty="0">
                <a:latin typeface="Times New Roman" panose="02020603050405020304" pitchFamily="18" charset="0"/>
                <a:cs typeface="Times New Roman" panose="02020603050405020304" pitchFamily="18" charset="0"/>
              </a:rPr>
              <a:t>Constitution</a:t>
            </a:r>
          </a:p>
        </p:txBody>
      </p:sp>
      <p:sp>
        <p:nvSpPr>
          <p:cNvPr id="6" name="TextBox 5"/>
          <p:cNvSpPr txBox="1"/>
          <p:nvPr/>
        </p:nvSpPr>
        <p:spPr>
          <a:xfrm>
            <a:off x="3745524" y="5590615"/>
            <a:ext cx="5298141"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hlinkClick r:id="rId3"/>
              </a:rPr>
              <a:t>https://www.archives.gov/founding-docs/downloads</a:t>
            </a:r>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1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 #2</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National </a:t>
            </a:r>
            <a:r>
              <a:rPr lang="en-US" dirty="0">
                <a:latin typeface="Times New Roman" panose="02020603050405020304" pitchFamily="18" charset="0"/>
                <a:cs typeface="Times New Roman" panose="02020603050405020304" pitchFamily="18" charset="0"/>
              </a:rPr>
              <a:t>Supremacy</a:t>
            </a:r>
          </a:p>
        </p:txBody>
      </p:sp>
      <p:sp>
        <p:nvSpPr>
          <p:cNvPr id="3" name="Content Placeholder 2"/>
          <p:cNvSpPr>
            <a:spLocks noGrp="1"/>
          </p:cNvSpPr>
          <p:nvPr>
            <p:ph idx="1"/>
          </p:nvPr>
        </p:nvSpPr>
        <p:spPr>
          <a:xfrm>
            <a:off x="533400" y="2068287"/>
            <a:ext cx="7467600" cy="3962400"/>
          </a:xfrm>
        </p:spPr>
        <p:txBody>
          <a:bodyPr>
            <a:normAutofit/>
          </a:bodyPr>
          <a:lstStyle/>
          <a:p>
            <a:r>
              <a:rPr lang="en-US" dirty="0">
                <a:latin typeface="Times New Roman" panose="02020603050405020304" pitchFamily="18" charset="0"/>
                <a:cs typeface="Times New Roman" panose="02020603050405020304" pitchFamily="18" charset="0"/>
              </a:rPr>
              <a:t>Interpretation of Constitutional Powers</a:t>
            </a:r>
          </a:p>
          <a:p>
            <a:pPr lvl="1"/>
            <a:r>
              <a:rPr lang="en-US" dirty="0">
                <a:latin typeface="Times New Roman" panose="02020603050405020304" pitchFamily="18" charset="0"/>
                <a:cs typeface="Times New Roman" panose="02020603050405020304" pitchFamily="18" charset="0"/>
              </a:rPr>
              <a:t>Textual/“Strict</a:t>
            </a:r>
            <a:r>
              <a:rPr lang="en-US" dirty="0" smtClean="0">
                <a:latin typeface="Times New Roman" panose="02020603050405020304" pitchFamily="18" charset="0"/>
                <a:cs typeface="Times New Roman" panose="02020603050405020304" pitchFamily="18" charset="0"/>
              </a:rPr>
              <a:t>” (Jeffersonian)</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Limited Government</a:t>
            </a:r>
          </a:p>
          <a:p>
            <a:pPr lvl="2"/>
            <a:r>
              <a:rPr lang="en-US" dirty="0">
                <a:latin typeface="Times New Roman" panose="02020603050405020304" pitchFamily="18" charset="0"/>
                <a:cs typeface="Times New Roman" panose="02020603050405020304" pitchFamily="18" charset="0"/>
              </a:rPr>
              <a:t>Tenth Amendment/Federalism</a:t>
            </a:r>
          </a:p>
          <a:p>
            <a:pPr lvl="1"/>
            <a:r>
              <a:rPr lang="en-US" dirty="0">
                <a:latin typeface="Times New Roman" panose="02020603050405020304" pitchFamily="18" charset="0"/>
                <a:cs typeface="Times New Roman" panose="02020603050405020304" pitchFamily="18" charset="0"/>
              </a:rPr>
              <a:t>Textual/“Extra-Textual</a:t>
            </a:r>
            <a:r>
              <a:rPr lang="en-US" dirty="0" smtClean="0">
                <a:latin typeface="Times New Roman" panose="02020603050405020304" pitchFamily="18" charset="0"/>
                <a:cs typeface="Times New Roman" panose="02020603050405020304" pitchFamily="18" charset="0"/>
              </a:rPr>
              <a:t>” (Federalist)</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Nature of a </a:t>
            </a:r>
            <a:r>
              <a:rPr lang="en-US" i="1" dirty="0">
                <a:latin typeface="Times New Roman" panose="02020603050405020304" pitchFamily="18" charset="0"/>
                <a:cs typeface="Times New Roman" panose="02020603050405020304" pitchFamily="18" charset="0"/>
              </a:rPr>
              <a:t>Constitution</a:t>
            </a:r>
          </a:p>
          <a:p>
            <a:pPr lvl="2"/>
            <a:r>
              <a:rPr lang="en-US" dirty="0">
                <a:latin typeface="Times New Roman" panose="02020603050405020304" pitchFamily="18" charset="0"/>
                <a:cs typeface="Times New Roman" panose="02020603050405020304" pitchFamily="18" charset="0"/>
              </a:rPr>
              <a:t>National Purpose</a:t>
            </a:r>
          </a:p>
          <a:p>
            <a:r>
              <a:rPr lang="en-US" dirty="0">
                <a:latin typeface="Times New Roman" panose="02020603050405020304" pitchFamily="18" charset="0"/>
                <a:cs typeface="Times New Roman" panose="02020603050405020304" pitchFamily="18" charset="0"/>
              </a:rPr>
              <a:t>Marshall’s Answer: Extra-Textual</a:t>
            </a:r>
          </a:p>
          <a:p>
            <a:pPr lvl="1"/>
            <a:r>
              <a:rPr lang="en-US" i="1" dirty="0">
                <a:latin typeface="Times New Roman" panose="02020603050405020304" pitchFamily="18" charset="0"/>
                <a:cs typeface="Times New Roman" panose="02020603050405020304" pitchFamily="18" charset="0"/>
                <a:hlinkClick r:id="rId2"/>
              </a:rPr>
              <a:t>Marbury v. Madison </a:t>
            </a:r>
            <a:r>
              <a:rPr lang="en-US" dirty="0">
                <a:latin typeface="Times New Roman" panose="02020603050405020304" pitchFamily="18" charset="0"/>
                <a:cs typeface="Times New Roman" panose="02020603050405020304" pitchFamily="18" charset="0"/>
                <a:hlinkClick r:id="rId2"/>
              </a:rPr>
              <a:t>(1803)</a:t>
            </a:r>
            <a:endParaRPr lang="en-US" dirty="0">
              <a:latin typeface="Times New Roman" panose="02020603050405020304" pitchFamily="18" charset="0"/>
              <a:cs typeface="Times New Roman" panose="02020603050405020304" pitchFamily="18" charset="0"/>
            </a:endParaRPr>
          </a:p>
          <a:p>
            <a:pPr lvl="1"/>
            <a:r>
              <a:rPr lang="en-US" i="1" dirty="0">
                <a:latin typeface="Times New Roman" panose="02020603050405020304" pitchFamily="18" charset="0"/>
                <a:cs typeface="Times New Roman" panose="02020603050405020304" pitchFamily="18" charset="0"/>
                <a:hlinkClick r:id="rId3"/>
              </a:rPr>
              <a:t>McCulloch v. Maryland </a:t>
            </a:r>
            <a:r>
              <a:rPr lang="en-US" dirty="0">
                <a:latin typeface="Times New Roman" panose="02020603050405020304" pitchFamily="18" charset="0"/>
                <a:cs typeface="Times New Roman" panose="02020603050405020304" pitchFamily="18" charset="0"/>
                <a:hlinkClick r:id="rId3"/>
              </a:rPr>
              <a:t>(1819)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2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42" presetClass="entr" presetSubtype="0" fill="hold" nodeType="after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100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
                            </p:stCondLst>
                            <p:childTnLst>
                              <p:par>
                                <p:cTn id="43" presetID="42" presetClass="entr" presetSubtype="0" fill="hold" nodeType="afterEffect">
                                  <p:stCondLst>
                                    <p:cond delay="100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67600" cy="1293028"/>
          </a:xfrm>
        </p:spPr>
        <p:txBody>
          <a:bodyPr>
            <a:normAutofit/>
          </a:bodyPr>
          <a:lstStyle/>
          <a:p>
            <a:r>
              <a:rPr lang="en-US" dirty="0">
                <a:latin typeface="Times New Roman" panose="02020603050405020304" pitchFamily="18" charset="0"/>
                <a:cs typeface="Times New Roman" panose="02020603050405020304" pitchFamily="18" charset="0"/>
              </a:rPr>
              <a:t>Goal #3</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Protect </a:t>
            </a:r>
            <a:r>
              <a:rPr lang="en-US" dirty="0">
                <a:latin typeface="Times New Roman" panose="02020603050405020304" pitchFamily="18" charset="0"/>
                <a:cs typeface="Times New Roman" panose="02020603050405020304" pitchFamily="18" charset="0"/>
              </a:rPr>
              <a:t>Private Property</a:t>
            </a:r>
          </a:p>
        </p:txBody>
      </p:sp>
      <p:sp>
        <p:nvSpPr>
          <p:cNvPr id="3" name="Content Placeholder 2"/>
          <p:cNvSpPr>
            <a:spLocks noGrp="1"/>
          </p:cNvSpPr>
          <p:nvPr>
            <p:ph idx="1"/>
          </p:nvPr>
        </p:nvSpPr>
        <p:spPr>
          <a:xfrm>
            <a:off x="304800" y="1417638"/>
            <a:ext cx="8077200" cy="5135562"/>
          </a:xfrm>
        </p:spPr>
        <p:txBody>
          <a:bodyPr>
            <a:normAutofit/>
          </a:bodyPr>
          <a:lstStyle/>
          <a:p>
            <a:pPr marL="36576" indent="0">
              <a:buNone/>
            </a:pPr>
            <a:r>
              <a:rPr lang="en-US" sz="2400" dirty="0">
                <a:latin typeface="Times New Roman" panose="02020603050405020304" pitchFamily="18" charset="0"/>
                <a:cs typeface="Times New Roman" panose="02020603050405020304" pitchFamily="18" charset="0"/>
              </a:rPr>
              <a:t>John Locke, </a:t>
            </a:r>
            <a:r>
              <a:rPr lang="en-US" sz="2400" i="1" dirty="0">
                <a:latin typeface="Times New Roman" panose="02020603050405020304" pitchFamily="18" charset="0"/>
                <a:cs typeface="Times New Roman" panose="02020603050405020304" pitchFamily="18" charset="0"/>
                <a:hlinkClick r:id="rId2"/>
              </a:rPr>
              <a:t>The Second Treatise of Government</a:t>
            </a:r>
            <a:endParaRPr lang="en-US" sz="800" i="1" dirty="0">
              <a:latin typeface="Times New Roman" panose="02020603050405020304" pitchFamily="18" charset="0"/>
              <a:cs typeface="Times New Roman" panose="02020603050405020304" pitchFamily="18" charset="0"/>
            </a:endParaRPr>
          </a:p>
          <a:p>
            <a:pPr marL="36576" indent="0">
              <a:buNone/>
            </a:pPr>
            <a:endParaRPr lang="en-US" sz="800" dirty="0"/>
          </a:p>
          <a:p>
            <a:pPr marL="338328" lvl="1" indent="0">
              <a:buNone/>
            </a:pPr>
            <a:r>
              <a:rPr lang="en-US" sz="1800" dirty="0">
                <a:latin typeface="Times New Roman" panose="02020603050405020304" pitchFamily="18" charset="0"/>
                <a:cs typeface="Times New Roman" panose="02020603050405020304" pitchFamily="18" charset="0"/>
              </a:rPr>
              <a:t>Man being born, as has been proved, with a title to perfect freedom, and an </a:t>
            </a:r>
            <a:r>
              <a:rPr lang="en-US" sz="1800" dirty="0" err="1">
                <a:latin typeface="Times New Roman" panose="02020603050405020304" pitchFamily="18" charset="0"/>
                <a:cs typeface="Times New Roman" panose="02020603050405020304" pitchFamily="18" charset="0"/>
              </a:rPr>
              <a:t>uncontrouled</a:t>
            </a:r>
            <a:r>
              <a:rPr lang="en-US" sz="1800" dirty="0">
                <a:latin typeface="Times New Roman" panose="02020603050405020304" pitchFamily="18" charset="0"/>
                <a:cs typeface="Times New Roman" panose="02020603050405020304" pitchFamily="18" charset="0"/>
              </a:rPr>
              <a:t> enjoyment of all the </a:t>
            </a:r>
            <a:r>
              <a:rPr lang="en-US" sz="1800" b="1" i="1" dirty="0">
                <a:latin typeface="Times New Roman" panose="02020603050405020304" pitchFamily="18" charset="0"/>
                <a:cs typeface="Times New Roman" panose="02020603050405020304" pitchFamily="18" charset="0"/>
              </a:rPr>
              <a:t>rights and privileges of the law of nature</a:t>
            </a:r>
            <a:r>
              <a:rPr lang="en-US" sz="1800" dirty="0">
                <a:latin typeface="Times New Roman" panose="02020603050405020304" pitchFamily="18" charset="0"/>
                <a:cs typeface="Times New Roman" panose="02020603050405020304" pitchFamily="18" charset="0"/>
              </a:rPr>
              <a:t>… not only to preserve his </a:t>
            </a:r>
            <a:r>
              <a:rPr lang="en-US" sz="1800" b="1" i="1" dirty="0">
                <a:solidFill>
                  <a:srgbClr val="FF0000"/>
                </a:solidFill>
                <a:latin typeface="Times New Roman" panose="02020603050405020304" pitchFamily="18" charset="0"/>
                <a:cs typeface="Times New Roman" panose="02020603050405020304" pitchFamily="18" charset="0"/>
              </a:rPr>
              <a:t>property</a:t>
            </a:r>
            <a:r>
              <a:rPr lang="en-US" sz="1800" b="1" i="1" dirty="0">
                <a:latin typeface="Times New Roman" panose="02020603050405020304" pitchFamily="18" charset="0"/>
                <a:cs typeface="Times New Roman" panose="02020603050405020304" pitchFamily="18" charset="0"/>
              </a:rPr>
              <a:t>, that is, his life, liberty and estate</a:t>
            </a:r>
            <a:r>
              <a:rPr lang="en-US" sz="1800" dirty="0">
                <a:latin typeface="Times New Roman" panose="02020603050405020304" pitchFamily="18" charset="0"/>
                <a:cs typeface="Times New Roman" panose="02020603050405020304" pitchFamily="18" charset="0"/>
              </a:rPr>
              <a:t>, against the injuries and attempts of other men…. [N]o political society can be, nor subsist, without having in itself the power to preserve the </a:t>
            </a:r>
            <a:r>
              <a:rPr lang="en-US" sz="1800" b="1" i="1" dirty="0">
                <a:latin typeface="Times New Roman" panose="02020603050405020304" pitchFamily="18" charset="0"/>
                <a:cs typeface="Times New Roman" panose="02020603050405020304" pitchFamily="18" charset="0"/>
              </a:rPr>
              <a:t>property</a:t>
            </a:r>
            <a:r>
              <a:rPr lang="en-US" sz="1800" dirty="0">
                <a:latin typeface="Times New Roman" panose="02020603050405020304" pitchFamily="18" charset="0"/>
                <a:cs typeface="Times New Roman" panose="02020603050405020304" pitchFamily="18" charset="0"/>
              </a:rPr>
              <a:t>… of all those of that society…. </a:t>
            </a:r>
            <a:r>
              <a:rPr lang="en-US" sz="1800" dirty="0">
                <a:solidFill>
                  <a:srgbClr val="FF0000"/>
                </a:solidFill>
                <a:latin typeface="Times New Roman" panose="02020603050405020304" pitchFamily="18" charset="0"/>
                <a:cs typeface="Times New Roman" panose="02020603050405020304" pitchFamily="18" charset="0"/>
              </a:rPr>
              <a:t>[T]he community comes to be umpire</a:t>
            </a:r>
            <a:r>
              <a:rPr lang="en-US" sz="1800" dirty="0">
                <a:latin typeface="Times New Roman" panose="02020603050405020304" pitchFamily="18" charset="0"/>
                <a:cs typeface="Times New Roman" panose="02020603050405020304" pitchFamily="18" charset="0"/>
              </a:rPr>
              <a:t>, by settled standing rules, indifferent, and the same to all parties; and by men having authority from the community, for the execution of those rules, </a:t>
            </a:r>
            <a:r>
              <a:rPr lang="en-US" sz="1800" b="1" i="1" dirty="0">
                <a:solidFill>
                  <a:srgbClr val="FF0000"/>
                </a:solidFill>
                <a:latin typeface="Times New Roman" panose="02020603050405020304" pitchFamily="18" charset="0"/>
                <a:cs typeface="Times New Roman" panose="02020603050405020304" pitchFamily="18" charset="0"/>
              </a:rPr>
              <a:t>decides all the differences that may happen between any members of that society concerning any matter of right</a:t>
            </a:r>
            <a:r>
              <a:rPr lang="en-US" sz="1800" dirty="0">
                <a:latin typeface="Times New Roman" panose="02020603050405020304" pitchFamily="18" charset="0"/>
                <a:cs typeface="Times New Roman" panose="02020603050405020304" pitchFamily="18" charset="0"/>
              </a:rPr>
              <a:t>. (Chapter VII)</a:t>
            </a:r>
            <a:endParaRPr lang="en-US" sz="800" dirty="0">
              <a:latin typeface="Times New Roman" panose="02020603050405020304" pitchFamily="18" charset="0"/>
              <a:cs typeface="Times New Roman" panose="02020603050405020304" pitchFamily="18" charset="0"/>
            </a:endParaRPr>
          </a:p>
          <a:p>
            <a:pPr marL="338328" lvl="1" indent="0">
              <a:buNone/>
            </a:pPr>
            <a:endParaRPr lang="en-US" sz="800" dirty="0">
              <a:latin typeface="Times New Roman" panose="02020603050405020304" pitchFamily="18" charset="0"/>
              <a:cs typeface="Times New Roman" panose="02020603050405020304" pitchFamily="18" charset="0"/>
            </a:endParaRPr>
          </a:p>
          <a:p>
            <a:pPr marL="36576" indent="0">
              <a:buNone/>
            </a:pPr>
            <a:r>
              <a:rPr lang="en-US" sz="2200" b="1" dirty="0">
                <a:latin typeface="Times New Roman" panose="02020603050405020304" pitchFamily="18" charset="0"/>
                <a:cs typeface="Times New Roman" panose="02020603050405020304" pitchFamily="18" charset="0"/>
              </a:rPr>
              <a:t>Constitutional Text</a:t>
            </a:r>
          </a:p>
          <a:p>
            <a:r>
              <a:rPr lang="en-US" sz="2000" b="1" i="1" dirty="0">
                <a:latin typeface="Times New Roman" panose="02020603050405020304" pitchFamily="18" charset="0"/>
                <a:cs typeface="Times New Roman" panose="02020603050405020304" pitchFamily="18" charset="0"/>
              </a:rPr>
              <a:t>Article I, Section 10: </a:t>
            </a:r>
            <a:r>
              <a:rPr lang="en-US" sz="22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No State shall… pass any … Law impairing the Obligation of </a:t>
            </a:r>
            <a:r>
              <a:rPr lang="en-US" sz="1800" dirty="0">
                <a:solidFill>
                  <a:srgbClr val="FF0000"/>
                </a:solidFill>
                <a:latin typeface="Times New Roman" panose="02020603050405020304" pitchFamily="18" charset="0"/>
                <a:cs typeface="Times New Roman" panose="02020603050405020304" pitchFamily="18" charset="0"/>
              </a:rPr>
              <a:t>Contracts</a:t>
            </a:r>
            <a:r>
              <a:rPr lang="en-US" sz="1800" dirty="0">
                <a:latin typeface="Times New Roman" panose="02020603050405020304" pitchFamily="18" charset="0"/>
                <a:cs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Fifth Amendment: </a:t>
            </a:r>
            <a:r>
              <a:rPr lang="en-US" sz="20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nor shall </a:t>
            </a:r>
            <a:r>
              <a:rPr lang="en-US" sz="1800" dirty="0">
                <a:solidFill>
                  <a:srgbClr val="FF0000"/>
                </a:solidFill>
                <a:latin typeface="Times New Roman" panose="02020603050405020304" pitchFamily="18" charset="0"/>
                <a:cs typeface="Times New Roman" panose="02020603050405020304" pitchFamily="18" charset="0"/>
              </a:rPr>
              <a:t>private property </a:t>
            </a:r>
            <a:r>
              <a:rPr lang="en-US" sz="1800" dirty="0">
                <a:latin typeface="Times New Roman" panose="02020603050405020304" pitchFamily="18" charset="0"/>
                <a:cs typeface="Times New Roman" panose="02020603050405020304" pitchFamily="18" charset="0"/>
              </a:rPr>
              <a:t>be taken for public use, without just compensation.”</a:t>
            </a:r>
          </a:p>
        </p:txBody>
      </p:sp>
    </p:spTree>
    <p:extLst>
      <p:ext uri="{BB962C8B-B14F-4D97-AF65-F5344CB8AC3E}">
        <p14:creationId xmlns:p14="http://schemas.microsoft.com/office/powerpoint/2010/main" val="1040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par>
                          <p:cTn id="15" fill="hold">
                            <p:stCondLst>
                              <p:cond delay="500"/>
                            </p:stCondLst>
                            <p:childTnLst>
                              <p:par>
                                <p:cTn id="16" presetID="42" presetClass="entr" presetSubtype="0" fill="hold" nodeType="afterEffect">
                                  <p:stCondLst>
                                    <p:cond delay="2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629400" cy="1293028"/>
          </a:xfrm>
        </p:spPr>
        <p:txBody>
          <a:bodyPr>
            <a:normAutofit fontScale="90000"/>
          </a:bodyPr>
          <a:lstStyle/>
          <a:p>
            <a:r>
              <a:rPr lang="en-US" dirty="0">
                <a:latin typeface="Times New Roman" panose="02020603050405020304" pitchFamily="18" charset="0"/>
                <a:cs typeface="Times New Roman" panose="02020603050405020304" pitchFamily="18" charset="0"/>
              </a:rPr>
              <a:t>Goal #3</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Protect </a:t>
            </a:r>
            <a:r>
              <a:rPr lang="en-US" dirty="0">
                <a:latin typeface="Times New Roman" panose="02020603050405020304" pitchFamily="18" charset="0"/>
                <a:cs typeface="Times New Roman" panose="02020603050405020304" pitchFamily="18" charset="0"/>
              </a:rPr>
              <a:t>Private Property</a:t>
            </a:r>
          </a:p>
        </p:txBody>
      </p:sp>
      <p:sp>
        <p:nvSpPr>
          <p:cNvPr id="3" name="Content Placeholder 2"/>
          <p:cNvSpPr>
            <a:spLocks noGrp="1"/>
          </p:cNvSpPr>
          <p:nvPr>
            <p:ph idx="1"/>
          </p:nvPr>
        </p:nvSpPr>
        <p:spPr>
          <a:xfrm>
            <a:off x="304800" y="1417638"/>
            <a:ext cx="8839200" cy="5440362"/>
          </a:xfrm>
        </p:spPr>
        <p:txBody>
          <a:bodyPr>
            <a:normAutofit/>
          </a:bodyPr>
          <a:lstStyle/>
          <a:p>
            <a:pPr marL="36576" indent="0">
              <a:buNone/>
            </a:pPr>
            <a:endParaRPr lang="en-US" sz="1050" dirty="0" smtClean="0">
              <a:latin typeface="Times New Roman" panose="02020603050405020304" pitchFamily="18" charset="0"/>
              <a:cs typeface="Times New Roman" panose="02020603050405020304" pitchFamily="18" charset="0"/>
            </a:endParaRPr>
          </a:p>
          <a:p>
            <a:pPr marL="36576" indent="0">
              <a:buNone/>
            </a:pPr>
            <a:r>
              <a:rPr lang="en-US" sz="2800" dirty="0" smtClean="0">
                <a:latin typeface="Times New Roman" panose="02020603050405020304" pitchFamily="18" charset="0"/>
                <a:cs typeface="Times New Roman" panose="02020603050405020304" pitchFamily="18" charset="0"/>
              </a:rPr>
              <a:t>James </a:t>
            </a:r>
            <a:r>
              <a:rPr lang="en-US" sz="2800" dirty="0">
                <a:latin typeface="Times New Roman" panose="02020603050405020304" pitchFamily="18" charset="0"/>
                <a:cs typeface="Times New Roman" panose="02020603050405020304" pitchFamily="18" charset="0"/>
              </a:rPr>
              <a:t>Madison, </a:t>
            </a:r>
            <a:r>
              <a:rPr lang="en-US" sz="2800" i="1" dirty="0">
                <a:latin typeface="Times New Roman" panose="02020603050405020304" pitchFamily="18" charset="0"/>
                <a:cs typeface="Times New Roman" panose="02020603050405020304" pitchFamily="18" charset="0"/>
                <a:hlinkClick r:id="rId2"/>
              </a:rPr>
              <a:t>Federalist Ten</a:t>
            </a:r>
            <a:endParaRPr lang="en-US" sz="2800" dirty="0"/>
          </a:p>
          <a:p>
            <a:pPr marL="320040" lvl="2" indent="0">
              <a:buSzPct val="80000"/>
              <a:buNone/>
            </a:pPr>
            <a:r>
              <a:rPr lang="en-US" sz="1600" dirty="0">
                <a:latin typeface="Times New Roman" panose="02020603050405020304" pitchFamily="18" charset="0"/>
                <a:cs typeface="Times New Roman" panose="02020603050405020304" pitchFamily="18" charset="0"/>
              </a:rPr>
              <a:t>The diversity in the faculties of men, from which </a:t>
            </a:r>
            <a:r>
              <a:rPr lang="en-US" sz="1600" b="1" i="1" dirty="0">
                <a:solidFill>
                  <a:srgbClr val="FF0000"/>
                </a:solidFill>
                <a:latin typeface="Times New Roman" panose="02020603050405020304" pitchFamily="18" charset="0"/>
                <a:cs typeface="Times New Roman" panose="02020603050405020304" pitchFamily="18" charset="0"/>
              </a:rPr>
              <a:t>the rights of property </a:t>
            </a:r>
            <a:r>
              <a:rPr lang="en-US" sz="1600" dirty="0">
                <a:latin typeface="Times New Roman" panose="02020603050405020304" pitchFamily="18" charset="0"/>
                <a:cs typeface="Times New Roman" panose="02020603050405020304" pitchFamily="18" charset="0"/>
              </a:rPr>
              <a:t>originate, is not less an insuperable obstacle to a uniformity of interests. </a:t>
            </a:r>
            <a:r>
              <a:rPr lang="en-US" sz="1600" b="1" i="1" dirty="0">
                <a:solidFill>
                  <a:srgbClr val="FF0000"/>
                </a:solidFill>
                <a:latin typeface="Times New Roman" panose="02020603050405020304" pitchFamily="18" charset="0"/>
                <a:cs typeface="Times New Roman" panose="02020603050405020304" pitchFamily="18" charset="0"/>
              </a:rPr>
              <a:t>The protection of these faculties is the first object of government</a:t>
            </a:r>
            <a:r>
              <a:rPr lang="en-US" sz="1600" dirty="0">
                <a:latin typeface="Times New Roman" panose="02020603050405020304" pitchFamily="18" charset="0"/>
                <a:cs typeface="Times New Roman" panose="02020603050405020304" pitchFamily="18" charset="0"/>
              </a:rPr>
              <a:t>.… If a faction consists of less than a majority, relief is supplied by the republican principle, which enables the majority to defeat its sinister views by regular vote. It may clog the administration, it may convulse the society; but it will be unable to execute and mask its violence under the forms of the Constitution. </a:t>
            </a:r>
            <a:r>
              <a:rPr lang="en-US" sz="1600" b="1" i="1" dirty="0">
                <a:latin typeface="Times New Roman" panose="02020603050405020304" pitchFamily="18" charset="0"/>
                <a:cs typeface="Times New Roman" panose="02020603050405020304" pitchFamily="18" charset="0"/>
              </a:rPr>
              <a:t>When a majority is included in a faction, the form of popular government, on the other hand, enables it to sacrifice to its ruling passion or interest both the public good and the rights of other citizens</a:t>
            </a:r>
            <a:r>
              <a:rPr lang="en-US" sz="1600" dirty="0">
                <a:latin typeface="Times New Roman" panose="02020603050405020304" pitchFamily="18" charset="0"/>
                <a:cs typeface="Times New Roman" panose="02020603050405020304" pitchFamily="18" charset="0"/>
              </a:rPr>
              <a:t>. To secure the public good and private rights against the danger of such a faction, and at the same time to preserve the spirit and the form of popular government, is then </a:t>
            </a:r>
            <a:r>
              <a:rPr lang="en-US" sz="1600" b="1" i="1" dirty="0">
                <a:latin typeface="Times New Roman" panose="02020603050405020304" pitchFamily="18" charset="0"/>
                <a:cs typeface="Times New Roman" panose="02020603050405020304" pitchFamily="18" charset="0"/>
              </a:rPr>
              <a:t>the great object to which our inquiries are </a:t>
            </a:r>
            <a:r>
              <a:rPr lang="en-US" sz="1600" b="1" i="1" dirty="0" smtClean="0">
                <a:latin typeface="Times New Roman" panose="02020603050405020304" pitchFamily="18" charset="0"/>
                <a:cs typeface="Times New Roman" panose="02020603050405020304" pitchFamily="18" charset="0"/>
              </a:rPr>
              <a:t>directed</a:t>
            </a:r>
            <a:r>
              <a:rPr lang="en-US" sz="1600" dirty="0" smtClean="0">
                <a:latin typeface="Times New Roman" panose="02020603050405020304" pitchFamily="18" charset="0"/>
                <a:cs typeface="Times New Roman" panose="02020603050405020304" pitchFamily="18" charset="0"/>
              </a:rPr>
              <a:t>.</a:t>
            </a:r>
            <a:endParaRPr lang="en-US" sz="1200" dirty="0" smtClean="0">
              <a:latin typeface="Times New Roman" panose="02020603050405020304" pitchFamily="18" charset="0"/>
              <a:cs typeface="Times New Roman" panose="02020603050405020304" pitchFamily="18" charset="0"/>
            </a:endParaRPr>
          </a:p>
          <a:p>
            <a:pPr marL="36576" lvl="1" indent="0">
              <a:buSzPct val="80000"/>
              <a:buNone/>
            </a:pPr>
            <a:endParaRPr lang="en-US" sz="800" dirty="0">
              <a:latin typeface="Times New Roman" panose="02020603050405020304" pitchFamily="18" charset="0"/>
              <a:cs typeface="Times New Roman" panose="02020603050405020304" pitchFamily="18" charset="0"/>
            </a:endParaRPr>
          </a:p>
          <a:p>
            <a:pPr marL="36576" lvl="1" indent="0">
              <a:buSzPct val="80000"/>
              <a:buNone/>
            </a:pPr>
            <a:r>
              <a:rPr lang="en-US" sz="3000" dirty="0" smtClean="0">
                <a:latin typeface="Times New Roman" panose="02020603050405020304" pitchFamily="18" charset="0"/>
                <a:cs typeface="Times New Roman" panose="02020603050405020304" pitchFamily="18" charset="0"/>
              </a:rPr>
              <a:t>Alexander Hamilton, </a:t>
            </a:r>
            <a:r>
              <a:rPr lang="en-US" sz="3000" i="1" dirty="0" smtClean="0">
                <a:latin typeface="Times New Roman" panose="02020603050405020304" pitchFamily="18" charset="0"/>
                <a:cs typeface="Times New Roman" panose="02020603050405020304" pitchFamily="18" charset="0"/>
                <a:hlinkClick r:id="rId3"/>
              </a:rPr>
              <a:t>Federalist Seventy-Eight</a:t>
            </a:r>
            <a:endParaRPr lang="en-US" sz="3000" dirty="0" smtClean="0"/>
          </a:p>
          <a:p>
            <a:pPr marL="338328" lvl="1" indent="0">
              <a:buNone/>
            </a:pPr>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independence of the judges is equally requisite to guard the Constitution and the </a:t>
            </a:r>
            <a:r>
              <a:rPr lang="en-US" sz="1600" b="1" i="1" dirty="0">
                <a:solidFill>
                  <a:srgbClr val="FF0000"/>
                </a:solidFill>
                <a:latin typeface="Times New Roman" panose="02020603050405020304" pitchFamily="18" charset="0"/>
                <a:cs typeface="Times New Roman" panose="02020603050405020304" pitchFamily="18" charset="0"/>
              </a:rPr>
              <a:t>rights of individuals</a:t>
            </a:r>
            <a:r>
              <a:rPr lang="en-US" sz="1600" b="1"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from the effects of those ill humors, which the arts of designing men, or the influence of particular conjunctures, sometimes disseminate among the people themselves, and which, though they speedily give place to better information, and more deliberate reflection, have a tendency, in the meantime, </a:t>
            </a:r>
            <a:r>
              <a:rPr lang="en-US" sz="1600" b="1" i="1" dirty="0">
                <a:latin typeface="Times New Roman" panose="02020603050405020304" pitchFamily="18" charset="0"/>
                <a:cs typeface="Times New Roman" panose="02020603050405020304" pitchFamily="18" charset="0"/>
              </a:rPr>
              <a:t>to occasion dangerous innovations in the government, and </a:t>
            </a:r>
            <a:r>
              <a:rPr lang="en-US" sz="1600" b="1" i="1" dirty="0">
                <a:solidFill>
                  <a:srgbClr val="FF0000"/>
                </a:solidFill>
                <a:latin typeface="Times New Roman" panose="02020603050405020304" pitchFamily="18" charset="0"/>
                <a:cs typeface="Times New Roman" panose="02020603050405020304" pitchFamily="18" charset="0"/>
              </a:rPr>
              <a:t>serious oppressions of the minor party in the community</a:t>
            </a:r>
            <a:r>
              <a:rPr lang="en-US" sz="16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2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162800" cy="1293028"/>
          </a:xfrm>
        </p:spPr>
        <p:txBody>
          <a:bodyPr>
            <a:normAutofit fontScale="90000"/>
          </a:bodyPr>
          <a:lstStyle/>
          <a:p>
            <a:r>
              <a:rPr lang="en-US" dirty="0">
                <a:latin typeface="Times New Roman" panose="02020603050405020304" pitchFamily="18" charset="0"/>
                <a:cs typeface="Times New Roman" panose="02020603050405020304" pitchFamily="18" charset="0"/>
              </a:rPr>
              <a:t>Goal #</a:t>
            </a:r>
            <a:r>
              <a:rPr lang="en-US" dirty="0" smtClean="0">
                <a:latin typeface="Times New Roman" panose="02020603050405020304" pitchFamily="18" charset="0"/>
                <a:cs typeface="Times New Roman" panose="02020603050405020304" pitchFamily="18" charset="0"/>
              </a:rPr>
              <a:t>3:</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Protect </a:t>
            </a:r>
            <a:r>
              <a:rPr lang="en-US" dirty="0">
                <a:latin typeface="Times New Roman" panose="02020603050405020304" pitchFamily="18" charset="0"/>
                <a:cs typeface="Times New Roman" panose="02020603050405020304" pitchFamily="18" charset="0"/>
              </a:rPr>
              <a:t>Private Property</a:t>
            </a:r>
          </a:p>
        </p:txBody>
      </p:sp>
      <p:sp>
        <p:nvSpPr>
          <p:cNvPr id="3" name="Content Placeholder 2"/>
          <p:cNvSpPr>
            <a:spLocks noGrp="1"/>
          </p:cNvSpPr>
          <p:nvPr>
            <p:ph idx="1"/>
          </p:nvPr>
        </p:nvSpPr>
        <p:spPr>
          <a:xfrm>
            <a:off x="304800" y="1417638"/>
            <a:ext cx="8077200" cy="5135562"/>
          </a:xfrm>
        </p:spPr>
        <p:txBody>
          <a:bodyPr>
            <a:normAutofit lnSpcReduction="10000"/>
          </a:bodyPr>
          <a:lstStyle/>
          <a:p>
            <a:pPr marL="36576" indent="0">
              <a:buNone/>
            </a:pPr>
            <a:endParaRPr lang="en-US" sz="18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Private Property Rights</a:t>
            </a:r>
          </a:p>
          <a:p>
            <a:pPr lvl="1"/>
            <a:r>
              <a:rPr lang="en-US" sz="2400" dirty="0">
                <a:latin typeface="Times New Roman" panose="02020603050405020304" pitchFamily="18" charset="0"/>
                <a:cs typeface="Times New Roman" panose="02020603050405020304" pitchFamily="18" charset="0"/>
              </a:rPr>
              <a:t>Lesser </a:t>
            </a:r>
            <a:r>
              <a:rPr lang="en-US" sz="2400" dirty="0" smtClean="0">
                <a:latin typeface="Times New Roman" panose="02020603050405020304" pitchFamily="18" charset="0"/>
                <a:cs typeface="Times New Roman" panose="02020603050405020304" pitchFamily="18" charset="0"/>
              </a:rPr>
              <a:t>Protection (Jeffersonian)</a:t>
            </a:r>
            <a:endParaRPr lang="en-US" sz="24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Tenth Amendment</a:t>
            </a:r>
          </a:p>
          <a:p>
            <a:pPr lvl="2"/>
            <a:r>
              <a:rPr lang="en-US" sz="2200" dirty="0">
                <a:latin typeface="Times New Roman" panose="02020603050405020304" pitchFamily="18" charset="0"/>
                <a:cs typeface="Times New Roman" panose="02020603050405020304" pitchFamily="18" charset="0"/>
              </a:rPr>
              <a:t>State Sovereignty</a:t>
            </a:r>
          </a:p>
          <a:p>
            <a:pPr lvl="2"/>
            <a:r>
              <a:rPr lang="en-US" sz="2200" dirty="0">
                <a:latin typeface="Times New Roman" panose="02020603050405020304" pitchFamily="18" charset="0"/>
                <a:cs typeface="Times New Roman" panose="02020603050405020304" pitchFamily="18" charset="0"/>
              </a:rPr>
              <a:t>Core Principles of Liberalism: Democracy</a:t>
            </a:r>
          </a:p>
          <a:p>
            <a:pPr lvl="1"/>
            <a:r>
              <a:rPr lang="en-US" sz="2400" dirty="0" smtClean="0">
                <a:latin typeface="Times New Roman" panose="02020603050405020304" pitchFamily="18" charset="0"/>
                <a:cs typeface="Times New Roman" panose="02020603050405020304" pitchFamily="18" charset="0"/>
              </a:rPr>
              <a:t>More Protection (Federalist)</a:t>
            </a:r>
            <a:endParaRPr lang="en-US" sz="24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Constitutional Text</a:t>
            </a:r>
          </a:p>
          <a:p>
            <a:pPr lvl="2"/>
            <a:r>
              <a:rPr lang="en-US" sz="2200" dirty="0">
                <a:latin typeface="Times New Roman" panose="02020603050405020304" pitchFamily="18" charset="0"/>
                <a:cs typeface="Times New Roman" panose="02020603050405020304" pitchFamily="18" charset="0"/>
              </a:rPr>
              <a:t>Fundamental Law/Limited Government</a:t>
            </a:r>
          </a:p>
          <a:p>
            <a:pPr lvl="2"/>
            <a:r>
              <a:rPr lang="en-US" sz="2200" dirty="0">
                <a:latin typeface="Times New Roman" panose="02020603050405020304" pitchFamily="18" charset="0"/>
                <a:cs typeface="Times New Roman" panose="02020603050405020304" pitchFamily="18" charset="0"/>
              </a:rPr>
              <a:t>Core Principles of Liberalism: Individual Rights</a:t>
            </a:r>
          </a:p>
          <a:p>
            <a:pPr marL="36576" indent="0">
              <a:buNone/>
            </a:pPr>
            <a:endParaRPr lang="en-US" sz="18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Marshall’s Answer: “More”</a:t>
            </a:r>
          </a:p>
          <a:p>
            <a:pPr lvl="1"/>
            <a:r>
              <a:rPr lang="en-US" sz="2200" i="1" dirty="0">
                <a:latin typeface="Times New Roman" panose="02020603050405020304" pitchFamily="18" charset="0"/>
                <a:cs typeface="Times New Roman" panose="02020603050405020304" pitchFamily="18" charset="0"/>
              </a:rPr>
              <a:t>Fletcher v. Peck </a:t>
            </a:r>
            <a:r>
              <a:rPr lang="en-US" sz="2200" dirty="0">
                <a:latin typeface="Times New Roman" panose="02020603050405020304" pitchFamily="18" charset="0"/>
                <a:cs typeface="Times New Roman" panose="02020603050405020304" pitchFamily="18" charset="0"/>
              </a:rPr>
              <a:t>(1810)</a:t>
            </a:r>
          </a:p>
          <a:p>
            <a:pPr lvl="1"/>
            <a:r>
              <a:rPr lang="en-US" sz="2200" i="1" dirty="0" smtClean="0">
                <a:latin typeface="Times New Roman" panose="02020603050405020304" pitchFamily="18" charset="0"/>
                <a:cs typeface="Times New Roman" panose="02020603050405020304" pitchFamily="18" charset="0"/>
              </a:rPr>
              <a:t>Dartmouth </a:t>
            </a:r>
            <a:r>
              <a:rPr lang="en-US" sz="2200" i="1" dirty="0">
                <a:latin typeface="Times New Roman" panose="02020603050405020304" pitchFamily="18" charset="0"/>
                <a:cs typeface="Times New Roman" panose="02020603050405020304" pitchFamily="18" charset="0"/>
              </a:rPr>
              <a:t>College v. Woodward </a:t>
            </a:r>
            <a:r>
              <a:rPr lang="en-US" sz="2200" dirty="0">
                <a:latin typeface="Times New Roman" panose="02020603050405020304" pitchFamily="18" charset="0"/>
                <a:cs typeface="Times New Roman" panose="02020603050405020304" pitchFamily="18" charset="0"/>
              </a:rPr>
              <a:t>(1819)</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1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par>
                          <p:cTn id="25" fill="hold">
                            <p:stCondLst>
                              <p:cond delay="500"/>
                            </p:stCondLst>
                            <p:childTnLst>
                              <p:par>
                                <p:cTn id="26" presetID="42" presetClass="entr" presetSubtype="0" fill="hold" nodeType="afterEffect">
                                  <p:stCondLst>
                                    <p:cond delay="150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anim calcmode="lin" valueType="num">
                                      <p:cBhvr>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150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150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anim calcmode="lin" valueType="num">
                                      <p:cBhvr>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par>
                          <p:cTn id="48" fill="hold">
                            <p:stCondLst>
                              <p:cond delay="500"/>
                            </p:stCondLst>
                            <p:childTnLst>
                              <p:par>
                                <p:cTn id="49" presetID="42" presetClass="entr" presetSubtype="0" fill="hold" nodeType="afterEffect">
                                  <p:stCondLst>
                                    <p:cond delay="100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1000"/>
                                        <p:tgtEl>
                                          <p:spTgt spid="3">
                                            <p:txEl>
                                              <p:pRg st="12" end="12"/>
                                            </p:txEl>
                                          </p:spTgt>
                                        </p:tgtEl>
                                      </p:cBhvr>
                                    </p:animEffect>
                                    <p:anim calcmode="lin" valueType="num">
                                      <p:cBhvr>
                                        <p:cTn id="5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42" presetClass="entr" presetSubtype="0" fill="hold" nodeType="after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1000"/>
                                        <p:tgtEl>
                                          <p:spTgt spid="3">
                                            <p:txEl>
                                              <p:pRg st="13" end="13"/>
                                            </p:txEl>
                                          </p:spTgt>
                                        </p:tgtEl>
                                      </p:cBhvr>
                                    </p:animEffect>
                                    <p:anim calcmode="lin" valueType="num">
                                      <p:cBhvr>
                                        <p:cTn id="5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1293028"/>
          </a:xfrm>
        </p:spPr>
        <p:txBody>
          <a:bodyPr>
            <a:normAutofit fontScale="90000"/>
          </a:bodyPr>
          <a:lstStyle/>
          <a:p>
            <a:r>
              <a:rPr lang="en-US" dirty="0">
                <a:latin typeface="Times New Roman" panose="02020603050405020304" pitchFamily="18" charset="0"/>
                <a:cs typeface="Times New Roman" panose="02020603050405020304" pitchFamily="18" charset="0"/>
              </a:rPr>
              <a:t>Situating the Court </a:t>
            </a:r>
            <a:r>
              <a:rPr lang="en-US" dirty="0" smtClean="0">
                <a:latin typeface="Times New Roman" panose="02020603050405020304" pitchFamily="18" charset="0"/>
                <a:cs typeface="Times New Roman" panose="02020603050405020304" pitchFamily="18" charset="0"/>
              </a:rPr>
              <a:t>in</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American </a:t>
            </a:r>
            <a:r>
              <a:rPr lang="en-US" dirty="0">
                <a:latin typeface="Times New Roman" panose="02020603050405020304" pitchFamily="18" charset="0"/>
                <a:cs typeface="Times New Roman" panose="02020603050405020304" pitchFamily="18" charset="0"/>
              </a:rPr>
              <a:t>Constitutional Politics</a:t>
            </a:r>
          </a:p>
        </p:txBody>
      </p:sp>
      <p:sp>
        <p:nvSpPr>
          <p:cNvPr id="3" name="Content Placeholder 2"/>
          <p:cNvSpPr>
            <a:spLocks noGrp="1"/>
          </p:cNvSpPr>
          <p:nvPr>
            <p:ph idx="1"/>
          </p:nvPr>
        </p:nvSpPr>
        <p:spPr>
          <a:xfrm>
            <a:off x="464820" y="2090058"/>
            <a:ext cx="7772400" cy="3962400"/>
          </a:xfrm>
        </p:spPr>
        <p:txBody>
          <a:bodyPr>
            <a:normAutofit/>
          </a:bodyPr>
          <a:lstStyle/>
          <a:p>
            <a:r>
              <a:rPr lang="en-US" sz="2400" dirty="0">
                <a:latin typeface="Times New Roman" panose="02020603050405020304" pitchFamily="18" charset="0"/>
                <a:cs typeface="Times New Roman" panose="02020603050405020304" pitchFamily="18" charset="0"/>
              </a:rPr>
              <a:t>Marshall’s Phenomenal Success</a:t>
            </a:r>
          </a:p>
          <a:p>
            <a:r>
              <a:rPr lang="en-US" sz="2400" dirty="0">
                <a:latin typeface="Times New Roman" panose="02020603050405020304" pitchFamily="18" charset="0"/>
                <a:cs typeface="Times New Roman" panose="02020603050405020304" pitchFamily="18" charset="0"/>
              </a:rPr>
              <a:t>But…</a:t>
            </a:r>
          </a:p>
          <a:p>
            <a:pPr lvl="1"/>
            <a:r>
              <a:rPr lang="en-US" i="1" dirty="0">
                <a:latin typeface="Times New Roman" panose="02020603050405020304" pitchFamily="18" charset="0"/>
                <a:cs typeface="Times New Roman" panose="02020603050405020304" pitchFamily="18" charset="0"/>
              </a:rPr>
              <a:t>Federalist Seventy-Eight</a:t>
            </a:r>
            <a:r>
              <a:rPr lang="en-US" dirty="0">
                <a:latin typeface="Times New Roman" panose="02020603050405020304" pitchFamily="18" charset="0"/>
                <a:cs typeface="Times New Roman" panose="02020603050405020304" pitchFamily="18" charset="0"/>
              </a:rPr>
              <a:t>: Purse &amp; Sword</a:t>
            </a:r>
          </a:p>
          <a:p>
            <a:pPr lvl="1"/>
            <a:r>
              <a:rPr lang="en-US" dirty="0">
                <a:latin typeface="Times New Roman" panose="02020603050405020304" pitchFamily="18" charset="0"/>
                <a:cs typeface="Times New Roman" panose="02020603050405020304" pitchFamily="18" charset="0"/>
              </a:rPr>
              <a:t>Ecclesiastes 3:1-8</a:t>
            </a:r>
          </a:p>
          <a:p>
            <a:pPr lvl="1"/>
            <a:r>
              <a:rPr lang="en-US" dirty="0">
                <a:latin typeface="Times New Roman" panose="02020603050405020304" pitchFamily="18" charset="0"/>
                <a:cs typeface="Times New Roman" panose="02020603050405020304" pitchFamily="18" charset="0"/>
              </a:rPr>
              <a:t>Lesson: The Court Must Be Judicious in Its Exercise of Judicial Review/Power</a:t>
            </a:r>
          </a:p>
          <a:p>
            <a:pPr lvl="2"/>
            <a:r>
              <a:rPr lang="en-US" sz="2000" i="1" dirty="0">
                <a:latin typeface="Times New Roman" panose="02020603050405020304" pitchFamily="18" charset="0"/>
                <a:cs typeface="Times New Roman" panose="02020603050405020304" pitchFamily="18" charset="0"/>
                <a:hlinkClick r:id="rId2"/>
              </a:rPr>
              <a:t>Marbury</a:t>
            </a:r>
            <a:r>
              <a:rPr lang="en-US" sz="2000" i="1" dirty="0">
                <a:latin typeface="Times New Roman" panose="02020603050405020304" pitchFamily="18" charset="0"/>
                <a:cs typeface="Times New Roman" panose="02020603050405020304" pitchFamily="18" charset="0"/>
              </a:rPr>
              <a:t>, Stuart, </a:t>
            </a:r>
            <a:r>
              <a:rPr lang="en-US" sz="2000" i="1" dirty="0">
                <a:latin typeface="Times New Roman" panose="02020603050405020304" pitchFamily="18" charset="0"/>
                <a:cs typeface="Times New Roman" panose="02020603050405020304" pitchFamily="18" charset="0"/>
                <a:hlinkClick r:id="rId3"/>
              </a:rPr>
              <a:t>McCulloch</a:t>
            </a:r>
            <a:r>
              <a:rPr lang="en-US"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hlinkClick r:id="rId4"/>
              </a:rPr>
              <a:t>Gibbons</a:t>
            </a:r>
            <a:endParaRPr lang="en-US" sz="2000" i="1" dirty="0">
              <a:latin typeface="Times New Roman" panose="02020603050405020304" pitchFamily="18" charset="0"/>
              <a:cs typeface="Times New Roman" panose="02020603050405020304" pitchFamily="18" charset="0"/>
            </a:endParaRPr>
          </a:p>
          <a:p>
            <a:pPr lvl="2"/>
            <a:r>
              <a:rPr lang="en-US" sz="2000" i="1" dirty="0" smtClean="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not: </a:t>
            </a:r>
            <a:r>
              <a:rPr lang="en-US" sz="2000" i="1" dirty="0">
                <a:latin typeface="Times New Roman" panose="02020603050405020304" pitchFamily="18" charset="0"/>
                <a:cs typeface="Times New Roman" panose="02020603050405020304" pitchFamily="18" charset="0"/>
                <a:hlinkClick r:id="rId5"/>
              </a:rPr>
              <a:t>Worchester v. Georgia </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i="1" dirty="0">
                <a:latin typeface="Times New Roman" panose="02020603050405020304" pitchFamily="18" charset="0"/>
                <a:cs typeface="Times New Roman" panose="02020603050405020304" pitchFamily="18" charset="0"/>
                <a:hlinkClick r:id="rId6"/>
              </a:rPr>
              <a:t>Dred Scott</a:t>
            </a:r>
            <a:endParaRPr lang="en-US" sz="2000"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Marshall Knew, and Tended to, the Limits of Judicial Power</a:t>
            </a:r>
          </a:p>
          <a:p>
            <a:pPr lvl="1"/>
            <a:r>
              <a:rPr lang="en-US" dirty="0">
                <a:latin typeface="Times New Roman" panose="02020603050405020304" pitchFamily="18" charset="0"/>
                <a:cs typeface="Times New Roman" panose="02020603050405020304" pitchFamily="18" charset="0"/>
              </a:rPr>
              <a:t>In this, He Became the Model Chief Justice</a:t>
            </a:r>
          </a:p>
          <a:p>
            <a:pPr marL="448056" lvl="1" indent="0">
              <a:buNone/>
            </a:pP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00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anim calcmode="lin" valueType="num">
                                      <p:cBhvr>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5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200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Focus on John Marshall?</a:t>
            </a:r>
          </a:p>
        </p:txBody>
      </p:sp>
      <p:sp>
        <p:nvSpPr>
          <p:cNvPr id="3" name="Content Placeholder 2"/>
          <p:cNvSpPr>
            <a:spLocks noGrp="1"/>
          </p:cNvSpPr>
          <p:nvPr>
            <p:ph idx="1"/>
          </p:nvPr>
        </p:nvSpPr>
        <p:spPr/>
        <p:txBody>
          <a:bodyPr>
            <a:normAutofit/>
          </a:bodyPr>
          <a:lstStyle/>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Chief Justice</a:t>
            </a:r>
          </a:p>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Constitutional Force</a:t>
            </a:r>
          </a:p>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(though at times unenthusiastic and reactive) steward of the role of the Court</a:t>
            </a:r>
            <a:endParaRPr lang="en-US" sz="800" dirty="0">
              <a:latin typeface="Times New Roman" panose="02020603050405020304" pitchFamily="18" charset="0"/>
              <a:cs typeface="Times New Roman" panose="02020603050405020304" pitchFamily="18" charset="0"/>
            </a:endParaRPr>
          </a:p>
          <a:p>
            <a:endParaRPr lang="en-US" sz="800" b="1" i="1" dirty="0">
              <a:latin typeface="Times New Roman" panose="02020603050405020304" pitchFamily="18" charset="0"/>
              <a:cs typeface="Times New Roman" panose="02020603050405020304" pitchFamily="18" charset="0"/>
            </a:endParaRPr>
          </a:p>
          <a:p>
            <a:pPr marL="36576" indent="0">
              <a:buNone/>
            </a:pPr>
            <a:r>
              <a:rPr lang="en-US" sz="2400" b="1" i="1" dirty="0">
                <a:latin typeface="Times New Roman" panose="02020603050405020304" pitchFamily="18" charset="0"/>
                <a:cs typeface="Times New Roman" panose="02020603050405020304" pitchFamily="18" charset="0"/>
              </a:rPr>
              <a:t>In John Marshall we see the fusion of constitutional law and constitutional politics … his genius: understanding principle and its relationship to the “art of the possible.”</a:t>
            </a:r>
            <a:endParaRPr lang="en-US" sz="800" b="1" i="1" dirty="0">
              <a:latin typeface="Times New Roman" panose="02020603050405020304" pitchFamily="18" charset="0"/>
              <a:cs typeface="Times New Roman" panose="02020603050405020304" pitchFamily="18" charset="0"/>
            </a:endParaRPr>
          </a:p>
          <a:p>
            <a:pPr marL="36576" indent="0">
              <a:buNone/>
            </a:pPr>
            <a:endParaRPr lang="en-US" sz="800" b="1" i="1" dirty="0">
              <a:latin typeface="Times New Roman" panose="02020603050405020304" pitchFamily="18" charset="0"/>
              <a:cs typeface="Times New Roman" panose="02020603050405020304" pitchFamily="18" charset="0"/>
            </a:endParaRPr>
          </a:p>
          <a:p>
            <a:pPr marL="36576" indent="0" algn="ctr">
              <a:buNone/>
            </a:pPr>
            <a:r>
              <a:rPr lang="en-US" sz="2400" b="1" i="1" dirty="0">
                <a:latin typeface="Times New Roman" panose="02020603050405020304" pitchFamily="18" charset="0"/>
                <a:cs typeface="Times New Roman" panose="02020603050405020304" pitchFamily="18" charset="0"/>
              </a:rPr>
              <a:t>In essence, he invented the Supreme Court.</a:t>
            </a:r>
          </a:p>
        </p:txBody>
      </p:sp>
    </p:spTree>
    <p:extLst>
      <p:ext uri="{BB962C8B-B14F-4D97-AF65-F5344CB8AC3E}">
        <p14:creationId xmlns:p14="http://schemas.microsoft.com/office/powerpoint/2010/main" val="247514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533400"/>
            <a:ext cx="8092440" cy="1293028"/>
          </a:xfrm>
        </p:spPr>
        <p:txBody>
          <a:bodyPr>
            <a:normAutofit/>
          </a:bodyPr>
          <a:lstStyle/>
          <a:p>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Q&amp;A and </a:t>
            </a:r>
            <a:r>
              <a:rPr lang="en-US" dirty="0" err="1"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workshop</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457200" y="1848199"/>
            <a:ext cx="8382000" cy="3505200"/>
          </a:xfrm>
        </p:spPr>
        <p:txBody>
          <a:bodyPr/>
          <a:lstStyle/>
          <a:p>
            <a:r>
              <a:rPr lang="en-US" dirty="0">
                <a:latin typeface="Times New Roman" panose="02020603050405020304" pitchFamily="18" charset="0"/>
                <a:cs typeface="Times New Roman" panose="02020603050405020304" pitchFamily="18" charset="0"/>
              </a:rPr>
              <a:t>Make Marshall </a:t>
            </a:r>
            <a:r>
              <a:rPr lang="en-US" i="1" dirty="0" smtClean="0">
                <a:latin typeface="Times New Roman" panose="02020603050405020304" pitchFamily="18" charset="0"/>
                <a:cs typeface="Times New Roman" panose="02020603050405020304" pitchFamily="18" charset="0"/>
              </a:rPr>
              <a:t>Interesting</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Contextualize</a:t>
            </a:r>
          </a:p>
          <a:p>
            <a:pPr lvl="1"/>
            <a:r>
              <a:rPr lang="en-US" dirty="0" smtClean="0">
                <a:latin typeface="Times New Roman" panose="02020603050405020304" pitchFamily="18" charset="0"/>
                <a:cs typeface="Times New Roman" panose="02020603050405020304" pitchFamily="18" charset="0"/>
              </a:rPr>
              <a:t>Humanize</a:t>
            </a:r>
          </a:p>
          <a:p>
            <a:pPr lvl="1"/>
            <a:r>
              <a:rPr lang="en-US" b="1" i="1" dirty="0" err="1" smtClean="0">
                <a:latin typeface="Times New Roman" panose="02020603050405020304" pitchFamily="18" charset="0"/>
                <a:cs typeface="Times New Roman" panose="02020603050405020304" pitchFamily="18" charset="0"/>
              </a:rPr>
              <a:t>Hamiltonize</a:t>
            </a:r>
            <a:endParaRPr lang="en-US" b="1"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Make Signal Supreme Court </a:t>
            </a:r>
            <a:r>
              <a:rPr lang="en-US">
                <a:latin typeface="Times New Roman" panose="02020603050405020304" pitchFamily="18" charset="0"/>
                <a:cs typeface="Times New Roman" panose="02020603050405020304" pitchFamily="18" charset="0"/>
              </a:rPr>
              <a:t>Opinions </a:t>
            </a:r>
            <a:r>
              <a:rPr lang="en-US" i="1" smtClean="0">
                <a:latin typeface="Times New Roman" panose="02020603050405020304" pitchFamily="18" charset="0"/>
                <a:cs typeface="Times New Roman" panose="02020603050405020304" pitchFamily="18" charset="0"/>
              </a:rPr>
              <a:t>Interesting</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Simplify</a:t>
            </a:r>
          </a:p>
          <a:p>
            <a:pPr lvl="1"/>
            <a:r>
              <a:rPr lang="en-US" i="1" dirty="0">
                <a:latin typeface="Times New Roman" panose="02020603050405020304" pitchFamily="18" charset="0"/>
                <a:cs typeface="Times New Roman" panose="02020603050405020304" pitchFamily="18" charset="0"/>
              </a:rPr>
              <a:t>Contest-</a:t>
            </a:r>
            <a:r>
              <a:rPr lang="en-US" i="1" dirty="0" err="1">
                <a:latin typeface="Times New Roman" panose="02020603050405020304" pitchFamily="18" charset="0"/>
                <a:cs typeface="Times New Roman" panose="02020603050405020304" pitchFamily="18" charset="0"/>
              </a:rPr>
              <a:t>ize</a:t>
            </a: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Make Heritage </a:t>
            </a:r>
            <a:r>
              <a:rPr lang="en-US" i="1" dirty="0">
                <a:latin typeface="Times New Roman" panose="02020603050405020304" pitchFamily="18" charset="0"/>
                <a:cs typeface="Times New Roman" panose="02020603050405020304" pitchFamily="18" charset="0"/>
              </a:rPr>
              <a:t>Real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Relevant</a:t>
            </a:r>
          </a:p>
        </p:txBody>
      </p:sp>
    </p:spTree>
    <p:extLst>
      <p:ext uri="{BB962C8B-B14F-4D97-AF65-F5344CB8AC3E}">
        <p14:creationId xmlns:p14="http://schemas.microsoft.com/office/powerpoint/2010/main" val="26612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42"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2" presetClass="entr" presetSubtype="0"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2" presetClass="entr" presetSubtype="0"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42" presetClass="entr" presetSubtype="0" fill="hold" nodeType="afterEffect">
                                  <p:stCondLst>
                                    <p:cond delay="10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100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4373"/>
            <a:ext cx="6949440" cy="1293028"/>
          </a:xfrm>
        </p:spPr>
        <p:txBody>
          <a:bodyPr/>
          <a:lstStyle/>
          <a:p>
            <a:r>
              <a:rPr lang="en-US" dirty="0" smtClean="0">
                <a:latin typeface="Times New Roman" panose="02020603050405020304" pitchFamily="18" charset="0"/>
                <a:cs typeface="Times New Roman" panose="02020603050405020304" pitchFamily="18" charset="0"/>
              </a:rPr>
              <a:t>Useful Legal Websites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i="1" dirty="0" smtClean="0">
                <a:latin typeface="Times New Roman" panose="02020603050405020304" pitchFamily="18" charset="0"/>
                <a:cs typeface="Times New Roman" panose="02020603050405020304" pitchFamily="18" charset="0"/>
                <a:hlinkClick r:id="rId2"/>
              </a:rPr>
              <a:t>The Supreme Court</a:t>
            </a:r>
            <a:r>
              <a:rPr lang="en-US" dirty="0" smtClean="0">
                <a:latin typeface="Times New Roman" panose="02020603050405020304" pitchFamily="18" charset="0"/>
                <a:cs typeface="Times New Roman" panose="02020603050405020304" pitchFamily="18" charset="0"/>
              </a:rPr>
              <a:t>, PBS Series</a:t>
            </a:r>
          </a:p>
          <a:p>
            <a:pPr lvl="1"/>
            <a:r>
              <a:rPr lang="en-US" i="1" dirty="0" smtClean="0">
                <a:latin typeface="Times New Roman" panose="02020603050405020304" pitchFamily="18" charset="0"/>
                <a:cs typeface="Times New Roman" panose="02020603050405020304" pitchFamily="18" charset="0"/>
              </a:rPr>
              <a:t>lesson plans, timeline, history, case summaries</a:t>
            </a:r>
          </a:p>
          <a:p>
            <a:r>
              <a:rPr lang="en-US" i="1" dirty="0" smtClean="0">
                <a:latin typeface="Times New Roman" panose="02020603050405020304" pitchFamily="18" charset="0"/>
                <a:cs typeface="Times New Roman" panose="02020603050405020304" pitchFamily="18" charset="0"/>
                <a:hlinkClick r:id="rId3"/>
              </a:rPr>
              <a:t>Exploring Constitutional Law</a:t>
            </a:r>
            <a:r>
              <a:rPr lang="en-US" i="1" dirty="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Douglas Linder</a:t>
            </a:r>
          </a:p>
          <a:p>
            <a:pPr lvl="1"/>
            <a:r>
              <a:rPr lang="en-US" i="1" dirty="0" smtClean="0">
                <a:latin typeface="Times New Roman" panose="02020603050405020304" pitchFamily="18" charset="0"/>
                <a:cs typeface="Times New Roman" panose="02020603050405020304" pitchFamily="18" charset="0"/>
              </a:rPr>
              <a:t>edited case opinions, descriptions of areas of law and interpretation</a:t>
            </a:r>
          </a:p>
          <a:p>
            <a:r>
              <a:rPr lang="en-US" i="1" dirty="0" smtClean="0">
                <a:latin typeface="Times New Roman" panose="02020603050405020304" pitchFamily="18" charset="0"/>
                <a:cs typeface="Times New Roman" panose="02020603050405020304" pitchFamily="18" charset="0"/>
                <a:hlinkClick r:id="rId4"/>
              </a:rPr>
              <a:t>Oyez</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Cornell Legal Information Institute</a:t>
            </a:r>
          </a:p>
          <a:p>
            <a:pPr lvl="1"/>
            <a:r>
              <a:rPr lang="en-US" i="1" dirty="0" smtClean="0">
                <a:latin typeface="Times New Roman" panose="02020603050405020304" pitchFamily="18" charset="0"/>
                <a:cs typeface="Times New Roman" panose="02020603050405020304" pitchFamily="18" charset="0"/>
              </a:rPr>
              <a:t>case descriptions, opinions, brief biographies of Justices</a:t>
            </a:r>
          </a:p>
          <a:p>
            <a:r>
              <a:rPr lang="en-US" i="1" dirty="0" err="1" smtClean="0">
                <a:latin typeface="Times New Roman" panose="02020603050405020304" pitchFamily="18" charset="0"/>
                <a:cs typeface="Times New Roman" panose="02020603050405020304" pitchFamily="18" charset="0"/>
                <a:hlinkClick r:id="rId5"/>
              </a:rPr>
              <a:t>Oyez,Oyez</a:t>
            </a:r>
            <a:r>
              <a:rPr lang="en-US" i="1" dirty="0" smtClean="0">
                <a:latin typeface="Times New Roman" panose="02020603050405020304" pitchFamily="18" charset="0"/>
                <a:cs typeface="Times New Roman" panose="02020603050405020304" pitchFamily="18" charset="0"/>
                <a:hlinkClick r:id="rId5"/>
              </a:rPr>
              <a:t>, Oh Yay!</a:t>
            </a:r>
            <a:r>
              <a:rPr lang="en-US" dirty="0" smtClean="0">
                <a:latin typeface="Times New Roman" panose="02020603050405020304" pitchFamily="18" charset="0"/>
                <a:cs typeface="Times New Roman" panose="02020603050405020304" pitchFamily="18" charset="0"/>
                <a:hlinkClick r:id="rId5"/>
              </a:rPr>
              <a:t> </a:t>
            </a:r>
            <a:r>
              <a:rPr lang="en-US" dirty="0" smtClean="0">
                <a:latin typeface="Times New Roman" panose="02020603050405020304" pitchFamily="18" charset="0"/>
                <a:cs typeface="Times New Roman" panose="02020603050405020304" pitchFamily="18" charset="0"/>
              </a:rPr>
              <a:t>Texas Bar Association</a:t>
            </a:r>
          </a:p>
          <a:p>
            <a:pPr lvl="1"/>
            <a:r>
              <a:rPr lang="en-US" i="1" dirty="0" smtClean="0">
                <a:latin typeface="Times New Roman" panose="02020603050405020304" pitchFamily="18" charset="0"/>
                <a:cs typeface="Times New Roman" panose="02020603050405020304" pitchFamily="18" charset="0"/>
              </a:rPr>
              <a:t>Videos, case descriptions, teacher resources, games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844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563562"/>
          </a:xfrm>
        </p:spPr>
        <p:txBody>
          <a:bodyPr>
            <a:normAutofit fontScale="90000"/>
          </a:bodyPr>
          <a:lstStyle/>
          <a:p>
            <a:pPr algn="ctr"/>
            <a:r>
              <a:rPr lang="en-US" i="1" dirty="0" err="1">
                <a:latin typeface="Times New Roman" panose="02020603050405020304" pitchFamily="18" charset="0"/>
                <a:cs typeface="Times New Roman" panose="02020603050405020304" pitchFamily="18" charset="0"/>
              </a:rPr>
              <a:t>Fini</a:t>
            </a:r>
            <a:endParaRPr lang="en-US" i="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228600" y="556418"/>
            <a:ext cx="8686800" cy="5715000"/>
          </a:xfrm>
        </p:spPr>
        <p:txBody>
          <a:bodyPr>
            <a:noAutofit/>
          </a:bodyPr>
          <a:lstStyle/>
          <a:p>
            <a:pPr marL="0" indent="0">
              <a:buNone/>
            </a:pPr>
            <a:r>
              <a:rPr lang="en-US" sz="1400" u="sng" dirty="0">
                <a:latin typeface="Times New Roman" panose="02020603050405020304" pitchFamily="18" charset="0"/>
                <a:cs typeface="Times New Roman" panose="02020603050405020304" pitchFamily="18" charset="0"/>
              </a:rPr>
              <a:t>STAAR Standards Implicated</a:t>
            </a:r>
          </a:p>
          <a:p>
            <a:r>
              <a:rPr lang="en-US" sz="1000" dirty="0">
                <a:latin typeface="Times New Roman" panose="02020603050405020304" pitchFamily="18" charset="0"/>
                <a:cs typeface="Times New Roman" panose="02020603050405020304" pitchFamily="18" charset="0"/>
              </a:rPr>
              <a:t>(1) </a:t>
            </a:r>
            <a:r>
              <a:rPr lang="en-US" sz="1000" b="1" dirty="0">
                <a:latin typeface="Times New Roman" panose="02020603050405020304" pitchFamily="18" charset="0"/>
                <a:cs typeface="Times New Roman" panose="02020603050405020304" pitchFamily="18" charset="0"/>
              </a:rPr>
              <a:t>History. </a:t>
            </a:r>
            <a:r>
              <a:rPr lang="en-US" sz="1000" dirty="0">
                <a:latin typeface="Times New Roman" panose="02020603050405020304" pitchFamily="18" charset="0"/>
                <a:cs typeface="Times New Roman" panose="02020603050405020304" pitchFamily="18" charset="0"/>
              </a:rPr>
              <a:t>The student understands traditional historical points of reference in U.S. history through 1877. The student is expected to </a:t>
            </a:r>
          </a:p>
          <a:p>
            <a:pPr lvl="1"/>
            <a:r>
              <a:rPr lang="en-US" sz="900" dirty="0">
                <a:latin typeface="Times New Roman" panose="02020603050405020304" pitchFamily="18" charset="0"/>
                <a:cs typeface="Times New Roman" panose="02020603050405020304" pitchFamily="18" charset="0"/>
              </a:rPr>
              <a:t>(A) identify the major eras and events in U.S. history through 1877, including … creation and ratification of the Constitution </a:t>
            </a:r>
            <a:r>
              <a:rPr lang="en-US" sz="900" b="1" dirty="0">
                <a:solidFill>
                  <a:srgbClr val="FF0000"/>
                </a:solidFill>
                <a:latin typeface="Times New Roman" panose="02020603050405020304" pitchFamily="18" charset="0"/>
                <a:cs typeface="Times New Roman" panose="02020603050405020304" pitchFamily="18" charset="0"/>
              </a:rPr>
              <a:t>Readiness Standard </a:t>
            </a:r>
            <a:endParaRPr lang="en-US" sz="900" dirty="0">
              <a:latin typeface="Times New Roman" panose="02020603050405020304" pitchFamily="18" charset="0"/>
              <a:cs typeface="Times New Roman" panose="02020603050405020304" pitchFamily="18" charset="0"/>
            </a:endParaRPr>
          </a:p>
          <a:p>
            <a:pPr lvl="1"/>
            <a:r>
              <a:rPr lang="en-US" sz="900" dirty="0">
                <a:latin typeface="Times New Roman" panose="02020603050405020304" pitchFamily="18" charset="0"/>
                <a:cs typeface="Times New Roman" panose="02020603050405020304" pitchFamily="18" charset="0"/>
              </a:rPr>
              <a:t>(C) explain the significance of the following dates: … 1787, writing of the U.S. Constitution; </a:t>
            </a:r>
            <a:r>
              <a:rPr lang="en-US" sz="900" b="1" dirty="0">
                <a:solidFill>
                  <a:srgbClr val="FFFF00"/>
                </a:solidFill>
                <a:latin typeface="Times New Roman" panose="02020603050405020304" pitchFamily="18" charset="0"/>
                <a:cs typeface="Times New Roman" panose="02020603050405020304" pitchFamily="18" charset="0"/>
              </a:rPr>
              <a:t>Supporting Standard </a:t>
            </a:r>
            <a:endParaRPr lang="en-US" sz="9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(4) </a:t>
            </a:r>
            <a:r>
              <a:rPr lang="en-US" sz="1000" b="1" dirty="0">
                <a:latin typeface="Times New Roman" panose="02020603050405020304" pitchFamily="18" charset="0"/>
                <a:cs typeface="Times New Roman" panose="02020603050405020304" pitchFamily="18" charset="0"/>
              </a:rPr>
              <a:t>History. </a:t>
            </a:r>
            <a:r>
              <a:rPr lang="en-US" sz="1000" dirty="0">
                <a:latin typeface="Times New Roman" panose="02020603050405020304" pitchFamily="18" charset="0"/>
                <a:cs typeface="Times New Roman" panose="02020603050405020304" pitchFamily="18" charset="0"/>
              </a:rPr>
              <a:t>The student understands significant political and economic issues of the revolutionary era</a:t>
            </a:r>
          </a:p>
          <a:p>
            <a:pPr lvl="1"/>
            <a:r>
              <a:rPr lang="en-US" sz="1000" dirty="0">
                <a:latin typeface="Times New Roman" panose="02020603050405020304" pitchFamily="18" charset="0"/>
                <a:cs typeface="Times New Roman" panose="02020603050405020304" pitchFamily="18" charset="0"/>
              </a:rPr>
              <a:t>(D) analyze the issues of the Constitutional Convention of 1787, including the Great Compromise and the Three-Fifths Compromise; </a:t>
            </a:r>
            <a:r>
              <a:rPr lang="en-US" sz="1000" b="1" dirty="0">
                <a:solidFill>
                  <a:srgbClr val="FFFF00"/>
                </a:solidFill>
                <a:latin typeface="Times New Roman" panose="02020603050405020304" pitchFamily="18" charset="0"/>
                <a:cs typeface="Times New Roman" panose="02020603050405020304" pitchFamily="18" charset="0"/>
              </a:rPr>
              <a:t>Supporting Standard </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(5) </a:t>
            </a:r>
            <a:r>
              <a:rPr lang="en-US" sz="1000" b="1" dirty="0">
                <a:latin typeface="Times New Roman" panose="02020603050405020304" pitchFamily="18" charset="0"/>
                <a:cs typeface="Times New Roman" panose="02020603050405020304" pitchFamily="18" charset="0"/>
              </a:rPr>
              <a:t>History. </a:t>
            </a:r>
            <a:r>
              <a:rPr lang="en-US" sz="1000" dirty="0">
                <a:latin typeface="Times New Roman" panose="02020603050405020304" pitchFamily="18" charset="0"/>
                <a:cs typeface="Times New Roman" panose="02020603050405020304" pitchFamily="18" charset="0"/>
              </a:rPr>
              <a:t>The student understands the challenges confronted by the government and its leaders in the early years of the republic </a:t>
            </a:r>
          </a:p>
          <a:p>
            <a:pPr lvl="1"/>
            <a:r>
              <a:rPr lang="en-US" sz="900" dirty="0">
                <a:latin typeface="Times New Roman" panose="02020603050405020304" pitchFamily="18" charset="0"/>
                <a:cs typeface="Times New Roman" panose="02020603050405020304" pitchFamily="18" charset="0"/>
              </a:rPr>
              <a:t>(A) describe major domestic problems faced by the leaders of the new republic such as… creating a stable economic system, setting up the court system, and defining the authority of the central government. </a:t>
            </a:r>
            <a:r>
              <a:rPr lang="en-US" sz="900" b="1" dirty="0">
                <a:solidFill>
                  <a:srgbClr val="FF0000"/>
                </a:solidFill>
                <a:latin typeface="Times New Roman" panose="02020603050405020304" pitchFamily="18" charset="0"/>
                <a:cs typeface="Times New Roman" panose="02020603050405020304" pitchFamily="18" charset="0"/>
              </a:rPr>
              <a:t>Readiness Standard </a:t>
            </a:r>
            <a:endParaRPr lang="en-US" sz="900" dirty="0">
              <a:solidFill>
                <a:srgbClr val="FF0000"/>
              </a:solidFill>
              <a:latin typeface="Times New Roman" panose="02020603050405020304" pitchFamily="18" charset="0"/>
              <a:cs typeface="Times New Roman" panose="02020603050405020304" pitchFamily="18" charset="0"/>
            </a:endParaRPr>
          </a:p>
          <a:p>
            <a:pPr lvl="1"/>
            <a:r>
              <a:rPr lang="en-US" sz="900" dirty="0">
                <a:latin typeface="Times New Roman" panose="02020603050405020304" pitchFamily="18" charset="0"/>
                <a:cs typeface="Times New Roman" panose="02020603050405020304" pitchFamily="18" charset="0"/>
              </a:rPr>
              <a:t>(B) summarize arguments regarding protective tariffs, taxation, and the banking system; </a:t>
            </a:r>
            <a:r>
              <a:rPr lang="en-US" sz="900" b="1" dirty="0">
                <a:solidFill>
                  <a:srgbClr val="FFFF00"/>
                </a:solidFill>
                <a:latin typeface="Times New Roman" panose="02020603050405020304" pitchFamily="18" charset="0"/>
                <a:cs typeface="Times New Roman" panose="02020603050405020304" pitchFamily="18" charset="0"/>
              </a:rPr>
              <a:t>Supporting Standard </a:t>
            </a:r>
            <a:endParaRPr lang="en-US" sz="900" dirty="0">
              <a:latin typeface="Times New Roman" panose="02020603050405020304" pitchFamily="18" charset="0"/>
              <a:cs typeface="Times New Roman" panose="02020603050405020304" pitchFamily="18" charset="0"/>
            </a:endParaRPr>
          </a:p>
          <a:p>
            <a:pPr lvl="1"/>
            <a:r>
              <a:rPr lang="en-US" sz="900" dirty="0">
                <a:latin typeface="Times New Roman" panose="02020603050405020304" pitchFamily="18" charset="0"/>
                <a:cs typeface="Times New Roman" panose="02020603050405020304" pitchFamily="18" charset="0"/>
              </a:rPr>
              <a:t>(G) analyze the reasons for the removal and resettlement of Cherokee Indians during the Jacksonian era, including the Indian Removal Act, </a:t>
            </a:r>
            <a:r>
              <a:rPr lang="en-US" sz="900" i="1" dirty="0">
                <a:latin typeface="Times New Roman" panose="02020603050405020304" pitchFamily="18" charset="0"/>
                <a:cs typeface="Times New Roman" panose="02020603050405020304" pitchFamily="18" charset="0"/>
              </a:rPr>
              <a:t>Worcester v. Georgia</a:t>
            </a:r>
            <a:r>
              <a:rPr lang="en-US" sz="900" dirty="0">
                <a:latin typeface="Times New Roman" panose="02020603050405020304" pitchFamily="18" charset="0"/>
                <a:cs typeface="Times New Roman" panose="02020603050405020304" pitchFamily="18" charset="0"/>
              </a:rPr>
              <a:t>, and the Trail of Tears. </a:t>
            </a:r>
            <a:r>
              <a:rPr lang="en-US" sz="900" b="1" dirty="0">
                <a:solidFill>
                  <a:srgbClr val="FFFF00"/>
                </a:solidFill>
                <a:latin typeface="Times New Roman" panose="02020603050405020304" pitchFamily="18" charset="0"/>
                <a:cs typeface="Times New Roman" panose="02020603050405020304" pitchFamily="18" charset="0"/>
              </a:rPr>
              <a:t>Supporting Standard </a:t>
            </a:r>
            <a:endParaRPr lang="en-US" sz="9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(14) </a:t>
            </a:r>
            <a:r>
              <a:rPr lang="en-US" sz="1000" b="1" dirty="0">
                <a:latin typeface="Times New Roman" panose="02020603050405020304" pitchFamily="18" charset="0"/>
                <a:cs typeface="Times New Roman" panose="02020603050405020304" pitchFamily="18" charset="0"/>
              </a:rPr>
              <a:t>Economics. </a:t>
            </a:r>
            <a:r>
              <a:rPr lang="en-US" sz="1000" dirty="0">
                <a:latin typeface="Times New Roman" panose="02020603050405020304" pitchFamily="18" charset="0"/>
                <a:cs typeface="Times New Roman" panose="02020603050405020304" pitchFamily="18" charset="0"/>
              </a:rPr>
              <a:t>The student understands the origins and development of the free enterprise system in the United States. The student is expected to </a:t>
            </a:r>
          </a:p>
          <a:p>
            <a:pPr lvl="1"/>
            <a:r>
              <a:rPr lang="en-US" sz="900" dirty="0">
                <a:latin typeface="Times New Roman" panose="02020603050405020304" pitchFamily="18" charset="0"/>
                <a:cs typeface="Times New Roman" panose="02020603050405020304" pitchFamily="18" charset="0"/>
              </a:rPr>
              <a:t>(A) explain why a free enterprise system of economics developed in the new nation, including minimal g.. </a:t>
            </a:r>
            <a:r>
              <a:rPr lang="en-US" sz="900" dirty="0" err="1">
                <a:latin typeface="Times New Roman" panose="02020603050405020304" pitchFamily="18" charset="0"/>
                <a:cs typeface="Times New Roman" panose="02020603050405020304" pitchFamily="18" charset="0"/>
              </a:rPr>
              <a:t>overnment</a:t>
            </a:r>
            <a:r>
              <a:rPr lang="en-US" sz="900" dirty="0">
                <a:latin typeface="Times New Roman" panose="02020603050405020304" pitchFamily="18" charset="0"/>
                <a:cs typeface="Times New Roman" panose="02020603050405020304" pitchFamily="18" charset="0"/>
              </a:rPr>
              <a:t> intrusion, taxation, and property rights; </a:t>
            </a:r>
            <a:r>
              <a:rPr lang="en-US" sz="900" b="1" dirty="0">
                <a:solidFill>
                  <a:srgbClr val="FFFF00"/>
                </a:solidFill>
                <a:latin typeface="Times New Roman" panose="02020603050405020304" pitchFamily="18" charset="0"/>
                <a:cs typeface="Times New Roman" panose="02020603050405020304" pitchFamily="18" charset="0"/>
              </a:rPr>
              <a:t>Supporting Standard </a:t>
            </a:r>
            <a:endParaRPr lang="en-US" sz="9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(15) </a:t>
            </a:r>
            <a:r>
              <a:rPr lang="en-US" sz="1000" b="1" dirty="0">
                <a:latin typeface="Times New Roman" panose="02020603050405020304" pitchFamily="18" charset="0"/>
                <a:cs typeface="Times New Roman" panose="02020603050405020304" pitchFamily="18" charset="0"/>
              </a:rPr>
              <a:t>Government. </a:t>
            </a:r>
            <a:r>
              <a:rPr lang="en-US" sz="1000" dirty="0">
                <a:latin typeface="Times New Roman" panose="02020603050405020304" pitchFamily="18" charset="0"/>
                <a:cs typeface="Times New Roman" panose="02020603050405020304" pitchFamily="18" charset="0"/>
              </a:rPr>
              <a:t>The student understands the American beliefs and principles reflected in the Declaration of Independence, the U.S. Constitution, and other important historic documents. The student is expected to</a:t>
            </a:r>
          </a:p>
          <a:p>
            <a:pPr lvl="1"/>
            <a:r>
              <a:rPr lang="en-US" sz="900" dirty="0">
                <a:latin typeface="Times New Roman" panose="02020603050405020304" pitchFamily="18" charset="0"/>
                <a:cs typeface="Times New Roman" panose="02020603050405020304" pitchFamily="18" charset="0"/>
              </a:rPr>
              <a:t>(A) identify the influence of ideas from historic documents, including … the Federalist Papers, on the U.S. system of government;</a:t>
            </a:r>
          </a:p>
          <a:p>
            <a:pPr lvl="1"/>
            <a:r>
              <a:rPr lang="en-US" sz="900" dirty="0">
                <a:latin typeface="Times New Roman" panose="02020603050405020304" pitchFamily="18" charset="0"/>
                <a:cs typeface="Times New Roman" panose="02020603050405020304" pitchFamily="18" charset="0"/>
              </a:rPr>
              <a:t>(D) analyze how the U.S. Constitution reflects the principles of limited government, republicanism, checks and balances, federalism, separation of powers, popular sovereignty, and individual rights. </a:t>
            </a:r>
            <a:r>
              <a:rPr lang="en-US" sz="900" b="1" dirty="0">
                <a:solidFill>
                  <a:srgbClr val="FF0000"/>
                </a:solidFill>
                <a:latin typeface="Times New Roman" panose="02020603050405020304" pitchFamily="18" charset="0"/>
                <a:cs typeface="Times New Roman" panose="02020603050405020304" pitchFamily="18" charset="0"/>
              </a:rPr>
              <a:t>Readiness Standard </a:t>
            </a:r>
          </a:p>
          <a:p>
            <a:r>
              <a:rPr lang="en-US" sz="1000" dirty="0">
                <a:latin typeface="Times New Roman" panose="02020603050405020304" pitchFamily="18" charset="0"/>
                <a:cs typeface="Times New Roman" panose="02020603050405020304" pitchFamily="18" charset="0"/>
              </a:rPr>
              <a:t>(17) </a:t>
            </a:r>
            <a:r>
              <a:rPr lang="en-US" sz="1000" b="1" dirty="0">
                <a:latin typeface="Times New Roman" panose="02020603050405020304" pitchFamily="18" charset="0"/>
                <a:cs typeface="Times New Roman" panose="02020603050405020304" pitchFamily="18" charset="0"/>
              </a:rPr>
              <a:t>Government. </a:t>
            </a:r>
            <a:r>
              <a:rPr lang="en-US" sz="1000" dirty="0">
                <a:latin typeface="Times New Roman" panose="02020603050405020304" pitchFamily="18" charset="0"/>
                <a:cs typeface="Times New Roman" panose="02020603050405020304" pitchFamily="18" charset="0"/>
              </a:rPr>
              <a:t>The student understands the dynamic nature of the powers of the national government and state governments in a federal system. The student is expected to</a:t>
            </a:r>
          </a:p>
          <a:p>
            <a:pPr lvl="1"/>
            <a:r>
              <a:rPr lang="en-US" sz="900" dirty="0">
                <a:latin typeface="Times New Roman" panose="02020603050405020304" pitchFamily="18" charset="0"/>
                <a:cs typeface="Times New Roman" panose="02020603050405020304" pitchFamily="18" charset="0"/>
              </a:rPr>
              <a:t>(A) analyze the arguments of the Federalists and Anti-Federalists, including those of Alexander Hamilton…</a:t>
            </a:r>
          </a:p>
          <a:p>
            <a:pPr lvl="1"/>
            <a:r>
              <a:rPr lang="en-US" sz="900" dirty="0">
                <a:latin typeface="Times New Roman" panose="02020603050405020304" pitchFamily="18" charset="0"/>
                <a:cs typeface="Times New Roman" panose="02020603050405020304" pitchFamily="18" charset="0"/>
              </a:rPr>
              <a:t>(B) explain constitutional issues arising over the issue of states’ rights, including the Nullification Crisis and the Civil War. </a:t>
            </a:r>
            <a:r>
              <a:rPr lang="en-US" sz="900" b="1" dirty="0">
                <a:solidFill>
                  <a:srgbClr val="FF0000"/>
                </a:solidFill>
                <a:latin typeface="Times New Roman" panose="02020603050405020304" pitchFamily="18" charset="0"/>
                <a:cs typeface="Times New Roman" panose="02020603050405020304" pitchFamily="18" charset="0"/>
              </a:rPr>
              <a:t>Readiness Standard</a:t>
            </a:r>
            <a:endParaRPr lang="en-US" sz="9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(18) </a:t>
            </a:r>
            <a:r>
              <a:rPr lang="en-US" sz="1000" b="1" dirty="0">
                <a:latin typeface="Times New Roman" panose="02020603050405020304" pitchFamily="18" charset="0"/>
                <a:cs typeface="Times New Roman" panose="02020603050405020304" pitchFamily="18" charset="0"/>
              </a:rPr>
              <a:t>Government. </a:t>
            </a:r>
            <a:r>
              <a:rPr lang="en-US" sz="1000" dirty="0">
                <a:latin typeface="Times New Roman" panose="02020603050405020304" pitchFamily="18" charset="0"/>
                <a:cs typeface="Times New Roman" panose="02020603050405020304" pitchFamily="18" charset="0"/>
              </a:rPr>
              <a:t>The student understands the impact of landmark Supreme Court cases. The student is expected to</a:t>
            </a:r>
          </a:p>
          <a:p>
            <a:pPr lvl="1"/>
            <a:r>
              <a:rPr lang="en-US" sz="900" dirty="0">
                <a:latin typeface="Times New Roman" panose="02020603050405020304" pitchFamily="18" charset="0"/>
                <a:cs typeface="Times New Roman" panose="02020603050405020304" pitchFamily="18" charset="0"/>
              </a:rPr>
              <a:t>(A) identify the origin of judicial review;</a:t>
            </a:r>
          </a:p>
          <a:p>
            <a:pPr lvl="1"/>
            <a:r>
              <a:rPr lang="en-US" sz="900" dirty="0">
                <a:latin typeface="Times New Roman" panose="02020603050405020304" pitchFamily="18" charset="0"/>
                <a:cs typeface="Times New Roman" panose="02020603050405020304" pitchFamily="18" charset="0"/>
              </a:rPr>
              <a:t>(B) summarize the issues, decisions, and significance of landmark Supreme Court cases, including Marbury v. Madison, McCulloch v. Maryland, and Gibbons v. Ogden; </a:t>
            </a:r>
            <a:r>
              <a:rPr lang="en-US" sz="900" b="1" dirty="0">
                <a:solidFill>
                  <a:srgbClr val="FFFF00"/>
                </a:solidFill>
                <a:latin typeface="Times New Roman" panose="02020603050405020304" pitchFamily="18" charset="0"/>
                <a:cs typeface="Times New Roman" panose="02020603050405020304" pitchFamily="18" charset="0"/>
              </a:rPr>
              <a:t>Supporting Standard </a:t>
            </a:r>
          </a:p>
          <a:p>
            <a:r>
              <a:rPr lang="en-US" sz="1000" dirty="0">
                <a:latin typeface="Times New Roman" panose="02020603050405020304" pitchFamily="18" charset="0"/>
                <a:cs typeface="Times New Roman" panose="02020603050405020304" pitchFamily="18" charset="0"/>
              </a:rPr>
              <a:t>(22) </a:t>
            </a:r>
            <a:r>
              <a:rPr lang="en-US" sz="1000" b="1" dirty="0">
                <a:latin typeface="Times New Roman" panose="02020603050405020304" pitchFamily="18" charset="0"/>
                <a:cs typeface="Times New Roman" panose="02020603050405020304" pitchFamily="18" charset="0"/>
              </a:rPr>
              <a:t>Citizenship. </a:t>
            </a:r>
            <a:r>
              <a:rPr lang="en-US" sz="1000" dirty="0">
                <a:latin typeface="Times New Roman" panose="02020603050405020304" pitchFamily="18" charset="0"/>
                <a:cs typeface="Times New Roman" panose="02020603050405020304" pitchFamily="18" charset="0"/>
              </a:rPr>
              <a:t>The student understands the importance of effective leadership in a constitutional republic. The student is expected to </a:t>
            </a:r>
          </a:p>
          <a:p>
            <a:pPr lvl="1"/>
            <a:r>
              <a:rPr lang="en-US" sz="900" dirty="0">
                <a:latin typeface="Times New Roman" panose="02020603050405020304" pitchFamily="18" charset="0"/>
                <a:cs typeface="Times New Roman" panose="02020603050405020304" pitchFamily="18" charset="0"/>
              </a:rPr>
              <a:t>(A) analyze the leadership qualities of elected and appointed leaders of the United States such as John Marshall… </a:t>
            </a:r>
            <a:r>
              <a:rPr lang="en-US" sz="900" b="1" dirty="0">
                <a:solidFill>
                  <a:srgbClr val="FFFF00"/>
                </a:solidFill>
                <a:latin typeface="Times New Roman" panose="02020603050405020304" pitchFamily="18" charset="0"/>
                <a:cs typeface="Times New Roman" panose="02020603050405020304" pitchFamily="18" charset="0"/>
              </a:rPr>
              <a:t>Supporting Standard </a:t>
            </a:r>
          </a:p>
          <a:p>
            <a:pPr marL="448056" lvl="1" indent="0">
              <a:buNone/>
            </a:pPr>
            <a:endParaRPr lang="en-US" sz="1000" dirty="0"/>
          </a:p>
          <a:p>
            <a:pPr marL="448056" lvl="1" indent="0">
              <a:buNone/>
            </a:pPr>
            <a:endParaRPr lang="en-US" sz="1000" dirty="0"/>
          </a:p>
          <a:p>
            <a:endParaRPr lang="en-US" sz="1000" dirty="0"/>
          </a:p>
        </p:txBody>
      </p:sp>
    </p:spTree>
    <p:extLst>
      <p:ext uri="{BB962C8B-B14F-4D97-AF65-F5344CB8AC3E}">
        <p14:creationId xmlns:p14="http://schemas.microsoft.com/office/powerpoint/2010/main" val="26313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049" y="798153"/>
            <a:ext cx="5047824" cy="6077844"/>
          </a:xfrm>
          <a:prstGeom prst="rect">
            <a:avLst/>
          </a:prstGeom>
        </p:spPr>
      </p:pic>
      <p:pic>
        <p:nvPicPr>
          <p:cNvPr id="2" name="Picture 1"/>
          <p:cNvPicPr>
            <a:picLocks noChangeAspect="1"/>
          </p:cNvPicPr>
          <p:nvPr/>
        </p:nvPicPr>
        <p:blipFill>
          <a:blip r:embed="rId3"/>
          <a:stretch>
            <a:fillRect/>
          </a:stretch>
        </p:blipFill>
        <p:spPr>
          <a:xfrm>
            <a:off x="4267200" y="828237"/>
            <a:ext cx="4862148" cy="6017676"/>
          </a:xfrm>
          <a:prstGeom prst="rect">
            <a:avLst/>
          </a:prstGeom>
        </p:spPr>
      </p:pic>
      <p:pic>
        <p:nvPicPr>
          <p:cNvPr id="4" name="Picture 3"/>
          <p:cNvPicPr>
            <a:picLocks noChangeAspect="1"/>
          </p:cNvPicPr>
          <p:nvPr/>
        </p:nvPicPr>
        <p:blipFill>
          <a:blip r:embed="rId4"/>
          <a:stretch>
            <a:fillRect/>
          </a:stretch>
        </p:blipFill>
        <p:spPr>
          <a:xfrm>
            <a:off x="4031380" y="1936815"/>
            <a:ext cx="4179038" cy="3721005"/>
          </a:xfrm>
          <a:prstGeom prst="rect">
            <a:avLst/>
          </a:prstGeom>
        </p:spPr>
      </p:pic>
      <p:pic>
        <p:nvPicPr>
          <p:cNvPr id="5" name="Picture 4"/>
          <p:cNvPicPr>
            <a:picLocks noChangeAspect="1"/>
          </p:cNvPicPr>
          <p:nvPr/>
        </p:nvPicPr>
        <p:blipFill>
          <a:blip r:embed="rId5"/>
          <a:stretch>
            <a:fillRect/>
          </a:stretch>
        </p:blipFill>
        <p:spPr>
          <a:xfrm>
            <a:off x="3684285" y="1936814"/>
            <a:ext cx="5395783" cy="3421097"/>
          </a:xfrm>
          <a:prstGeom prst="rect">
            <a:avLst/>
          </a:prstGeom>
        </p:spPr>
      </p:pic>
      <p:pic>
        <p:nvPicPr>
          <p:cNvPr id="11" name="Picture 10"/>
          <p:cNvPicPr>
            <a:picLocks noChangeAspect="1"/>
          </p:cNvPicPr>
          <p:nvPr/>
        </p:nvPicPr>
        <p:blipFill>
          <a:blip r:embed="rId6"/>
          <a:stretch>
            <a:fillRect/>
          </a:stretch>
        </p:blipFill>
        <p:spPr>
          <a:xfrm>
            <a:off x="3713049" y="892465"/>
            <a:ext cx="5406442" cy="5401336"/>
          </a:xfrm>
          <a:prstGeom prst="rect">
            <a:avLst/>
          </a:prstGeom>
        </p:spPr>
      </p:pic>
      <p:pic>
        <p:nvPicPr>
          <p:cNvPr id="12" name="Picture 11"/>
          <p:cNvPicPr>
            <a:picLocks noChangeAspect="1"/>
          </p:cNvPicPr>
          <p:nvPr/>
        </p:nvPicPr>
        <p:blipFill>
          <a:blip r:embed="rId7"/>
          <a:stretch>
            <a:fillRect/>
          </a:stretch>
        </p:blipFill>
        <p:spPr>
          <a:xfrm>
            <a:off x="3735936" y="844344"/>
            <a:ext cx="5406442" cy="5401418"/>
          </a:xfrm>
          <a:prstGeom prst="rect">
            <a:avLst/>
          </a:prstGeom>
        </p:spPr>
      </p:pic>
      <p:sp>
        <p:nvSpPr>
          <p:cNvPr id="6" name="TextBox 5"/>
          <p:cNvSpPr txBox="1"/>
          <p:nvPr/>
        </p:nvSpPr>
        <p:spPr>
          <a:xfrm>
            <a:off x="892610" y="1295400"/>
            <a:ext cx="1676400" cy="923330"/>
          </a:xfrm>
          <a:prstGeom prst="rect">
            <a:avLst/>
          </a:prstGeom>
          <a:noFill/>
        </p:spPr>
        <p:txBody>
          <a:bodyPr wrap="square" rtlCol="0">
            <a:spAutoFit/>
          </a:bodyPr>
          <a:lstStyle/>
          <a:p>
            <a:r>
              <a:rPr lang="en-US" sz="5400" b="1" i="1" dirty="0">
                <a:latin typeface="Times New Roman" panose="02020603050405020304" pitchFamily="18" charset="0"/>
                <a:cs typeface="Times New Roman" panose="02020603050405020304" pitchFamily="18" charset="0"/>
              </a:rPr>
              <a:t>Q&amp;A</a:t>
            </a:r>
          </a:p>
        </p:txBody>
      </p:sp>
      <p:sp>
        <p:nvSpPr>
          <p:cNvPr id="7" name="Rectangle 6">
            <a:extLst>
              <a:ext uri="{FF2B5EF4-FFF2-40B4-BE49-F238E27FC236}">
                <a16:creationId xmlns:a16="http://schemas.microsoft.com/office/drawing/2014/main" id="{14CBD0A4-3D99-4404-976D-1EB2DB500FEF}"/>
              </a:ext>
            </a:extLst>
          </p:cNvPr>
          <p:cNvSpPr/>
          <p:nvPr/>
        </p:nvSpPr>
        <p:spPr>
          <a:xfrm>
            <a:off x="-286832" y="3211750"/>
            <a:ext cx="2285241" cy="307777"/>
          </a:xfrm>
          <a:prstGeom prst="rect">
            <a:avLst/>
          </a:prstGeom>
        </p:spPr>
        <p:txBody>
          <a:bodyPr wrap="none">
            <a:spAutoFit/>
          </a:bodyPr>
          <a:lstStyle/>
          <a:p>
            <a:pPr marL="448056" lvl="1" indent="0">
              <a:buNone/>
            </a:pPr>
            <a:r>
              <a:rPr lang="en-US" sz="1400" b="1" u="sng" dirty="0">
                <a:latin typeface="Times New Roman" panose="02020603050405020304" pitchFamily="18" charset="0"/>
                <a:cs typeface="Times New Roman" panose="02020603050405020304" pitchFamily="18" charset="0"/>
              </a:rPr>
              <a:t>Contact Information:</a:t>
            </a:r>
          </a:p>
        </p:txBody>
      </p:sp>
      <p:sp>
        <p:nvSpPr>
          <p:cNvPr id="8" name="Rectangle 7">
            <a:extLst>
              <a:ext uri="{FF2B5EF4-FFF2-40B4-BE49-F238E27FC236}">
                <a16:creationId xmlns:a16="http://schemas.microsoft.com/office/drawing/2014/main" id="{AB9E817F-DF8D-4AF8-9000-FD55C17DCA44}"/>
              </a:ext>
            </a:extLst>
          </p:cNvPr>
          <p:cNvSpPr/>
          <p:nvPr/>
        </p:nvSpPr>
        <p:spPr>
          <a:xfrm>
            <a:off x="152400" y="3545053"/>
            <a:ext cx="4572000" cy="120032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Joe Kobylka</a:t>
            </a:r>
          </a:p>
          <a:p>
            <a:r>
              <a:rPr lang="en-US" dirty="0">
                <a:latin typeface="Times New Roman" panose="02020603050405020304" pitchFamily="18" charset="0"/>
                <a:cs typeface="Times New Roman" panose="02020603050405020304" pitchFamily="18" charset="0"/>
              </a:rPr>
              <a:t>Department of Political Science</a:t>
            </a:r>
          </a:p>
          <a:p>
            <a:r>
              <a:rPr lang="en-US" dirty="0">
                <a:latin typeface="Times New Roman" panose="02020603050405020304" pitchFamily="18" charset="0"/>
                <a:cs typeface="Times New Roman" panose="02020603050405020304" pitchFamily="18" charset="0"/>
              </a:rPr>
              <a:t>Southern Methodist University</a:t>
            </a:r>
          </a:p>
          <a:p>
            <a:pPr algn="ctr"/>
            <a:r>
              <a:rPr lang="en-US" dirty="0">
                <a:latin typeface="Times New Roman" panose="02020603050405020304" pitchFamily="18" charset="0"/>
                <a:cs typeface="Times New Roman" panose="02020603050405020304" pitchFamily="18" charset="0"/>
                <a:hlinkClick r:id="rId8"/>
              </a:rPr>
              <a:t>jkobylka@smu.edu</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51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8000"/>
                            </p:stCondLst>
                            <p:childTnLst>
                              <p:par>
                                <p:cTn id="9" presetID="10"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16000"/>
                            </p:stCondLst>
                            <p:childTnLst>
                              <p:par>
                                <p:cTn id="13" presetID="10"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24000"/>
                            </p:stCondLst>
                            <p:childTnLst>
                              <p:par>
                                <p:cTn id="17" presetID="10" presetClass="entr" presetSubtype="0" fill="hold" nodeType="afterEffect">
                                  <p:stCondLst>
                                    <p:cond delay="5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0"/>
                                        <p:tgtEl>
                                          <p:spTgt spid="11"/>
                                        </p:tgtEl>
                                      </p:cBhvr>
                                    </p:animEffect>
                                  </p:childTnLst>
                                </p:cTn>
                              </p:par>
                            </p:childTnLst>
                          </p:cTn>
                        </p:par>
                        <p:par>
                          <p:cTn id="20" fill="hold">
                            <p:stCondLst>
                              <p:cond delay="32000"/>
                            </p:stCondLst>
                            <p:childTnLst>
                              <p:par>
                                <p:cTn id="21" presetID="10" presetClass="entr" presetSubtype="0" fill="hold" nodeType="afterEffect">
                                  <p:stCondLst>
                                    <p:cond delay="5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28848"/>
            <a:ext cx="6377940" cy="1293028"/>
          </a:xfrm>
        </p:spPr>
        <p:txBody>
          <a:bodyPr/>
          <a:lstStyle/>
          <a:p>
            <a:r>
              <a:rPr lang="en-US" dirty="0">
                <a:latin typeface="Times New Roman" panose="02020603050405020304" pitchFamily="18" charset="0"/>
                <a:cs typeface="Times New Roman" panose="02020603050405020304" pitchFamily="18" charset="0"/>
              </a:rPr>
              <a:t>Mapping the Constitution’s Parts</a:t>
            </a:r>
          </a:p>
        </p:txBody>
      </p:sp>
      <p:pic>
        <p:nvPicPr>
          <p:cNvPr id="5" name="Content Placeholder 4"/>
          <p:cNvPicPr>
            <a:picLocks noGrp="1" noChangeAspect="1"/>
          </p:cNvPicPr>
          <p:nvPr>
            <p:ph idx="1"/>
          </p:nvPr>
        </p:nvPicPr>
        <p:blipFill>
          <a:blip r:embed="rId2"/>
          <a:stretch>
            <a:fillRect/>
          </a:stretch>
        </p:blipFill>
        <p:spPr>
          <a:xfrm>
            <a:off x="484583" y="1873960"/>
            <a:ext cx="5459017" cy="2591654"/>
          </a:xfrm>
          <a:prstGeom prst="rect">
            <a:avLst/>
          </a:prstGeom>
        </p:spPr>
      </p:pic>
      <p:pic>
        <p:nvPicPr>
          <p:cNvPr id="6" name="Picture 5"/>
          <p:cNvPicPr>
            <a:picLocks noChangeAspect="1"/>
          </p:cNvPicPr>
          <p:nvPr/>
        </p:nvPicPr>
        <p:blipFill>
          <a:blip r:embed="rId3"/>
          <a:stretch>
            <a:fillRect/>
          </a:stretch>
        </p:blipFill>
        <p:spPr>
          <a:xfrm>
            <a:off x="4673991" y="4539469"/>
            <a:ext cx="4342316" cy="1111949"/>
          </a:xfrm>
          <a:prstGeom prst="rect">
            <a:avLst/>
          </a:prstGeom>
        </p:spPr>
      </p:pic>
      <p:sp>
        <p:nvSpPr>
          <p:cNvPr id="7" name="TextBox 6"/>
          <p:cNvSpPr txBox="1"/>
          <p:nvPr/>
        </p:nvSpPr>
        <p:spPr>
          <a:xfrm>
            <a:off x="590090" y="4747731"/>
            <a:ext cx="3905710" cy="577081"/>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rPr>
              <a:t>Snagged from Charles (Charlie) Flannigan</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Teaching 6 Big Ideas in the Constitution”</a:t>
            </a:r>
          </a:p>
          <a:p>
            <a:r>
              <a:rPr lang="en-US" sz="1050" dirty="0">
                <a:latin typeface="Times New Roman" panose="02020603050405020304" pitchFamily="18" charset="0"/>
                <a:cs typeface="Times New Roman" panose="02020603050405020304" pitchFamily="18" charset="0"/>
                <a:hlinkClick r:id="rId4"/>
              </a:rPr>
              <a:t>https://www.archives.gov/legislative/resources/education/constitution</a:t>
            </a:r>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55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Article III </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Judicial Article</a:t>
            </a:r>
          </a:p>
        </p:txBody>
      </p:sp>
      <p:sp>
        <p:nvSpPr>
          <p:cNvPr id="3" name="Content Placeholder 2"/>
          <p:cNvSpPr>
            <a:spLocks noGrp="1"/>
          </p:cNvSpPr>
          <p:nvPr>
            <p:ph idx="1"/>
          </p:nvPr>
        </p:nvSpPr>
        <p:spPr/>
        <p:txBody>
          <a:bodyPr/>
          <a:lstStyle/>
          <a:p>
            <a:pPr marL="0" indent="0">
              <a:buNone/>
            </a:pPr>
            <a:r>
              <a:rPr lang="en-US" sz="3200" b="1" dirty="0">
                <a:latin typeface="Times New Roman" panose="02020603050405020304" pitchFamily="18" charset="0"/>
                <a:cs typeface="Times New Roman" panose="02020603050405020304" pitchFamily="18" charset="0"/>
              </a:rPr>
              <a:t>Section 1</a:t>
            </a:r>
          </a:p>
          <a:p>
            <a:pPr marL="0" indent="0">
              <a:buNone/>
            </a:pPr>
            <a:r>
              <a:rPr lang="en-US" sz="2800" dirty="0">
                <a:latin typeface="Times New Roman" panose="02020603050405020304" pitchFamily="18" charset="0"/>
                <a:cs typeface="Times New Roman" panose="02020603050405020304" pitchFamily="18" charset="0"/>
              </a:rPr>
              <a:t>The judicial Power of the United States, shall be vested in one supreme Court, and in such inferior Courts as the Congress may from time to time ordain and establish. The Judges, both of the supreme and inferior Courts, shall hold their Offices during good </a:t>
            </a:r>
            <a:r>
              <a:rPr lang="en-US" sz="2800" dirty="0" err="1">
                <a:latin typeface="Times New Roman" panose="02020603050405020304" pitchFamily="18" charset="0"/>
                <a:cs typeface="Times New Roman" panose="02020603050405020304" pitchFamily="18" charset="0"/>
              </a:rPr>
              <a:t>Behaviour</a:t>
            </a:r>
            <a:r>
              <a:rPr lang="en-US" sz="2800" dirty="0">
                <a:latin typeface="Times New Roman" panose="02020603050405020304" pitchFamily="18" charset="0"/>
                <a:cs typeface="Times New Roman" panose="02020603050405020304" pitchFamily="18" charset="0"/>
              </a:rPr>
              <a:t>, and shall, at stated Times, receive for their Services, a Compensation, which shall not be diminished during their Continuance in Office.</a:t>
            </a:r>
          </a:p>
          <a:p>
            <a:endParaRPr lang="en-US" dirty="0"/>
          </a:p>
        </p:txBody>
      </p:sp>
    </p:spTree>
    <p:extLst>
      <p:ext uri="{BB962C8B-B14F-4D97-AF65-F5344CB8AC3E}">
        <p14:creationId xmlns:p14="http://schemas.microsoft.com/office/powerpoint/2010/main" val="23267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Times New Roman" panose="02020603050405020304" pitchFamily="18" charset="0"/>
                <a:cs typeface="Times New Roman" panose="02020603050405020304" pitchFamily="18" charset="0"/>
              </a:rPr>
              <a:t>Article III </a:t>
            </a:r>
            <a:r>
              <a:rPr lang="en-US" sz="3000" dirty="0" smtClean="0">
                <a:latin typeface="Times New Roman" panose="02020603050405020304" pitchFamily="18" charset="0"/>
                <a:cs typeface="Times New Roman" panose="02020603050405020304" pitchFamily="18" charset="0"/>
              </a:rPr>
              <a:t>–</a:t>
            </a:r>
            <a:br>
              <a:rPr lang="en-US" sz="3000" dirty="0" smtClean="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Establishing </a:t>
            </a:r>
            <a:r>
              <a:rPr lang="en-US" sz="3000" dirty="0">
                <a:latin typeface="Times New Roman" panose="02020603050405020304" pitchFamily="18" charset="0"/>
                <a:cs typeface="Times New Roman" panose="02020603050405020304" pitchFamily="18" charset="0"/>
              </a:rPr>
              <a:t>Federal Courts</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Section 1</a:t>
            </a:r>
          </a:p>
          <a:p>
            <a:pPr marL="457200" lvl="1" indent="0">
              <a:buNone/>
            </a:pPr>
            <a:r>
              <a:rPr lang="en-US" sz="2400" dirty="0">
                <a:latin typeface="Times New Roman" panose="02020603050405020304" pitchFamily="18" charset="0"/>
                <a:cs typeface="Times New Roman" panose="02020603050405020304" pitchFamily="18" charset="0"/>
              </a:rPr>
              <a:t>The judicial Power of the United States, shall be </a:t>
            </a:r>
            <a:r>
              <a:rPr lang="en-US" sz="2400" i="1" dirty="0">
                <a:latin typeface="Times New Roman" panose="02020603050405020304" pitchFamily="18" charset="0"/>
                <a:cs typeface="Times New Roman" panose="02020603050405020304" pitchFamily="18" charset="0"/>
              </a:rPr>
              <a:t>vested in one supreme Court, </a:t>
            </a:r>
            <a:r>
              <a:rPr lang="en-US" sz="2400" b="1" i="1" dirty="0">
                <a:latin typeface="Times New Roman" panose="02020603050405020304" pitchFamily="18" charset="0"/>
                <a:cs typeface="Times New Roman" panose="02020603050405020304" pitchFamily="18" charset="0"/>
              </a:rPr>
              <a:t>and in such inferior Courts as the Congress may from time to time ordain and establish</a:t>
            </a:r>
            <a:r>
              <a:rPr lang="en-US" sz="2400" dirty="0">
                <a:latin typeface="Times New Roman" panose="02020603050405020304" pitchFamily="18" charset="0"/>
                <a:cs typeface="Times New Roman" panose="02020603050405020304" pitchFamily="18" charset="0"/>
              </a:rPr>
              <a:t>. </a:t>
            </a:r>
          </a:p>
          <a:p>
            <a:pPr lvl="1"/>
            <a:r>
              <a:rPr lang="en-US" b="1" dirty="0">
                <a:latin typeface="Times New Roman" panose="02020603050405020304" pitchFamily="18" charset="0"/>
                <a:cs typeface="Times New Roman" panose="02020603050405020304" pitchFamily="18" charset="0"/>
              </a:rPr>
              <a:t>Judiciary Act of 1789</a:t>
            </a:r>
          </a:p>
          <a:p>
            <a:pPr lvl="2"/>
            <a:r>
              <a:rPr lang="en-US" dirty="0">
                <a:latin typeface="Times New Roman" panose="02020603050405020304" pitchFamily="18" charset="0"/>
                <a:cs typeface="Times New Roman" panose="02020603050405020304" pitchFamily="18" charset="0"/>
              </a:rPr>
              <a:t>Established 12 Federal District Courts</a:t>
            </a:r>
          </a:p>
          <a:p>
            <a:pPr lvl="2"/>
            <a:r>
              <a:rPr lang="en-US" dirty="0">
                <a:latin typeface="Times New Roman" panose="02020603050405020304" pitchFamily="18" charset="0"/>
                <a:cs typeface="Times New Roman" panose="02020603050405020304" pitchFamily="18" charset="0"/>
              </a:rPr>
              <a:t>Section 25</a:t>
            </a:r>
          </a:p>
          <a:p>
            <a:pPr lvl="2"/>
            <a:r>
              <a:rPr lang="en-US" dirty="0">
                <a:latin typeface="Times New Roman" panose="02020603050405020304" pitchFamily="18" charset="0"/>
                <a:cs typeface="Times New Roman" panose="02020603050405020304" pitchFamily="18" charset="0"/>
              </a:rPr>
              <a:t>Today 94 Federal District Courts with 673 Judges</a:t>
            </a:r>
          </a:p>
          <a:p>
            <a:pPr lvl="1"/>
            <a:r>
              <a:rPr lang="en-US" b="1" dirty="0" err="1">
                <a:latin typeface="Times New Roman" panose="02020603050405020304" pitchFamily="18" charset="0"/>
                <a:cs typeface="Times New Roman" panose="02020603050405020304" pitchFamily="18" charset="0"/>
              </a:rPr>
              <a:t>Judicary</a:t>
            </a:r>
            <a:r>
              <a:rPr lang="en-US" b="1" dirty="0">
                <a:latin typeface="Times New Roman" panose="02020603050405020304" pitchFamily="18" charset="0"/>
                <a:cs typeface="Times New Roman" panose="02020603050405020304" pitchFamily="18" charset="0"/>
              </a:rPr>
              <a:t> Act of 1891</a:t>
            </a:r>
          </a:p>
          <a:p>
            <a:pPr lvl="2"/>
            <a:r>
              <a:rPr lang="en-US" dirty="0">
                <a:latin typeface="Times New Roman" panose="02020603050405020304" pitchFamily="18" charset="0"/>
                <a:cs typeface="Times New Roman" panose="02020603050405020304" pitchFamily="18" charset="0"/>
              </a:rPr>
              <a:t>Established 9 Federal Courts of Appeals</a:t>
            </a:r>
          </a:p>
          <a:p>
            <a:pPr lvl="2"/>
            <a:r>
              <a:rPr lang="en-US" dirty="0">
                <a:latin typeface="Times New Roman" panose="02020603050405020304" pitchFamily="18" charset="0"/>
                <a:cs typeface="Times New Roman" panose="02020603050405020304" pitchFamily="18" charset="0"/>
              </a:rPr>
              <a:t>Today 12 with 179 Judges</a:t>
            </a:r>
          </a:p>
          <a:p>
            <a:pPr marL="342900" lvl="1" indent="0">
              <a:buNone/>
            </a:pPr>
            <a:endParaRPr lang="en-US" dirty="0"/>
          </a:p>
        </p:txBody>
      </p:sp>
    </p:spTree>
    <p:extLst>
      <p:ext uri="{BB962C8B-B14F-4D97-AF65-F5344CB8AC3E}">
        <p14:creationId xmlns:p14="http://schemas.microsoft.com/office/powerpoint/2010/main" val="33930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Times New Roman" panose="02020603050405020304" pitchFamily="18" charset="0"/>
                <a:cs typeface="Times New Roman" panose="02020603050405020304" pitchFamily="18" charset="0"/>
              </a:rPr>
              <a:t>Article III </a:t>
            </a:r>
            <a:r>
              <a:rPr lang="en-US" sz="3000" dirty="0" smtClean="0">
                <a:latin typeface="Times New Roman" panose="02020603050405020304" pitchFamily="18" charset="0"/>
                <a:cs typeface="Times New Roman" panose="02020603050405020304" pitchFamily="18" charset="0"/>
              </a:rPr>
              <a:t>–</a:t>
            </a:r>
            <a:br>
              <a:rPr lang="en-US" sz="3000" dirty="0" smtClean="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Establishing </a:t>
            </a:r>
            <a:r>
              <a:rPr lang="en-US" sz="3000" dirty="0">
                <a:latin typeface="Times New Roman" panose="02020603050405020304" pitchFamily="18" charset="0"/>
                <a:cs typeface="Times New Roman" panose="02020603050405020304" pitchFamily="18" charset="0"/>
              </a:rPr>
              <a:t>Judicial </a:t>
            </a:r>
            <a:r>
              <a:rPr lang="en-US" sz="3000" b="1" i="1" dirty="0">
                <a:latin typeface="Times New Roman" panose="02020603050405020304" pitchFamily="18" charset="0"/>
                <a:cs typeface="Times New Roman" panose="02020603050405020304" pitchFamily="18" charset="0"/>
              </a:rPr>
              <a:t>Power</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484" y="1891226"/>
            <a:ext cx="7021116" cy="4585774"/>
          </a:xfrm>
        </p:spPr>
        <p:txBody>
          <a:bodyPr>
            <a:normAutofit fontScale="77500" lnSpcReduction="20000"/>
          </a:bodyPr>
          <a:lstStyle/>
          <a:p>
            <a:pPr marL="0" indent="0">
              <a:buNone/>
            </a:pPr>
            <a:r>
              <a:rPr lang="en-US" sz="2600" b="1" dirty="0">
                <a:latin typeface="Times New Roman" panose="02020603050405020304" pitchFamily="18" charset="0"/>
                <a:cs typeface="Times New Roman" panose="02020603050405020304" pitchFamily="18" charset="0"/>
              </a:rPr>
              <a:t>Section 2</a:t>
            </a:r>
          </a:p>
          <a:p>
            <a:pPr marL="0" indent="0">
              <a:buNone/>
            </a:pPr>
            <a:r>
              <a:rPr lang="en-US" sz="2300" dirty="0">
                <a:latin typeface="Times New Roman" panose="02020603050405020304" pitchFamily="18" charset="0"/>
                <a:cs typeface="Times New Roman" panose="02020603050405020304" pitchFamily="18" charset="0"/>
              </a:rPr>
              <a:t>The </a:t>
            </a:r>
            <a:r>
              <a:rPr lang="en-US" sz="2300" b="1" i="1" dirty="0">
                <a:solidFill>
                  <a:srgbClr val="FF0000"/>
                </a:solidFill>
                <a:latin typeface="Times New Roman" panose="02020603050405020304" pitchFamily="18" charset="0"/>
                <a:cs typeface="Times New Roman" panose="02020603050405020304" pitchFamily="18" charset="0"/>
              </a:rPr>
              <a:t>judicial Power </a:t>
            </a:r>
            <a:r>
              <a:rPr lang="en-US" sz="2300" dirty="0">
                <a:latin typeface="Times New Roman" panose="02020603050405020304" pitchFamily="18" charset="0"/>
                <a:cs typeface="Times New Roman" panose="02020603050405020304" pitchFamily="18" charset="0"/>
              </a:rPr>
              <a:t>shall extend to all </a:t>
            </a:r>
            <a:r>
              <a:rPr lang="en-US" sz="2300" dirty="0">
                <a:solidFill>
                  <a:srgbClr val="FF0000"/>
                </a:solidFill>
                <a:latin typeface="Times New Roman" panose="02020603050405020304" pitchFamily="18" charset="0"/>
                <a:cs typeface="Times New Roman" panose="02020603050405020304" pitchFamily="18" charset="0"/>
              </a:rPr>
              <a:t>Cases</a:t>
            </a:r>
            <a:r>
              <a:rPr lang="en-US" sz="2300" dirty="0">
                <a:latin typeface="Times New Roman" panose="02020603050405020304" pitchFamily="18" charset="0"/>
                <a:cs typeface="Times New Roman" panose="02020603050405020304" pitchFamily="18" charset="0"/>
              </a:rPr>
              <a:t>, in Law and Equity, arising under this Constitution, the Laws of the United States, and Treaties made, or which shall be made, under their Authority;--to all </a:t>
            </a:r>
            <a:r>
              <a:rPr lang="en-US" sz="2300" dirty="0">
                <a:solidFill>
                  <a:srgbClr val="FF0000"/>
                </a:solidFill>
                <a:latin typeface="Times New Roman" panose="02020603050405020304" pitchFamily="18" charset="0"/>
                <a:cs typeface="Times New Roman" panose="02020603050405020304" pitchFamily="18" charset="0"/>
              </a:rPr>
              <a:t>Cases</a:t>
            </a:r>
            <a:r>
              <a:rPr lang="en-US" sz="2300" dirty="0">
                <a:latin typeface="Times New Roman" panose="02020603050405020304" pitchFamily="18" charset="0"/>
                <a:cs typeface="Times New Roman" panose="02020603050405020304" pitchFamily="18" charset="0"/>
              </a:rPr>
              <a:t> affecting Ambassadors, other public Ministers and Consuls;--to all </a:t>
            </a:r>
            <a:r>
              <a:rPr lang="en-US" sz="2300" dirty="0">
                <a:solidFill>
                  <a:srgbClr val="FF0000"/>
                </a:solidFill>
                <a:latin typeface="Times New Roman" panose="02020603050405020304" pitchFamily="18" charset="0"/>
                <a:cs typeface="Times New Roman" panose="02020603050405020304" pitchFamily="18" charset="0"/>
              </a:rPr>
              <a:t>Cases</a:t>
            </a:r>
            <a:r>
              <a:rPr lang="en-US" sz="2300" dirty="0">
                <a:latin typeface="Times New Roman" panose="02020603050405020304" pitchFamily="18" charset="0"/>
                <a:cs typeface="Times New Roman" panose="02020603050405020304" pitchFamily="18" charset="0"/>
              </a:rPr>
              <a:t> of admiralty and maritime Jurisdiction;--to </a:t>
            </a:r>
            <a:r>
              <a:rPr lang="en-US" sz="2300" dirty="0">
                <a:solidFill>
                  <a:srgbClr val="FF0000"/>
                </a:solidFill>
                <a:latin typeface="Times New Roman" panose="02020603050405020304" pitchFamily="18" charset="0"/>
                <a:cs typeface="Times New Roman" panose="02020603050405020304" pitchFamily="18" charset="0"/>
              </a:rPr>
              <a:t>Controversies</a:t>
            </a:r>
            <a:r>
              <a:rPr lang="en-US" sz="2300" dirty="0">
                <a:latin typeface="Times New Roman" panose="02020603050405020304" pitchFamily="18" charset="0"/>
                <a:cs typeface="Times New Roman" panose="02020603050405020304" pitchFamily="18" charset="0"/>
              </a:rPr>
              <a:t> to which the United States shall be a Party;--to </a:t>
            </a:r>
            <a:r>
              <a:rPr lang="en-US" sz="2300" dirty="0">
                <a:solidFill>
                  <a:srgbClr val="FF0000"/>
                </a:solidFill>
                <a:latin typeface="Times New Roman" panose="02020603050405020304" pitchFamily="18" charset="0"/>
                <a:cs typeface="Times New Roman" panose="02020603050405020304" pitchFamily="18" charset="0"/>
              </a:rPr>
              <a:t>Controversies</a:t>
            </a:r>
            <a:r>
              <a:rPr lang="en-US" sz="2300" dirty="0">
                <a:latin typeface="Times New Roman" panose="02020603050405020304" pitchFamily="18" charset="0"/>
                <a:cs typeface="Times New Roman" panose="02020603050405020304" pitchFamily="18" charset="0"/>
              </a:rPr>
              <a:t> between two or more States;--between a State and Citizens of another State;--between Citizens of different States;--between Citizens of the same State claiming Lands under Grants of different States, and between a State, or the Citizens thereof, and foreign States, Citizens or Subjects.</a:t>
            </a:r>
          </a:p>
          <a:p>
            <a:pPr marL="0" indent="0">
              <a:buNone/>
            </a:pPr>
            <a:r>
              <a:rPr lang="en-US" sz="2300" dirty="0">
                <a:latin typeface="Times New Roman" panose="02020603050405020304" pitchFamily="18" charset="0"/>
                <a:cs typeface="Times New Roman" panose="02020603050405020304" pitchFamily="18" charset="0"/>
              </a:rPr>
              <a:t>In all Cases affecting Ambassadors, other public Ministers and Consuls, and those in which a State shall be Party, the supreme Court shall have </a:t>
            </a:r>
            <a:r>
              <a:rPr lang="en-US" sz="2300" b="1" dirty="0">
                <a:solidFill>
                  <a:srgbClr val="FF0000"/>
                </a:solidFill>
                <a:latin typeface="Times New Roman" panose="02020603050405020304" pitchFamily="18" charset="0"/>
                <a:cs typeface="Times New Roman" panose="02020603050405020304" pitchFamily="18" charset="0"/>
              </a:rPr>
              <a:t>original Jurisdiction</a:t>
            </a:r>
            <a:r>
              <a:rPr lang="en-US" sz="2300" dirty="0">
                <a:latin typeface="Times New Roman" panose="02020603050405020304" pitchFamily="18" charset="0"/>
                <a:cs typeface="Times New Roman" panose="02020603050405020304" pitchFamily="18" charset="0"/>
              </a:rPr>
              <a:t>. In all the other Cases before mentioned, the supreme Court shall have </a:t>
            </a:r>
            <a:r>
              <a:rPr lang="en-US" sz="2300" b="1" dirty="0">
                <a:solidFill>
                  <a:srgbClr val="FF0000"/>
                </a:solidFill>
                <a:latin typeface="Times New Roman" panose="02020603050405020304" pitchFamily="18" charset="0"/>
                <a:cs typeface="Times New Roman" panose="02020603050405020304" pitchFamily="18" charset="0"/>
              </a:rPr>
              <a:t>appellate Jurisdiction</a:t>
            </a:r>
            <a:r>
              <a:rPr lang="en-US" sz="2300" dirty="0">
                <a:latin typeface="Times New Roman" panose="02020603050405020304" pitchFamily="18" charset="0"/>
                <a:cs typeface="Times New Roman" panose="02020603050405020304" pitchFamily="18" charset="0"/>
              </a:rPr>
              <a:t>, both as to Law and Fact, with such Exceptions, and under such Regulations as the Congress shall make.</a:t>
            </a:r>
          </a:p>
          <a:p>
            <a:pPr marL="0" indent="0">
              <a:buNone/>
            </a:pPr>
            <a:r>
              <a:rPr lang="en-US" sz="2300" dirty="0">
                <a:latin typeface="Times New Roman" panose="02020603050405020304" pitchFamily="18" charset="0"/>
                <a:cs typeface="Times New Roman" panose="02020603050405020304" pitchFamily="18" charset="0"/>
              </a:rPr>
              <a:t>The Trial of all Crimes, except in Cases of Impeachment; shall be by Jury; and such Trial shall be held in the State where the said Crimes shall have been committed; but when not committed within any State, the Trial shall be at such Place or Places as the Congress may by Law have directed.</a:t>
            </a:r>
          </a:p>
        </p:txBody>
      </p:sp>
    </p:spTree>
    <p:extLst>
      <p:ext uri="{BB962C8B-B14F-4D97-AF65-F5344CB8AC3E}">
        <p14:creationId xmlns:p14="http://schemas.microsoft.com/office/powerpoint/2010/main" val="3920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So What Made the </a:t>
            </a:r>
            <a:r>
              <a:rPr lang="en-US" dirty="0" smtClean="0">
                <a:latin typeface="Times New Roman" panose="02020603050405020304" pitchFamily="18" charset="0"/>
                <a:cs typeface="Times New Roman" panose="02020603050405020304" pitchFamily="18" charset="0"/>
              </a:rPr>
              <a:t>Supreme </a:t>
            </a:r>
            <a:r>
              <a:rPr lang="en-US" dirty="0">
                <a:latin typeface="Times New Roman" panose="02020603050405020304" pitchFamily="18" charset="0"/>
                <a:cs typeface="Times New Roman" panose="02020603050405020304" pitchFamily="18" charset="0"/>
              </a:rPr>
              <a:t>Court </a:t>
            </a:r>
            <a:r>
              <a:rPr lang="en-US" i="1" dirty="0">
                <a:latin typeface="Times New Roman" panose="02020603050405020304" pitchFamily="18" charset="0"/>
                <a:cs typeface="Times New Roman" panose="02020603050405020304" pitchFamily="18" charset="0"/>
              </a:rPr>
              <a:t>Supreme</a:t>
            </a:r>
            <a:r>
              <a:rPr lang="en-US"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377318" y="1894456"/>
            <a:ext cx="7892728"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Article III, §1 – </a:t>
            </a:r>
            <a:r>
              <a:rPr lang="en-US" dirty="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judicial Power </a:t>
            </a:r>
            <a:r>
              <a:rPr lang="en-US" dirty="0">
                <a:latin typeface="Times New Roman" panose="02020603050405020304" pitchFamily="18" charset="0"/>
                <a:cs typeface="Times New Roman" panose="02020603050405020304" pitchFamily="18" charset="0"/>
              </a:rPr>
              <a:t>of the United States, shall be vested in one supreme Court…</a:t>
            </a:r>
          </a:p>
        </p:txBody>
      </p:sp>
      <p:sp>
        <p:nvSpPr>
          <p:cNvPr id="4" name="TextBox 3"/>
          <p:cNvSpPr txBox="1"/>
          <p:nvPr/>
        </p:nvSpPr>
        <p:spPr>
          <a:xfrm>
            <a:off x="366432" y="2562558"/>
            <a:ext cx="7892728"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Article VI, ¶ 2 – </a:t>
            </a:r>
            <a:r>
              <a:rPr lang="en-US" dirty="0">
                <a:latin typeface="Times New Roman" panose="02020603050405020304" pitchFamily="18" charset="0"/>
                <a:cs typeface="Times New Roman" panose="02020603050405020304" pitchFamily="18" charset="0"/>
              </a:rPr>
              <a:t>“This Constitution, and the Laws of the United States which shall be made in Pursuance thereof; and all Treaties made, or which shall be made, under the Authority of the United States, shall be </a:t>
            </a:r>
            <a:r>
              <a:rPr lang="en-US" b="1" i="1" dirty="0">
                <a:solidFill>
                  <a:srgbClr val="FF0000"/>
                </a:solidFill>
                <a:latin typeface="Times New Roman" panose="02020603050405020304" pitchFamily="18" charset="0"/>
                <a:cs typeface="Times New Roman" panose="02020603050405020304" pitchFamily="18" charset="0"/>
              </a:rPr>
              <a:t>the supreme Law of the Land</a:t>
            </a:r>
            <a:r>
              <a:rPr lang="en-US" dirty="0">
                <a:latin typeface="Times New Roman" panose="02020603050405020304" pitchFamily="18" charset="0"/>
                <a:cs typeface="Times New Roman" panose="02020603050405020304" pitchFamily="18" charset="0"/>
              </a:rPr>
              <a:t>; and the Judges in every State shall be bound thereby, any Thing in the Constitution or Laws of any State to the Contrary notwithstanding.”</a:t>
            </a:r>
          </a:p>
        </p:txBody>
      </p:sp>
      <p:sp>
        <p:nvSpPr>
          <p:cNvPr id="5" name="TextBox 4"/>
          <p:cNvSpPr txBox="1"/>
          <p:nvPr/>
        </p:nvSpPr>
        <p:spPr>
          <a:xfrm>
            <a:off x="377318" y="4114800"/>
            <a:ext cx="7892728" cy="2308324"/>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Federalist Seventy-Eight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complete independence of the courts of justice is peculiarly essential in a limited Constitution. By a limited Constitution, I understand one which contains certain specified exceptions to the legislative authority; such, for instance, as that it shall pass no bills of attainder, no ex-post-facto laws, and the like. Limitations of this kind can be preserved in practice no other way than through the medium of courts of justice, </a:t>
            </a:r>
            <a:r>
              <a:rPr lang="en-US" b="1" i="1" dirty="0">
                <a:solidFill>
                  <a:srgbClr val="FF0000"/>
                </a:solidFill>
                <a:latin typeface="Times New Roman" panose="02020603050405020304" pitchFamily="18" charset="0"/>
                <a:cs typeface="Times New Roman" panose="02020603050405020304" pitchFamily="18" charset="0"/>
              </a:rPr>
              <a:t>whose duty it must be to declare all acts contrary to the manifest tenor of the Constitution void</a:t>
            </a:r>
            <a:r>
              <a:rPr lang="en-US" dirty="0">
                <a:latin typeface="Times New Roman" panose="02020603050405020304" pitchFamily="18" charset="0"/>
                <a:cs typeface="Times New Roman" panose="02020603050405020304" pitchFamily="18" charset="0"/>
              </a:rPr>
              <a:t>. Without this, all the reservations of particular rights or privileges would amount to nothing.”</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6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47" y="344085"/>
            <a:ext cx="8930640" cy="1293028"/>
          </a:xfrm>
        </p:spPr>
        <p:txBody>
          <a:bodyPr/>
          <a:lstStyle/>
          <a:p>
            <a:r>
              <a:rPr lang="en-US" dirty="0">
                <a:latin typeface="Times New Roman" panose="02020603050405020304" pitchFamily="18" charset="0"/>
                <a:cs typeface="Times New Roman" panose="02020603050405020304" pitchFamily="18" charset="0"/>
              </a:rPr>
              <a:t>Why Focus on John Marshall?</a:t>
            </a:r>
            <a:endParaRPr lang="en-US" dirty="0"/>
          </a:p>
        </p:txBody>
      </p:sp>
      <p:sp>
        <p:nvSpPr>
          <p:cNvPr id="3" name="Content Placeholder 2"/>
          <p:cNvSpPr>
            <a:spLocks noGrp="1"/>
          </p:cNvSpPr>
          <p:nvPr>
            <p:ph sz="half" idx="1"/>
          </p:nvPr>
        </p:nvSpPr>
        <p:spPr>
          <a:xfrm>
            <a:off x="304800" y="1600201"/>
            <a:ext cx="4267200" cy="4419600"/>
          </a:xfrm>
        </p:spPr>
        <p:txBody>
          <a:bodyPr>
            <a:normAutofit/>
          </a:bodyPr>
          <a:lstStyle/>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Chief Justice</a:t>
            </a:r>
          </a:p>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Constitutional Force</a:t>
            </a:r>
          </a:p>
          <a:p>
            <a:r>
              <a:rPr lang="en-US" b="1" i="1" dirty="0">
                <a:latin typeface="Times New Roman" panose="02020603050405020304" pitchFamily="18" charset="0"/>
                <a:cs typeface="Times New Roman" panose="02020603050405020304" pitchFamily="18" charset="0"/>
              </a:rPr>
              <a:t>Great </a:t>
            </a:r>
            <a:r>
              <a:rPr lang="en-US" dirty="0">
                <a:latin typeface="Times New Roman" panose="02020603050405020304" pitchFamily="18" charset="0"/>
                <a:cs typeface="Times New Roman" panose="02020603050405020304" pitchFamily="18" charset="0"/>
              </a:rPr>
              <a:t>creator and steward (though at times unenthusiastic and reactive) of the role of the Court</a:t>
            </a:r>
          </a:p>
          <a:p>
            <a:endParaRPr lang="en-US" dirty="0">
              <a:latin typeface="Times New Roman" panose="02020603050405020304" pitchFamily="18" charset="0"/>
              <a:cs typeface="Times New Roman" panose="02020603050405020304" pitchFamily="18" charset="0"/>
            </a:endParaRPr>
          </a:p>
          <a:p>
            <a:pPr marL="36576" indent="0" algn="r">
              <a:buNone/>
            </a:pPr>
            <a:r>
              <a:rPr lang="en-US" sz="1500" dirty="0">
                <a:latin typeface="Times New Roman" panose="02020603050405020304" pitchFamily="18" charset="0"/>
                <a:cs typeface="Times New Roman" panose="02020603050405020304" pitchFamily="18" charset="0"/>
                <a:hlinkClick r:id="rId2"/>
              </a:rPr>
              <a:t>PBS, </a:t>
            </a:r>
            <a:r>
              <a:rPr lang="en-US" sz="1500" i="1" dirty="0">
                <a:latin typeface="Times New Roman" panose="02020603050405020304" pitchFamily="18" charset="0"/>
                <a:cs typeface="Times New Roman" panose="02020603050405020304" pitchFamily="18" charset="0"/>
                <a:hlinkClick r:id="rId2"/>
              </a:rPr>
              <a:t>The Supreme Court, </a:t>
            </a:r>
            <a:r>
              <a:rPr lang="en-US" sz="1500" dirty="0">
                <a:latin typeface="Times New Roman" panose="02020603050405020304" pitchFamily="18" charset="0"/>
                <a:cs typeface="Times New Roman" panose="02020603050405020304" pitchFamily="18" charset="0"/>
                <a:hlinkClick r:id="rId2"/>
              </a:rPr>
              <a:t>“One Nation Under Law”</a:t>
            </a:r>
            <a:endParaRPr lang="en-US" sz="1500" dirty="0">
              <a:latin typeface="Times New Roman" panose="02020603050405020304" pitchFamily="18" charset="0"/>
              <a:cs typeface="Times New Roman" panose="02020603050405020304" pitchFamily="18" charset="0"/>
            </a:endParaRPr>
          </a:p>
          <a:p>
            <a:pPr marL="36576" indent="0" algn="r">
              <a:buNone/>
            </a:pPr>
            <a:r>
              <a:rPr lang="en-US" sz="1500" dirty="0">
                <a:latin typeface="Times New Roman" panose="02020603050405020304" pitchFamily="18" charset="0"/>
                <a:cs typeface="Times New Roman" panose="02020603050405020304" pitchFamily="18" charset="0"/>
              </a:rPr>
              <a:t>Lesson Plans             </a:t>
            </a:r>
          </a:p>
          <a:p>
            <a:pPr marL="36576" indent="0" algn="r">
              <a:buNone/>
            </a:pPr>
            <a:r>
              <a:rPr lang="en-US" sz="1500" dirty="0">
                <a:latin typeface="Times New Roman" panose="02020603050405020304" pitchFamily="18" charset="0"/>
                <a:cs typeface="Times New Roman" panose="02020603050405020304" pitchFamily="18" charset="0"/>
              </a:rPr>
              <a:t>Discussion Guide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2040" y="2209801"/>
            <a:ext cx="3657600" cy="3657600"/>
          </a:xfrm>
          <a:prstGeom prst="rect">
            <a:avLst/>
          </a:prstGeom>
        </p:spPr>
      </p:pic>
    </p:spTree>
    <p:extLst>
      <p:ext uri="{BB962C8B-B14F-4D97-AF65-F5344CB8AC3E}">
        <p14:creationId xmlns:p14="http://schemas.microsoft.com/office/powerpoint/2010/main" val="21517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 presetClass="entr" presetSubtype="0" fill="hold" nodeType="afterEffect">
                                  <p:stCondLst>
                                    <p:cond delay="5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50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5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511"/>
            <a:ext cx="6797040" cy="1293028"/>
          </a:xfrm>
        </p:spPr>
        <p:txBody>
          <a:bodyPr/>
          <a:lstStyle/>
          <a:p>
            <a:r>
              <a:rPr lang="en-US" dirty="0">
                <a:latin typeface="Times New Roman" panose="02020603050405020304" pitchFamily="18" charset="0"/>
                <a:cs typeface="Times New Roman" panose="02020603050405020304" pitchFamily="18" charset="0"/>
              </a:rPr>
              <a:t>Encapsulating Themes</a:t>
            </a:r>
          </a:p>
        </p:txBody>
      </p:sp>
      <p:sp>
        <p:nvSpPr>
          <p:cNvPr id="3" name="Content Placeholder 2"/>
          <p:cNvSpPr>
            <a:spLocks noGrp="1"/>
          </p:cNvSpPr>
          <p:nvPr>
            <p:ph idx="1"/>
          </p:nvPr>
        </p:nvSpPr>
        <p:spPr>
          <a:xfrm>
            <a:off x="457200" y="1600200"/>
            <a:ext cx="7620000" cy="4525963"/>
          </a:xfrm>
        </p:spPr>
        <p:txBody>
          <a:bodyPr/>
          <a:lstStyle/>
          <a:p>
            <a:r>
              <a:rPr lang="en-US" dirty="0">
                <a:latin typeface="Times New Roman" panose="02020603050405020304" pitchFamily="18" charset="0"/>
                <a:cs typeface="Times New Roman" panose="02020603050405020304" pitchFamily="18" charset="0"/>
              </a:rPr>
              <a:t>Constitutional</a:t>
            </a:r>
          </a:p>
          <a:p>
            <a:pPr lvl="1"/>
            <a:r>
              <a:rPr lang="en-US" dirty="0">
                <a:latin typeface="Times New Roman" panose="02020603050405020304" pitchFamily="18" charset="0"/>
                <a:cs typeface="Times New Roman" panose="02020603050405020304" pitchFamily="18" charset="0"/>
              </a:rPr>
              <a:t>Judicial Power</a:t>
            </a:r>
          </a:p>
          <a:p>
            <a:pPr lvl="1"/>
            <a:r>
              <a:rPr lang="en-US" dirty="0">
                <a:latin typeface="Times New Roman" panose="02020603050405020304" pitchFamily="18" charset="0"/>
                <a:cs typeface="Times New Roman" panose="02020603050405020304" pitchFamily="18" charset="0"/>
              </a:rPr>
              <a:t>National Supremacy</a:t>
            </a:r>
          </a:p>
          <a:p>
            <a:pPr lvl="1"/>
            <a:r>
              <a:rPr lang="en-US" dirty="0">
                <a:latin typeface="Times New Roman" panose="02020603050405020304" pitchFamily="18" charset="0"/>
                <a:cs typeface="Times New Roman" panose="02020603050405020304" pitchFamily="18" charset="0"/>
              </a:rPr>
              <a:t>Property Rights</a:t>
            </a:r>
          </a:p>
          <a:p>
            <a:r>
              <a:rPr lang="en-US" dirty="0">
                <a:latin typeface="Times New Roman" panose="02020603050405020304" pitchFamily="18" charset="0"/>
                <a:cs typeface="Times New Roman" panose="02020603050405020304" pitchFamily="18" charset="0"/>
              </a:rPr>
              <a:t>Political</a:t>
            </a:r>
          </a:p>
          <a:p>
            <a:pPr lvl="1"/>
            <a:r>
              <a:rPr lang="en-US" dirty="0">
                <a:latin typeface="Times New Roman" panose="02020603050405020304" pitchFamily="18" charset="0"/>
                <a:cs typeface="Times New Roman" panose="02020603050405020304" pitchFamily="18" charset="0"/>
              </a:rPr>
              <a:t>Judicial Politics (Politics of Separation of Powers)</a:t>
            </a:r>
          </a:p>
          <a:p>
            <a:pPr lvl="1"/>
            <a:r>
              <a:rPr lang="en-US" dirty="0">
                <a:latin typeface="Times New Roman" panose="02020603050405020304" pitchFamily="18" charset="0"/>
                <a:cs typeface="Times New Roman" panose="02020603050405020304" pitchFamily="18" charset="0"/>
              </a:rPr>
              <a:t>Judicial Reality (The Limits of Judicial Power)</a:t>
            </a:r>
          </a:p>
        </p:txBody>
      </p:sp>
    </p:spTree>
    <p:extLst>
      <p:ext uri="{BB962C8B-B14F-4D97-AF65-F5344CB8AC3E}">
        <p14:creationId xmlns:p14="http://schemas.microsoft.com/office/powerpoint/2010/main" val="33514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4B8381992D49BFEC195D1E62885C" ma:contentTypeVersion="12" ma:contentTypeDescription="Create a new document." ma:contentTypeScope="" ma:versionID="bcf0f9b6107f41beef10986d0e1cb926">
  <xsd:schema xmlns:xsd="http://www.w3.org/2001/XMLSchema" xmlns:xs="http://www.w3.org/2001/XMLSchema" xmlns:p="http://schemas.microsoft.com/office/2006/metadata/properties" xmlns:ns2="edc1dda4-e497-4293-92fa-89c2d7121ae6" xmlns:ns3="8d85cce8-ce02-4b6f-9ec5-19814b89220d" targetNamespace="http://schemas.microsoft.com/office/2006/metadata/properties" ma:root="true" ma:fieldsID="87aab614151e668abac86855a81947f9" ns2:_="" ns3:_="">
    <xsd:import namespace="edc1dda4-e497-4293-92fa-89c2d7121ae6"/>
    <xsd:import namespace="8d85cce8-ce02-4b6f-9ec5-19814b892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1dda4-e497-4293-92fa-89c2d712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85cce8-ce02-4b6f-9ec5-19814b8922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F49C4E-78D8-450C-B004-16FD8137D683}"/>
</file>

<file path=customXml/itemProps2.xml><?xml version="1.0" encoding="utf-8"?>
<ds:datastoreItem xmlns:ds="http://schemas.openxmlformats.org/officeDocument/2006/customXml" ds:itemID="{C94553FE-985E-4C81-ACC8-9CB256FF9B79}"/>
</file>

<file path=customXml/itemProps3.xml><?xml version="1.0" encoding="utf-8"?>
<ds:datastoreItem xmlns:ds="http://schemas.openxmlformats.org/officeDocument/2006/customXml" ds:itemID="{9174D9FB-1E90-493C-8F6A-A8C1396BAC75}"/>
</file>

<file path=docProps/app.xml><?xml version="1.0" encoding="utf-8"?>
<Properties xmlns="http://schemas.openxmlformats.org/officeDocument/2006/extended-properties" xmlns:vt="http://schemas.openxmlformats.org/officeDocument/2006/docPropsVTypes">
  <Template>TM04033937[[fn=Vapor Trail]]</Template>
  <TotalTime>6304</TotalTime>
  <Words>3001</Words>
  <Application>Microsoft Office PowerPoint</Application>
  <PresentationFormat>On-screen Show (4:3)</PresentationFormat>
  <Paragraphs>264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Times New Roman</vt:lpstr>
      <vt:lpstr>Vapor Trail</vt:lpstr>
      <vt:lpstr>Inventing the Court: John Marshall and the Creation of  Judicial Nationalism</vt:lpstr>
      <vt:lpstr>PowerPoint Presentation</vt:lpstr>
      <vt:lpstr>Mapping the Constitution’s Parts</vt:lpstr>
      <vt:lpstr>Article III – The Judicial Article</vt:lpstr>
      <vt:lpstr>Article III – Establishing Federal Courts</vt:lpstr>
      <vt:lpstr>Article III – Establishing Judicial Power</vt:lpstr>
      <vt:lpstr>So What Made the Supreme Court Supreme?</vt:lpstr>
      <vt:lpstr>Why Focus on John Marshall?</vt:lpstr>
      <vt:lpstr>Encapsulating Themes</vt:lpstr>
      <vt:lpstr>For the Court:  An Inauspicious, Non-Supreme Beginning</vt:lpstr>
      <vt:lpstr>The “Revolution of 1800”</vt:lpstr>
      <vt:lpstr>Federalists Fight from the Bench</vt:lpstr>
      <vt:lpstr>Goal #1: Judicial Power</vt:lpstr>
      <vt:lpstr>Goal #1: Judicial Power </vt:lpstr>
      <vt:lpstr>Goal #1: Judicial Power </vt:lpstr>
      <vt:lpstr>Goal #1: Judicial Power</vt:lpstr>
      <vt:lpstr>Goal #2: National Supremacy</vt:lpstr>
      <vt:lpstr>Goal #2: National Supremacy</vt:lpstr>
      <vt:lpstr>Goal #2: National Supremacy</vt:lpstr>
      <vt:lpstr>Goal #2: National Supremacy</vt:lpstr>
      <vt:lpstr>Goal #3: Protect Private Property</vt:lpstr>
      <vt:lpstr>Goal #3: Protect Private Property</vt:lpstr>
      <vt:lpstr>Goal #3: Protect Private Property</vt:lpstr>
      <vt:lpstr>Situating the Court in American Constitutional Politics</vt:lpstr>
      <vt:lpstr>Why Focus on John Marshall?</vt:lpstr>
      <vt:lpstr>In Q&amp;A and tHe workshop…</vt:lpstr>
      <vt:lpstr>Useful Legal Websites</vt:lpstr>
      <vt:lpstr>Fini</vt:lpstr>
      <vt:lpstr>PowerPoint Presentation</vt:lpstr>
    </vt:vector>
  </TitlesOfParts>
  <Company>Southern Methodist University test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Adoption of the U.S. Constitution: A Political Document</dc:title>
  <dc:creator>Joseph Kobylka</dc:creator>
  <cp:lastModifiedBy>Kobylka, Joe</cp:lastModifiedBy>
  <cp:revision>140</cp:revision>
  <cp:lastPrinted>2020-06-16T20:03:16Z</cp:lastPrinted>
  <dcterms:created xsi:type="dcterms:W3CDTF">2011-10-15T17:20:08Z</dcterms:created>
  <dcterms:modified xsi:type="dcterms:W3CDTF">2020-06-17T19:11:59Z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ContentTypeId">
    <vt:lpwstr>0x01010068114B8381992D49BFEC195D1E62885C</vt:lpwstr>
  </property>
</Properties>
</file>