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C0-HD-BTM.png" id="13" name="Google Shape;13;p2"/>
          <p:cNvPicPr preferRelativeResize="0"/>
          <p:nvPr/>
        </p:nvPicPr>
        <p:blipFill rotWithShape="1">
          <a:blip r:embed="rId2">
            <a:alphaModFix/>
          </a:blip>
          <a:srcRect b="0" l="0" r="0" t="0"/>
          <a:stretch/>
        </p:blipFill>
        <p:spPr>
          <a:xfrm>
            <a:off x="0" y="4995862"/>
            <a:ext cx="9144000" cy="1862138"/>
          </a:xfrm>
          <a:prstGeom prst="rect">
            <a:avLst/>
          </a:prstGeom>
          <a:noFill/>
          <a:ln>
            <a:noFill/>
          </a:ln>
        </p:spPr>
      </p:pic>
      <p:sp>
        <p:nvSpPr>
          <p:cNvPr id="14" name="Google Shape;14;p2"/>
          <p:cNvSpPr txBox="1"/>
          <p:nvPr>
            <p:ph type="ctrTitle"/>
          </p:nvPr>
        </p:nvSpPr>
        <p:spPr>
          <a:xfrm>
            <a:off x="914400" y="1803405"/>
            <a:ext cx="73152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914400" y="3632201"/>
            <a:ext cx="731520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6" name="Google Shape;16;p2"/>
          <p:cNvSpPr txBox="1"/>
          <p:nvPr>
            <p:ph idx="10" type="dt"/>
          </p:nvPr>
        </p:nvSpPr>
        <p:spPr>
          <a:xfrm>
            <a:off x="5932170" y="4323845"/>
            <a:ext cx="229742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914400" y="4323846"/>
            <a:ext cx="48806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057900" y="1430867"/>
            <a:ext cx="21717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1" name="Shape 71"/>
        <p:cNvGrpSpPr/>
        <p:nvPr/>
      </p:nvGrpSpPr>
      <p:grpSpPr>
        <a:xfrm>
          <a:off x="0" y="0"/>
          <a:ext cx="0" cy="0"/>
          <a:chOff x="0" y="0"/>
          <a:chExt cx="0" cy="0"/>
        </a:xfrm>
      </p:grpSpPr>
      <p:sp>
        <p:nvSpPr>
          <p:cNvPr id="72" name="Google Shape;72;p11"/>
          <p:cNvSpPr txBox="1"/>
          <p:nvPr>
            <p:ph type="title"/>
          </p:nvPr>
        </p:nvSpPr>
        <p:spPr>
          <a:xfrm>
            <a:off x="594355" y="4697361"/>
            <a:ext cx="7956482"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p:nvPr>
            <p:ph idx="2" type="pic"/>
          </p:nvPr>
        </p:nvSpPr>
        <p:spPr>
          <a:xfrm>
            <a:off x="594355" y="977035"/>
            <a:ext cx="7950260" cy="3406972"/>
          </a:xfrm>
          <a:prstGeom prst="rect">
            <a:avLst/>
          </a:prstGeom>
          <a:noFill/>
          <a:ln>
            <a:noFill/>
          </a:ln>
        </p:spPr>
      </p:sp>
      <p:sp>
        <p:nvSpPr>
          <p:cNvPr id="74" name="Google Shape;74;p11"/>
          <p:cNvSpPr txBox="1"/>
          <p:nvPr>
            <p:ph idx="1" type="body"/>
          </p:nvPr>
        </p:nvSpPr>
        <p:spPr>
          <a:xfrm>
            <a:off x="594360" y="5516716"/>
            <a:ext cx="7955280" cy="746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5" name="Google Shape;75;p11"/>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78" name="Shape 78"/>
        <p:cNvGrpSpPr/>
        <p:nvPr/>
      </p:nvGrpSpPr>
      <p:grpSpPr>
        <a:xfrm>
          <a:off x="0" y="0"/>
          <a:ext cx="0" cy="0"/>
          <a:chOff x="0" y="0"/>
          <a:chExt cx="0" cy="0"/>
        </a:xfrm>
      </p:grpSpPr>
      <p:pic>
        <p:nvPicPr>
          <p:cNvPr descr="C0-HD-BTM.png" id="79" name="Google Shape;79;p12"/>
          <p:cNvPicPr preferRelativeResize="0"/>
          <p:nvPr/>
        </p:nvPicPr>
        <p:blipFill rotWithShape="1">
          <a:blip r:embed="rId2">
            <a:alphaModFix/>
          </a:blip>
          <a:srcRect b="0" l="0" r="0" t="0"/>
          <a:stretch/>
        </p:blipFill>
        <p:spPr>
          <a:xfrm>
            <a:off x="0" y="4995862"/>
            <a:ext cx="9144000" cy="1862138"/>
          </a:xfrm>
          <a:prstGeom prst="rect">
            <a:avLst/>
          </a:prstGeom>
          <a:noFill/>
          <a:ln>
            <a:noFill/>
          </a:ln>
        </p:spPr>
      </p:pic>
      <p:sp>
        <p:nvSpPr>
          <p:cNvPr id="80" name="Google Shape;80;p12"/>
          <p:cNvSpPr txBox="1"/>
          <p:nvPr>
            <p:ph type="title"/>
          </p:nvPr>
        </p:nvSpPr>
        <p:spPr>
          <a:xfrm>
            <a:off x="594360" y="753533"/>
            <a:ext cx="7955280" cy="28024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a:off x="685800" y="3649134"/>
            <a:ext cx="7772400" cy="133085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2" name="Google Shape;82;p12"/>
          <p:cNvSpPr txBox="1"/>
          <p:nvPr>
            <p:ph idx="10" type="dt"/>
          </p:nvPr>
        </p:nvSpPr>
        <p:spPr>
          <a:xfrm>
            <a:off x="5562176" y="381001"/>
            <a:ext cx="218313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594360" y="381001"/>
            <a:ext cx="483065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7882466" y="381001"/>
            <a:ext cx="6671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85" name="Shape 85"/>
        <p:cNvGrpSpPr/>
        <p:nvPr/>
      </p:nvGrpSpPr>
      <p:grpSpPr>
        <a:xfrm>
          <a:off x="0" y="0"/>
          <a:ext cx="0" cy="0"/>
          <a:chOff x="0" y="0"/>
          <a:chExt cx="0" cy="0"/>
        </a:xfrm>
      </p:grpSpPr>
      <p:pic>
        <p:nvPicPr>
          <p:cNvPr descr="C0-HD-BTM.png" id="86" name="Google Shape;86;p13"/>
          <p:cNvPicPr preferRelativeResize="0"/>
          <p:nvPr/>
        </p:nvPicPr>
        <p:blipFill rotWithShape="1">
          <a:blip r:embed="rId2">
            <a:alphaModFix/>
          </a:blip>
          <a:srcRect b="0" l="0" r="0" t="0"/>
          <a:stretch/>
        </p:blipFill>
        <p:spPr>
          <a:xfrm>
            <a:off x="0" y="4995862"/>
            <a:ext cx="9144000" cy="1862138"/>
          </a:xfrm>
          <a:prstGeom prst="rect">
            <a:avLst/>
          </a:prstGeom>
          <a:noFill/>
          <a:ln>
            <a:noFill/>
          </a:ln>
        </p:spPr>
      </p:pic>
      <p:sp>
        <p:nvSpPr>
          <p:cNvPr id="87" name="Google Shape;87;p13"/>
          <p:cNvSpPr txBox="1"/>
          <p:nvPr>
            <p:ph type="title"/>
          </p:nvPr>
        </p:nvSpPr>
        <p:spPr>
          <a:xfrm>
            <a:off x="768351" y="753534"/>
            <a:ext cx="7613650" cy="275623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a:off x="977899" y="3509768"/>
            <a:ext cx="7194552" cy="4444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9" name="Google Shape;89;p13"/>
          <p:cNvSpPr txBox="1"/>
          <p:nvPr>
            <p:ph idx="2" type="body"/>
          </p:nvPr>
        </p:nvSpPr>
        <p:spPr>
          <a:xfrm>
            <a:off x="685800" y="4174597"/>
            <a:ext cx="7778752" cy="82126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0" name="Google Shape;90;p13"/>
          <p:cNvSpPr txBox="1"/>
          <p:nvPr>
            <p:ph idx="10" type="dt"/>
          </p:nvPr>
        </p:nvSpPr>
        <p:spPr>
          <a:xfrm>
            <a:off x="5562176" y="381001"/>
            <a:ext cx="218313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1" type="ftr"/>
          </p:nvPr>
        </p:nvSpPr>
        <p:spPr>
          <a:xfrm>
            <a:off x="594360" y="379438"/>
            <a:ext cx="483065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7882466" y="381001"/>
            <a:ext cx="6671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13"/>
          <p:cNvSpPr txBox="1"/>
          <p:nvPr/>
        </p:nvSpPr>
        <p:spPr>
          <a:xfrm>
            <a:off x="231458" y="807720"/>
            <a:ext cx="4572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entury Gothic"/>
              <a:buNone/>
            </a:pPr>
            <a:r>
              <a:rPr b="0" lang="en-US" sz="8000" cap="none">
                <a:solidFill>
                  <a:schemeClr val="lt1"/>
                </a:solidFill>
                <a:latin typeface="Century Gothic"/>
                <a:ea typeface="Century Gothic"/>
                <a:cs typeface="Century Gothic"/>
                <a:sym typeface="Century Gothic"/>
              </a:rPr>
              <a:t>“</a:t>
            </a:r>
            <a:endParaRPr/>
          </a:p>
        </p:txBody>
      </p:sp>
      <p:sp>
        <p:nvSpPr>
          <p:cNvPr id="94" name="Google Shape;94;p13"/>
          <p:cNvSpPr txBox="1"/>
          <p:nvPr/>
        </p:nvSpPr>
        <p:spPr>
          <a:xfrm>
            <a:off x="8146733" y="3021330"/>
            <a:ext cx="4572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entury Gothic"/>
              <a:buNone/>
            </a:pPr>
            <a:r>
              <a:rPr b="0" lang="en-US" sz="8000"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95" name="Shape 95"/>
        <p:cNvGrpSpPr/>
        <p:nvPr/>
      </p:nvGrpSpPr>
      <p:grpSpPr>
        <a:xfrm>
          <a:off x="0" y="0"/>
          <a:ext cx="0" cy="0"/>
          <a:chOff x="0" y="0"/>
          <a:chExt cx="0" cy="0"/>
        </a:xfrm>
      </p:grpSpPr>
      <p:pic>
        <p:nvPicPr>
          <p:cNvPr descr="C0-HD-BTM.png" id="96" name="Google Shape;96;p14"/>
          <p:cNvPicPr preferRelativeResize="0"/>
          <p:nvPr/>
        </p:nvPicPr>
        <p:blipFill rotWithShape="1">
          <a:blip r:embed="rId2">
            <a:alphaModFix/>
          </a:blip>
          <a:srcRect b="0" l="0" r="0" t="0"/>
          <a:stretch/>
        </p:blipFill>
        <p:spPr>
          <a:xfrm>
            <a:off x="0" y="4995862"/>
            <a:ext cx="9144000" cy="1862138"/>
          </a:xfrm>
          <a:prstGeom prst="rect">
            <a:avLst/>
          </a:prstGeom>
          <a:noFill/>
          <a:ln>
            <a:noFill/>
          </a:ln>
        </p:spPr>
      </p:pic>
      <p:sp>
        <p:nvSpPr>
          <p:cNvPr id="97" name="Google Shape;97;p14"/>
          <p:cNvSpPr txBox="1"/>
          <p:nvPr>
            <p:ph type="title"/>
          </p:nvPr>
        </p:nvSpPr>
        <p:spPr>
          <a:xfrm>
            <a:off x="685800" y="1124702"/>
            <a:ext cx="7774782"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body"/>
          </p:nvPr>
        </p:nvSpPr>
        <p:spPr>
          <a:xfrm>
            <a:off x="685792" y="3648316"/>
            <a:ext cx="7773608" cy="9998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9" name="Google Shape;99;p14"/>
          <p:cNvSpPr txBox="1"/>
          <p:nvPr>
            <p:ph idx="10" type="dt"/>
          </p:nvPr>
        </p:nvSpPr>
        <p:spPr>
          <a:xfrm>
            <a:off x="5562176" y="378884"/>
            <a:ext cx="218313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a:off x="594360" y="378884"/>
            <a:ext cx="483065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7882466" y="381001"/>
            <a:ext cx="6671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15"/>
          <p:cNvSpPr txBox="1"/>
          <p:nvPr>
            <p:ph type="title"/>
          </p:nvPr>
        </p:nvSpPr>
        <p:spPr>
          <a:xfrm>
            <a:off x="2171701" y="762000"/>
            <a:ext cx="6377939" cy="130386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5"/>
          <p:cNvSpPr txBox="1"/>
          <p:nvPr>
            <p:ph idx="1" type="body"/>
          </p:nvPr>
        </p:nvSpPr>
        <p:spPr>
          <a:xfrm>
            <a:off x="594361" y="2202080"/>
            <a:ext cx="2560320"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5" name="Google Shape;105;p15"/>
          <p:cNvSpPr txBox="1"/>
          <p:nvPr>
            <p:ph idx="2" type="body"/>
          </p:nvPr>
        </p:nvSpPr>
        <p:spPr>
          <a:xfrm>
            <a:off x="594360" y="2904564"/>
            <a:ext cx="2560320" cy="335907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6" name="Google Shape;106;p15"/>
          <p:cNvSpPr txBox="1"/>
          <p:nvPr>
            <p:ph idx="3" type="body"/>
          </p:nvPr>
        </p:nvSpPr>
        <p:spPr>
          <a:xfrm>
            <a:off x="3302237" y="2201333"/>
            <a:ext cx="2560320"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7" name="Google Shape;107;p15"/>
          <p:cNvSpPr txBox="1"/>
          <p:nvPr>
            <p:ph idx="4" type="body"/>
          </p:nvPr>
        </p:nvSpPr>
        <p:spPr>
          <a:xfrm>
            <a:off x="3300781" y="2904068"/>
            <a:ext cx="2560320" cy="33595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8" name="Google Shape;108;p15"/>
          <p:cNvSpPr txBox="1"/>
          <p:nvPr>
            <p:ph idx="5" type="body"/>
          </p:nvPr>
        </p:nvSpPr>
        <p:spPr>
          <a:xfrm>
            <a:off x="5989319" y="2192866"/>
            <a:ext cx="2560320"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9" name="Google Shape;109;p15"/>
          <p:cNvSpPr txBox="1"/>
          <p:nvPr>
            <p:ph idx="6" type="body"/>
          </p:nvPr>
        </p:nvSpPr>
        <p:spPr>
          <a:xfrm>
            <a:off x="5989320" y="2904564"/>
            <a:ext cx="2560320" cy="335907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0" name="Google Shape;110;p15"/>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3" name="Shape 113"/>
        <p:cNvGrpSpPr/>
        <p:nvPr/>
      </p:nvGrpSpPr>
      <p:grpSpPr>
        <a:xfrm>
          <a:off x="0" y="0"/>
          <a:ext cx="0" cy="0"/>
          <a:chOff x="0" y="0"/>
          <a:chExt cx="0" cy="0"/>
        </a:xfrm>
      </p:grpSpPr>
      <p:sp>
        <p:nvSpPr>
          <p:cNvPr id="114" name="Google Shape;114;p16"/>
          <p:cNvSpPr txBox="1"/>
          <p:nvPr>
            <p:ph type="title"/>
          </p:nvPr>
        </p:nvSpPr>
        <p:spPr>
          <a:xfrm>
            <a:off x="2171702" y="762000"/>
            <a:ext cx="6381984"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6"/>
          <p:cNvSpPr txBox="1"/>
          <p:nvPr>
            <p:ph idx="1" type="body"/>
          </p:nvPr>
        </p:nvSpPr>
        <p:spPr>
          <a:xfrm>
            <a:off x="594360" y="4113340"/>
            <a:ext cx="2560320"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6" name="Google Shape;116;p16"/>
          <p:cNvSpPr/>
          <p:nvPr>
            <p:ph idx="2" type="pic"/>
          </p:nvPr>
        </p:nvSpPr>
        <p:spPr>
          <a:xfrm>
            <a:off x="594360" y="2331720"/>
            <a:ext cx="2560320" cy="1507300"/>
          </a:xfrm>
          <a:prstGeom prst="roundRect">
            <a:avLst>
              <a:gd fmla="val 0" name="adj"/>
            </a:avLst>
          </a:prstGeom>
          <a:noFill/>
          <a:ln>
            <a:noFill/>
          </a:ln>
          <a:effectLst>
            <a:outerShdw blurRad="50800" rotWithShape="0" algn="tl" dir="5400000" dist="50800">
              <a:srgbClr val="000000">
                <a:alpha val="42745"/>
              </a:srgbClr>
            </a:outerShdw>
          </a:effectLst>
        </p:spPr>
      </p:sp>
      <p:sp>
        <p:nvSpPr>
          <p:cNvPr id="117" name="Google Shape;117;p16"/>
          <p:cNvSpPr txBox="1"/>
          <p:nvPr>
            <p:ph idx="3" type="body"/>
          </p:nvPr>
        </p:nvSpPr>
        <p:spPr>
          <a:xfrm>
            <a:off x="594360" y="4796103"/>
            <a:ext cx="2560320" cy="14675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8" name="Google Shape;118;p16"/>
          <p:cNvSpPr txBox="1"/>
          <p:nvPr>
            <p:ph idx="4" type="body"/>
          </p:nvPr>
        </p:nvSpPr>
        <p:spPr>
          <a:xfrm>
            <a:off x="3291873" y="4113340"/>
            <a:ext cx="2560320"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9" name="Google Shape;119;p16"/>
          <p:cNvSpPr/>
          <p:nvPr>
            <p:ph idx="5" type="pic"/>
          </p:nvPr>
        </p:nvSpPr>
        <p:spPr>
          <a:xfrm>
            <a:off x="3291872" y="2331720"/>
            <a:ext cx="2560320" cy="1509862"/>
          </a:xfrm>
          <a:prstGeom prst="roundRect">
            <a:avLst>
              <a:gd fmla="val 0" name="adj"/>
            </a:avLst>
          </a:prstGeom>
          <a:noFill/>
          <a:ln>
            <a:noFill/>
          </a:ln>
          <a:effectLst>
            <a:outerShdw blurRad="50800" rotWithShape="0" algn="tl" dir="5400000" dist="50800">
              <a:srgbClr val="000000">
                <a:alpha val="42745"/>
              </a:srgbClr>
            </a:outerShdw>
          </a:effectLst>
        </p:spPr>
      </p:sp>
      <p:sp>
        <p:nvSpPr>
          <p:cNvPr id="120" name="Google Shape;120;p16"/>
          <p:cNvSpPr txBox="1"/>
          <p:nvPr>
            <p:ph idx="6" type="body"/>
          </p:nvPr>
        </p:nvSpPr>
        <p:spPr>
          <a:xfrm>
            <a:off x="3290858" y="4796102"/>
            <a:ext cx="2560320" cy="14675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21" name="Google Shape;121;p16"/>
          <p:cNvSpPr txBox="1"/>
          <p:nvPr>
            <p:ph idx="7" type="body"/>
          </p:nvPr>
        </p:nvSpPr>
        <p:spPr>
          <a:xfrm>
            <a:off x="5993365" y="4113340"/>
            <a:ext cx="2560320"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22" name="Google Shape;122;p16"/>
          <p:cNvSpPr/>
          <p:nvPr>
            <p:ph idx="8" type="pic"/>
          </p:nvPr>
        </p:nvSpPr>
        <p:spPr>
          <a:xfrm>
            <a:off x="5993364" y="2331721"/>
            <a:ext cx="2560320" cy="1508919"/>
          </a:xfrm>
          <a:prstGeom prst="roundRect">
            <a:avLst>
              <a:gd fmla="val 0" name="adj"/>
            </a:avLst>
          </a:prstGeom>
          <a:noFill/>
          <a:ln>
            <a:noFill/>
          </a:ln>
          <a:effectLst>
            <a:outerShdw blurRad="50800" rotWithShape="0" algn="tl" dir="5400000" dist="50800">
              <a:srgbClr val="000000">
                <a:alpha val="42745"/>
              </a:srgbClr>
            </a:outerShdw>
          </a:effectLst>
        </p:spPr>
      </p:sp>
      <p:sp>
        <p:nvSpPr>
          <p:cNvPr id="123" name="Google Shape;123;p16"/>
          <p:cNvSpPr txBox="1"/>
          <p:nvPr>
            <p:ph idx="9" type="body"/>
          </p:nvPr>
        </p:nvSpPr>
        <p:spPr>
          <a:xfrm>
            <a:off x="5993272" y="4796100"/>
            <a:ext cx="2560320" cy="14675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24" name="Google Shape;124;p16"/>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6"/>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7"/>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7"/>
          <p:cNvSpPr txBox="1"/>
          <p:nvPr>
            <p:ph idx="1" type="body"/>
          </p:nvPr>
        </p:nvSpPr>
        <p:spPr>
          <a:xfrm rot="5400000">
            <a:off x="2537460" y="251460"/>
            <a:ext cx="4069080" cy="79552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0" name="Google Shape;130;p17"/>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3" name="Shape 133"/>
        <p:cNvGrpSpPr/>
        <p:nvPr/>
      </p:nvGrpSpPr>
      <p:grpSpPr>
        <a:xfrm>
          <a:off x="0" y="0"/>
          <a:ext cx="0" cy="0"/>
          <a:chOff x="0" y="0"/>
          <a:chExt cx="0" cy="0"/>
        </a:xfrm>
      </p:grpSpPr>
      <p:pic>
        <p:nvPicPr>
          <p:cNvPr descr="C0-HD-BTM.png" id="134" name="Google Shape;134;p18"/>
          <p:cNvPicPr preferRelativeResize="0"/>
          <p:nvPr/>
        </p:nvPicPr>
        <p:blipFill rotWithShape="1">
          <a:blip r:embed="rId2">
            <a:alphaModFix/>
          </a:blip>
          <a:srcRect b="0" l="0" r="0" t="0"/>
          <a:stretch/>
        </p:blipFill>
        <p:spPr>
          <a:xfrm>
            <a:off x="0" y="4995862"/>
            <a:ext cx="9144000" cy="1862138"/>
          </a:xfrm>
          <a:prstGeom prst="rect">
            <a:avLst/>
          </a:prstGeom>
          <a:noFill/>
          <a:ln>
            <a:noFill/>
          </a:ln>
        </p:spPr>
      </p:pic>
      <p:sp>
        <p:nvSpPr>
          <p:cNvPr id="135" name="Google Shape;135;p18"/>
          <p:cNvSpPr txBox="1"/>
          <p:nvPr>
            <p:ph type="title"/>
          </p:nvPr>
        </p:nvSpPr>
        <p:spPr>
          <a:xfrm rot="5400000">
            <a:off x="5653777" y="2099996"/>
            <a:ext cx="4248675" cy="15430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8"/>
          <p:cNvSpPr txBox="1"/>
          <p:nvPr>
            <p:ph idx="1" type="body"/>
          </p:nvPr>
        </p:nvSpPr>
        <p:spPr>
          <a:xfrm rot="5400000">
            <a:off x="1608511" y="-268026"/>
            <a:ext cx="4249732" cy="627803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7" name="Google Shape;137;p18"/>
          <p:cNvSpPr txBox="1"/>
          <p:nvPr>
            <p:ph idx="10" type="dt"/>
          </p:nvPr>
        </p:nvSpPr>
        <p:spPr>
          <a:xfrm>
            <a:off x="5562176" y="381001"/>
            <a:ext cx="218313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1" type="ftr"/>
          </p:nvPr>
        </p:nvSpPr>
        <p:spPr>
          <a:xfrm>
            <a:off x="594360" y="381001"/>
            <a:ext cx="483065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2" type="sldNum"/>
          </p:nvPr>
        </p:nvSpPr>
        <p:spPr>
          <a:xfrm>
            <a:off x="7882466" y="381001"/>
            <a:ext cx="6671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594360" y="2194560"/>
            <a:ext cx="7955280" cy="4069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2" name="Google Shape;22;p3"/>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5" name="Shape 25"/>
        <p:cNvGrpSpPr/>
        <p:nvPr/>
      </p:nvGrpSpPr>
      <p:grpSpPr>
        <a:xfrm>
          <a:off x="0" y="0"/>
          <a:ext cx="0" cy="0"/>
          <a:chOff x="0" y="0"/>
          <a:chExt cx="0" cy="0"/>
        </a:xfrm>
      </p:grpSpPr>
      <p:pic>
        <p:nvPicPr>
          <p:cNvPr descr="C0-HD-BTM.png" id="26" name="Google Shape;26;p4"/>
          <p:cNvPicPr preferRelativeResize="0"/>
          <p:nvPr/>
        </p:nvPicPr>
        <p:blipFill rotWithShape="1">
          <a:blip r:embed="rId2">
            <a:alphaModFix/>
          </a:blip>
          <a:srcRect b="0" l="0" r="0" t="0"/>
          <a:stretch/>
        </p:blipFill>
        <p:spPr>
          <a:xfrm>
            <a:off x="0" y="4995862"/>
            <a:ext cx="9144000" cy="1862138"/>
          </a:xfrm>
          <a:prstGeom prst="rect">
            <a:avLst/>
          </a:prstGeom>
          <a:noFill/>
          <a:ln>
            <a:noFill/>
          </a:ln>
        </p:spPr>
      </p:pic>
      <p:sp>
        <p:nvSpPr>
          <p:cNvPr id="27" name="Google Shape;27;p4"/>
          <p:cNvSpPr txBox="1"/>
          <p:nvPr>
            <p:ph type="title"/>
          </p:nvPr>
        </p:nvSpPr>
        <p:spPr>
          <a:xfrm>
            <a:off x="594360" y="753534"/>
            <a:ext cx="7955280" cy="280193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594360" y="3641726"/>
            <a:ext cx="7955281" cy="1354134"/>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2200"/>
              <a:buNone/>
              <a:defRPr sz="22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9" name="Google Shape;29;p4"/>
          <p:cNvSpPr txBox="1"/>
          <p:nvPr>
            <p:ph idx="10" type="dt"/>
          </p:nvPr>
        </p:nvSpPr>
        <p:spPr>
          <a:xfrm>
            <a:off x="5562176" y="381001"/>
            <a:ext cx="218313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594360" y="381001"/>
            <a:ext cx="483065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7882466" y="381001"/>
            <a:ext cx="6671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5"/>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594360" y="2194560"/>
            <a:ext cx="3910579" cy="4069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5" name="Google Shape;35;p5"/>
          <p:cNvSpPr txBox="1"/>
          <p:nvPr>
            <p:ph idx="2" type="body"/>
          </p:nvPr>
        </p:nvSpPr>
        <p:spPr>
          <a:xfrm>
            <a:off x="4642099" y="2194560"/>
            <a:ext cx="3907540" cy="4069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5"/>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6"/>
          <p:cNvSpPr txBox="1"/>
          <p:nvPr>
            <p:ph type="title"/>
          </p:nvPr>
        </p:nvSpPr>
        <p:spPr>
          <a:xfrm>
            <a:off x="2171700" y="762000"/>
            <a:ext cx="6377940"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821279" y="2183802"/>
            <a:ext cx="368365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2" name="Google Shape;42;p6"/>
          <p:cNvSpPr txBox="1"/>
          <p:nvPr>
            <p:ph idx="2" type="body"/>
          </p:nvPr>
        </p:nvSpPr>
        <p:spPr>
          <a:xfrm>
            <a:off x="594359" y="3132667"/>
            <a:ext cx="3910579" cy="31309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 name="Google Shape;43;p6"/>
          <p:cNvSpPr txBox="1"/>
          <p:nvPr>
            <p:ph idx="3" type="body"/>
          </p:nvPr>
        </p:nvSpPr>
        <p:spPr>
          <a:xfrm>
            <a:off x="4869018" y="2183802"/>
            <a:ext cx="368062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4" name="Google Shape;44;p6"/>
          <p:cNvSpPr txBox="1"/>
          <p:nvPr>
            <p:ph idx="4" type="body"/>
          </p:nvPr>
        </p:nvSpPr>
        <p:spPr>
          <a:xfrm>
            <a:off x="4642098" y="3132667"/>
            <a:ext cx="3907541" cy="31309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5" name="Google Shape;45;p6"/>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594360" y="1524000"/>
            <a:ext cx="3086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3886200" y="746760"/>
            <a:ext cx="4663440" cy="551688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0" name="Google Shape;60;p9"/>
          <p:cNvSpPr txBox="1"/>
          <p:nvPr>
            <p:ph idx="2" type="body"/>
          </p:nvPr>
        </p:nvSpPr>
        <p:spPr>
          <a:xfrm>
            <a:off x="594360" y="3124200"/>
            <a:ext cx="3086100" cy="31394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1" name="Google Shape;61;p9"/>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594360" y="1524000"/>
            <a:ext cx="407573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p:nvPr>
            <p:ph idx="2" type="pic"/>
          </p:nvPr>
        </p:nvSpPr>
        <p:spPr>
          <a:xfrm>
            <a:off x="4877524" y="751242"/>
            <a:ext cx="3674234" cy="5512398"/>
          </a:xfrm>
          <a:prstGeom prst="rect">
            <a:avLst/>
          </a:prstGeom>
          <a:noFill/>
          <a:ln>
            <a:noFill/>
          </a:ln>
        </p:spPr>
      </p:sp>
      <p:sp>
        <p:nvSpPr>
          <p:cNvPr id="67" name="Google Shape;67;p10"/>
          <p:cNvSpPr txBox="1"/>
          <p:nvPr>
            <p:ph idx="1" type="body"/>
          </p:nvPr>
        </p:nvSpPr>
        <p:spPr>
          <a:xfrm>
            <a:off x="594360" y="3124200"/>
            <a:ext cx="4075730" cy="31394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8" name="Google Shape;68;p10"/>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pic>
        <p:nvPicPr>
          <p:cNvPr descr="C0-HD-TOP.png" id="6" name="Google Shape;6;p1"/>
          <p:cNvPicPr preferRelativeResize="0"/>
          <p:nvPr/>
        </p:nvPicPr>
        <p:blipFill rotWithShape="1">
          <a:blip r:embed="rId1">
            <a:alphaModFix/>
          </a:blip>
          <a:srcRect b="0" l="0" r="0" t="0"/>
          <a:stretch/>
        </p:blipFill>
        <p:spPr>
          <a:xfrm>
            <a:off x="0" y="0"/>
            <a:ext cx="9144000" cy="1081088"/>
          </a:xfrm>
          <a:prstGeom prst="rect">
            <a:avLst/>
          </a:prstGeom>
          <a:noFill/>
          <a:ln>
            <a:noFill/>
          </a:ln>
        </p:spPr>
      </p:pic>
      <p:sp>
        <p:nvSpPr>
          <p:cNvPr id="7" name="Google Shape;7;p1"/>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594360" y="2194560"/>
            <a:ext cx="7955280" cy="406908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9" name="Google Shape;9;p1"/>
          <p:cNvSpPr txBox="1"/>
          <p:nvPr>
            <p:ph idx="10" type="dt"/>
          </p:nvPr>
        </p:nvSpPr>
        <p:spPr>
          <a:xfrm>
            <a:off x="6412230" y="6356351"/>
            <a:ext cx="213741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1"/>
          <p:cNvSpPr txBox="1"/>
          <p:nvPr>
            <p:ph idx="11" type="ftr"/>
          </p:nvPr>
        </p:nvSpPr>
        <p:spPr>
          <a:xfrm>
            <a:off x="594360" y="6355846"/>
            <a:ext cx="56807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 name="Google Shape;11;p1"/>
          <p:cNvSpPr txBox="1"/>
          <p:nvPr>
            <p:ph idx="12" type="sldNum"/>
          </p:nvPr>
        </p:nvSpPr>
        <p:spPr>
          <a:xfrm>
            <a:off x="6572250" y="381001"/>
            <a:ext cx="197739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jkobylka@sm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hyperlink" Target="mailto:jkobylka@sm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152400" y="762000"/>
            <a:ext cx="8534400" cy="147002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Times New Roman"/>
              <a:buNone/>
            </a:pPr>
            <a:r>
              <a:rPr lang="en-US" sz="5300">
                <a:latin typeface="Times New Roman"/>
                <a:ea typeface="Times New Roman"/>
                <a:cs typeface="Times New Roman"/>
                <a:sym typeface="Times New Roman"/>
              </a:rPr>
              <a:t>CONSTITUTIONAL POLITICS:</a:t>
            </a:r>
            <a:br>
              <a:rPr lang="en-US">
                <a:latin typeface="Times New Roman"/>
                <a:ea typeface="Times New Roman"/>
                <a:cs typeface="Times New Roman"/>
                <a:sym typeface="Times New Roman"/>
              </a:rPr>
            </a:br>
            <a:r>
              <a:rPr lang="en-US" sz="3600">
                <a:latin typeface="Times New Roman"/>
                <a:ea typeface="Times New Roman"/>
                <a:cs typeface="Times New Roman"/>
                <a:sym typeface="Times New Roman"/>
              </a:rPr>
              <a:t>CONSTRUCTING THE CONSTITUTION</a:t>
            </a:r>
            <a:endParaRPr/>
          </a:p>
        </p:txBody>
      </p:sp>
      <p:sp>
        <p:nvSpPr>
          <p:cNvPr id="145" name="Google Shape;145;p19"/>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a:latin typeface="Times New Roman"/>
                <a:ea typeface="Times New Roman"/>
                <a:cs typeface="Times New Roman"/>
                <a:sym typeface="Times New Roman"/>
              </a:rPr>
              <a:t>Joseph F. Kobylka</a:t>
            </a:r>
            <a:endParaRPr/>
          </a:p>
          <a:p>
            <a:pPr indent="0" lvl="0" marL="0" rtl="0" algn="l">
              <a:lnSpc>
                <a:spcPct val="90000"/>
              </a:lnSpc>
              <a:spcBef>
                <a:spcPts val="1000"/>
              </a:spcBef>
              <a:spcAft>
                <a:spcPts val="0"/>
              </a:spcAft>
              <a:buClr>
                <a:schemeClr val="lt1"/>
              </a:buClr>
              <a:buSzPts val="2000"/>
              <a:buNone/>
            </a:pPr>
            <a:r>
              <a:rPr lang="en-US">
                <a:latin typeface="Times New Roman"/>
                <a:ea typeface="Times New Roman"/>
                <a:cs typeface="Times New Roman"/>
                <a:sym typeface="Times New Roman"/>
              </a:rPr>
              <a:t>Altshuler Distinguished Teaching Professor</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Chair and Associate Professor of Political Science</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Southern Methodist University</a:t>
            </a:r>
            <a:endParaRPr/>
          </a:p>
          <a:p>
            <a:pPr indent="0" lvl="0" marL="0" rtl="0" algn="l">
              <a:lnSpc>
                <a:spcPct val="90000"/>
              </a:lnSpc>
              <a:spcBef>
                <a:spcPts val="1000"/>
              </a:spcBef>
              <a:spcAft>
                <a:spcPts val="0"/>
              </a:spcAft>
              <a:buClr>
                <a:schemeClr val="lt1"/>
              </a:buClr>
              <a:buSzPts val="2000"/>
              <a:buNone/>
            </a:pPr>
            <a:r>
              <a:rPr lang="en-US" u="sng">
                <a:solidFill>
                  <a:schemeClr val="hlink"/>
                </a:solidFill>
                <a:latin typeface="Times New Roman"/>
                <a:ea typeface="Times New Roman"/>
                <a:cs typeface="Times New Roman"/>
                <a:sym typeface="Times New Roman"/>
                <a:hlinkClick r:id="rId3"/>
              </a:rPr>
              <a:t>jkobylka@smu.edu</a:t>
            </a:r>
            <a:r>
              <a:rPr lang="en-US">
                <a:latin typeface="Times New Roman"/>
                <a:ea typeface="Times New Roman"/>
                <a:cs typeface="Times New Roman"/>
                <a:sym typeface="Times New Roman"/>
              </a:rPr>
              <a:t> </a:t>
            </a:r>
            <a:endParaRPr/>
          </a:p>
        </p:txBody>
      </p:sp>
      <p:sp>
        <p:nvSpPr>
          <p:cNvPr id="146" name="Google Shape;146;p19"/>
          <p:cNvSpPr txBox="1"/>
          <p:nvPr/>
        </p:nvSpPr>
        <p:spPr>
          <a:xfrm>
            <a:off x="762000" y="4768785"/>
            <a:ext cx="74676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Prepared for delivery at the Humanities Texas Teacher Workshop:</a:t>
            </a:r>
            <a:endParaRPr/>
          </a:p>
          <a:p>
            <a:pPr indent="0" lvl="0" marL="0" marR="0" rtl="0" algn="ctr">
              <a:spcBef>
                <a:spcPts val="0"/>
              </a:spcBef>
              <a:spcAft>
                <a:spcPts val="0"/>
              </a:spcAft>
              <a:buNone/>
            </a:pPr>
            <a:r>
              <a:rPr b="0" i="1" lang="en-US" sz="1800" u="none" cap="none" strike="noStrike">
                <a:solidFill>
                  <a:schemeClr val="lt1"/>
                </a:solidFill>
                <a:latin typeface="Times New Roman"/>
                <a:ea typeface="Times New Roman"/>
                <a:cs typeface="Times New Roman"/>
                <a:sym typeface="Times New Roman"/>
              </a:rPr>
              <a:t>Teaching the U.S. Constitution</a:t>
            </a:r>
            <a:endParaRPr/>
          </a:p>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18 September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1219200" y="533400"/>
            <a:ext cx="7772400" cy="11430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SPLIT THE DIF</a:t>
            </a:r>
            <a:endParaRPr/>
          </a:p>
        </p:txBody>
      </p:sp>
      <p:sp>
        <p:nvSpPr>
          <p:cNvPr id="200" name="Google Shape;200;p28"/>
          <p:cNvSpPr txBox="1"/>
          <p:nvPr>
            <p:ph idx="1" type="body"/>
          </p:nvPr>
        </p:nvSpPr>
        <p:spPr>
          <a:xfrm>
            <a:off x="533400" y="1811197"/>
            <a:ext cx="80772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en-US" sz="4000">
                <a:latin typeface="Times New Roman"/>
                <a:ea typeface="Times New Roman"/>
                <a:cs typeface="Times New Roman"/>
                <a:sym typeface="Times New Roman"/>
              </a:rPr>
              <a:t>Election of President</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Basic Question: Selection of National Executive</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Political/Constitutional Tension: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Congressional Power</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State Power</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Nationalism (nascent notion of “popular sovereignty”)</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No Consensus at Convention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Compromise Type: Split the Difference</a:t>
            </a:r>
            <a:endParaRPr sz="40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762000" y="533400"/>
            <a:ext cx="8229600" cy="8382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SPLIT THE DIF</a:t>
            </a:r>
            <a:endParaRPr/>
          </a:p>
        </p:txBody>
      </p:sp>
      <p:sp>
        <p:nvSpPr>
          <p:cNvPr id="206" name="Google Shape;206;p29"/>
          <p:cNvSpPr txBox="1"/>
          <p:nvPr>
            <p:ph idx="1" type="body"/>
          </p:nvPr>
        </p:nvSpPr>
        <p:spPr>
          <a:xfrm>
            <a:off x="458875" y="1537398"/>
            <a:ext cx="8229600" cy="52578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lt1"/>
              </a:buClr>
              <a:buSzPct val="100000"/>
              <a:buNone/>
            </a:pPr>
            <a:r>
              <a:rPr lang="en-US" sz="16000">
                <a:latin typeface="Times New Roman"/>
                <a:ea typeface="Times New Roman"/>
                <a:cs typeface="Times New Roman"/>
                <a:sym typeface="Times New Roman"/>
              </a:rPr>
              <a:t>Election of President </a:t>
            </a:r>
            <a:r>
              <a:rPr i="1" lang="en-US" sz="11200">
                <a:latin typeface="Times New Roman"/>
                <a:ea typeface="Times New Roman"/>
                <a:cs typeface="Times New Roman"/>
                <a:sym typeface="Times New Roman"/>
              </a:rPr>
              <a:t>(Constitutional Text)</a:t>
            </a:r>
            <a:endParaRPr sz="112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t/>
            </a:r>
            <a:endParaRPr sz="56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rPr lang="en-US" sz="6000">
                <a:latin typeface="Times New Roman"/>
                <a:ea typeface="Times New Roman"/>
                <a:cs typeface="Times New Roman"/>
                <a:sym typeface="Times New Roman"/>
              </a:rPr>
              <a:t>“The executive Power shall be vested in a President of the United States of America…, be elected, as follows: </a:t>
            </a:r>
            <a:r>
              <a:rPr lang="en-US" sz="6000">
                <a:solidFill>
                  <a:srgbClr val="00B0F0"/>
                </a:solidFill>
                <a:latin typeface="Times New Roman"/>
                <a:ea typeface="Times New Roman"/>
                <a:cs typeface="Times New Roman"/>
                <a:sym typeface="Times New Roman"/>
              </a:rPr>
              <a:t>Each State shall appoint, </a:t>
            </a:r>
            <a:r>
              <a:rPr i="1" lang="en-US" sz="6000">
                <a:solidFill>
                  <a:srgbClr val="FF0000"/>
                </a:solidFill>
                <a:latin typeface="Times New Roman"/>
                <a:ea typeface="Times New Roman"/>
                <a:cs typeface="Times New Roman"/>
                <a:sym typeface="Times New Roman"/>
              </a:rPr>
              <a:t>in such Manner as the Legislature thereof may direct</a:t>
            </a:r>
            <a:r>
              <a:rPr lang="en-US" sz="6000">
                <a:solidFill>
                  <a:srgbClr val="00B0F0"/>
                </a:solidFill>
                <a:latin typeface="Times New Roman"/>
                <a:ea typeface="Times New Roman"/>
                <a:cs typeface="Times New Roman"/>
                <a:sym typeface="Times New Roman"/>
              </a:rPr>
              <a:t>, a Number of Electors, equal to the whole Number of Senators and Representatives to which the State may be entitled in the Congress</a:t>
            </a:r>
            <a:r>
              <a:rPr lang="en-US" sz="6000">
                <a:latin typeface="Times New Roman"/>
                <a:ea typeface="Times New Roman"/>
                <a:cs typeface="Times New Roman"/>
                <a:sym typeface="Times New Roman"/>
              </a:rPr>
              <a:t>: but no Senator or Representative, or Person holding an Office of Trust or Profit under the United States, shall be appointed an Elector.</a:t>
            </a:r>
            <a:endParaRPr/>
          </a:p>
          <a:p>
            <a:pPr indent="0" lvl="0" marL="0" rtl="0" algn="l">
              <a:lnSpc>
                <a:spcPct val="90000"/>
              </a:lnSpc>
              <a:spcBef>
                <a:spcPts val="1000"/>
              </a:spcBef>
              <a:spcAft>
                <a:spcPts val="0"/>
              </a:spcAft>
              <a:buClr>
                <a:schemeClr val="lt1"/>
              </a:buClr>
              <a:buSzPct val="100000"/>
              <a:buNone/>
            </a:pPr>
            <a:r>
              <a:t/>
            </a:r>
            <a:endParaRPr sz="6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rPr lang="en-US" sz="6000">
                <a:latin typeface="Times New Roman"/>
                <a:ea typeface="Times New Roman"/>
                <a:cs typeface="Times New Roman"/>
                <a:sym typeface="Times New Roman"/>
              </a:rPr>
              <a:t>“The Electors shall meet in their respective States, and vote by Ballot for two Persons, of whom one at least shall not be an Inhabitant of the same State with themselves. And they shall make a List of all the Persons voted for, and of the Number of Votes for each; which List they shall sign and certify, and transmit sealed to the Seat of the Government of the United States, directed to the President of the Senate. The President of the Senate shall, in the Presence of the Senate and House of Representatives, open all the Certificates, and the Votes shall then be counted. The Person having the greatest Number of Votes shall be the President, if such Number be a Majority of the whole Number of Electors appointed; and if there be more than one who have such Majority, and have an equal Number of Votes, then the House of Representatives shall immediately chuse by Ballot one of them for President; and if no Person have a Majority, then from the five highest on the List the said House shall in like Manner chuse the President. But in chusing the President, the Votes shall be taken by States, the Representation from each State having one Vote; A quorum for this purpose shall consist of a Member or Members from two thirds of the States, and a Majority of all the States shall be necessary to a Choice. In every Case, after the Choice of the President, the Person having the greatest Number of Votes of the Electors shall be the Vice President. But if there should remain two or more who have equal Votes, the Senate shall chuse from them by Ballot the Vice President.” (</a:t>
            </a:r>
            <a:r>
              <a:rPr b="1" lang="en-US" sz="6000">
                <a:latin typeface="Times New Roman"/>
                <a:ea typeface="Times New Roman"/>
                <a:cs typeface="Times New Roman"/>
                <a:sym typeface="Times New Roman"/>
              </a:rPr>
              <a:t>Art. II §1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1371600" y="304800"/>
            <a:ext cx="755904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SPLIT THE DIF</a:t>
            </a:r>
            <a:endParaRPr/>
          </a:p>
        </p:txBody>
      </p:sp>
      <p:sp>
        <p:nvSpPr>
          <p:cNvPr id="212" name="Google Shape;212;p30"/>
          <p:cNvSpPr txBox="1"/>
          <p:nvPr>
            <p:ph idx="1" type="body"/>
          </p:nvPr>
        </p:nvSpPr>
        <p:spPr>
          <a:xfrm>
            <a:off x="457200" y="1447800"/>
            <a:ext cx="8229600" cy="52578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ctr">
              <a:lnSpc>
                <a:spcPct val="90000"/>
              </a:lnSpc>
              <a:spcBef>
                <a:spcPts val="0"/>
              </a:spcBef>
              <a:spcAft>
                <a:spcPts val="0"/>
              </a:spcAft>
              <a:buClr>
                <a:schemeClr val="lt1"/>
              </a:buClr>
              <a:buSzPct val="100000"/>
              <a:buNone/>
            </a:pPr>
            <a:r>
              <a:rPr b="1" lang="en-US" sz="6200">
                <a:latin typeface="Times New Roman"/>
                <a:ea typeface="Times New Roman"/>
                <a:cs typeface="Times New Roman"/>
                <a:sym typeface="Times New Roman"/>
              </a:rPr>
              <a:t>12</a:t>
            </a:r>
            <a:r>
              <a:rPr b="1" baseline="30000" lang="en-US" sz="6200">
                <a:latin typeface="Times New Roman"/>
                <a:ea typeface="Times New Roman"/>
                <a:cs typeface="Times New Roman"/>
                <a:sym typeface="Times New Roman"/>
              </a:rPr>
              <a:t>th</a:t>
            </a:r>
            <a:r>
              <a:rPr b="1" lang="en-US" sz="6200">
                <a:latin typeface="Times New Roman"/>
                <a:ea typeface="Times New Roman"/>
                <a:cs typeface="Times New Roman"/>
                <a:sym typeface="Times New Roman"/>
              </a:rPr>
              <a:t> Amendment </a:t>
            </a:r>
            <a:r>
              <a:rPr b="1" i="1" lang="en-US" sz="6200">
                <a:latin typeface="Times New Roman"/>
                <a:ea typeface="Times New Roman"/>
                <a:cs typeface="Times New Roman"/>
                <a:sym typeface="Times New Roman"/>
              </a:rPr>
              <a:t>[Proposed 1803; Ratified 1804]</a:t>
            </a:r>
            <a:r>
              <a:rPr lang="en-US" sz="6200">
                <a:latin typeface="Times New Roman"/>
                <a:ea typeface="Times New Roman"/>
                <a:cs typeface="Times New Roman"/>
                <a:sym typeface="Times New Roman"/>
              </a:rPr>
              <a:t> </a:t>
            </a:r>
            <a:endParaRPr/>
          </a:p>
          <a:p>
            <a:pPr indent="-183197" lvl="0" marL="228600" rtl="0" algn="l">
              <a:lnSpc>
                <a:spcPct val="90000"/>
              </a:lnSpc>
              <a:spcBef>
                <a:spcPts val="1000"/>
              </a:spcBef>
              <a:spcAft>
                <a:spcPts val="0"/>
              </a:spcAft>
              <a:buClr>
                <a:schemeClr val="lt1"/>
              </a:buClr>
              <a:buSzPct val="100000"/>
              <a:buNone/>
            </a:pPr>
            <a:r>
              <a:t/>
            </a:r>
            <a:endParaRPr>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rPr lang="en-US" sz="4900">
                <a:latin typeface="Times New Roman"/>
                <a:ea typeface="Times New Roman"/>
                <a:cs typeface="Times New Roman"/>
                <a:sym typeface="Times New Roman"/>
              </a:rPr>
              <a:t>“The Electors shall meet in their respective states, and vote by ballot for President and Vice-President, one of whom, at least, shall not be an inhabitant of the same state with themselves; </a:t>
            </a:r>
            <a:r>
              <a:rPr lang="en-US" sz="4900">
                <a:solidFill>
                  <a:srgbClr val="00B0F0"/>
                </a:solidFill>
                <a:latin typeface="Times New Roman"/>
                <a:ea typeface="Times New Roman"/>
                <a:cs typeface="Times New Roman"/>
                <a:sym typeface="Times New Roman"/>
              </a:rPr>
              <a:t>they shall name in their ballots the person voted for as President, and in distinct ballots the person voted for as Vice-President</a:t>
            </a:r>
            <a:r>
              <a:rPr lang="en-US" sz="4900">
                <a:latin typeface="Times New Roman"/>
                <a:ea typeface="Times New Roman"/>
                <a:cs typeface="Times New Roman"/>
                <a:sym typeface="Times New Roman"/>
              </a:rPr>
              <a:t>, and they shall make distinct lists of all persons voted for as President, and of all persons voted for as Vice-President, and of the number of votes for each, which lists they shall sign and certify, and transmit sealed to the seat of the government of the United States, directed to the President of the Senate; — The President of the Senate shall, in the presence of the Senate and House of Representatives, open all the certificates and the votes shall then be counted; — The person having the greatest number of votes for President, shall be the President, if such number be a majority of the whole number of Electors appointed; and if no person have such majority, then from the persons having the highest numbers not exceeding three on the list of those voted for as President, the House of Representatives shall choose immediately, by ballot, the President. But in choosing the President, the votes shall be taken by states, the representation from each state having one vote; a quorum for this purpose shall consist of a member or members from two-thirds of the states, and a majority of all the states shall be necessary to a choice. And if the House of Representatives shall not choose a President whenever the right of choice shall devolve upon them, before the fourth day of March next following, then the Vice-President shall act as President, as in the case of the death or other constitutional disability of the President. — The person having the greatest number of votes as Vice-President, shall be the Vice-President, if such number be a majority of the whole number of Electors appointed, and if no person have a majority, then from the two highest numbers on the list, the Senate shall choose the Vice-President; a quorum for the purpose shall consist of two-thirds of the whole number of Senators, and a majority of the whole number shall be necessary to a choice. But no person constitutionally ineligible to the office of President shall be eligible to that of Vice-President of the United States.”</a:t>
            </a:r>
            <a:endParaRPr/>
          </a:p>
          <a:p>
            <a:pPr indent="-183197" lvl="0" marL="228600"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1371600" y="510791"/>
            <a:ext cx="7772400" cy="11430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SPLIT THE DIF</a:t>
            </a:r>
            <a:endParaRPr/>
          </a:p>
        </p:txBody>
      </p:sp>
      <p:sp>
        <p:nvSpPr>
          <p:cNvPr id="218" name="Google Shape;218;p31"/>
          <p:cNvSpPr txBox="1"/>
          <p:nvPr>
            <p:ph idx="1" type="body"/>
          </p:nvPr>
        </p:nvSpPr>
        <p:spPr>
          <a:xfrm>
            <a:off x="457200" y="1864806"/>
            <a:ext cx="8229600" cy="40787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en-US" sz="4000">
                <a:latin typeface="Times New Roman"/>
                <a:ea typeface="Times New Roman"/>
                <a:cs typeface="Times New Roman"/>
                <a:sym typeface="Times New Roman"/>
              </a:rPr>
              <a:t>Slavery</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Basic Question:  Property and Freedom</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Political/Constitutional Tension: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Scope of National Power</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Scope of State Power</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Property Rights </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Human Rights </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No Consensus at Convention </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Compromise Type: Split the Difference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990600" y="386024"/>
            <a:ext cx="80772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SPLIT THE DIF</a:t>
            </a:r>
            <a:endParaRPr/>
          </a:p>
        </p:txBody>
      </p:sp>
      <p:sp>
        <p:nvSpPr>
          <p:cNvPr id="224" name="Google Shape;224;p32"/>
          <p:cNvSpPr txBox="1"/>
          <p:nvPr>
            <p:ph idx="1" type="body"/>
          </p:nvPr>
        </p:nvSpPr>
        <p:spPr>
          <a:xfrm>
            <a:off x="533400" y="1447800"/>
            <a:ext cx="8229600" cy="50292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lt1"/>
              </a:buClr>
              <a:buSzPct val="100000"/>
              <a:buNone/>
            </a:pPr>
            <a:r>
              <a:rPr lang="en-US" sz="3500">
                <a:latin typeface="Times New Roman"/>
                <a:ea typeface="Times New Roman"/>
                <a:cs typeface="Times New Roman"/>
                <a:sym typeface="Times New Roman"/>
              </a:rPr>
              <a:t>Slavery </a:t>
            </a:r>
            <a:r>
              <a:rPr i="1" lang="en-US" sz="3500">
                <a:latin typeface="Times New Roman"/>
                <a:ea typeface="Times New Roman"/>
                <a:cs typeface="Times New Roman"/>
                <a:sym typeface="Times New Roman"/>
              </a:rPr>
              <a:t>(Constitutional Text)</a:t>
            </a:r>
            <a:endParaRPr sz="35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ct val="100000"/>
              <a:buChar char="•"/>
            </a:pPr>
            <a:r>
              <a:rPr lang="en-US">
                <a:latin typeface="Times New Roman"/>
                <a:ea typeface="Times New Roman"/>
                <a:cs typeface="Times New Roman"/>
                <a:sym typeface="Times New Roman"/>
              </a:rPr>
              <a:t>“</a:t>
            </a:r>
            <a:r>
              <a:rPr lang="en-US">
                <a:solidFill>
                  <a:srgbClr val="FF0000"/>
                </a:solidFill>
                <a:latin typeface="Times New Roman"/>
                <a:ea typeface="Times New Roman"/>
                <a:cs typeface="Times New Roman"/>
                <a:sym typeface="Times New Roman"/>
              </a:rPr>
              <a:t>Representatives</a:t>
            </a:r>
            <a:r>
              <a:rPr lang="en-US">
                <a:solidFill>
                  <a:srgbClr val="00B0F0"/>
                </a:solidFill>
                <a:latin typeface="Times New Roman"/>
                <a:ea typeface="Times New Roman"/>
                <a:cs typeface="Times New Roman"/>
                <a:sym typeface="Times New Roman"/>
              </a:rPr>
              <a:t> and </a:t>
            </a:r>
            <a:r>
              <a:rPr lang="en-US">
                <a:solidFill>
                  <a:srgbClr val="FF0000"/>
                </a:solidFill>
                <a:latin typeface="Times New Roman"/>
                <a:ea typeface="Times New Roman"/>
                <a:cs typeface="Times New Roman"/>
                <a:sym typeface="Times New Roman"/>
              </a:rPr>
              <a:t>direct Taxes </a:t>
            </a:r>
            <a:r>
              <a:rPr lang="en-US">
                <a:solidFill>
                  <a:srgbClr val="00B0F0"/>
                </a:solidFill>
                <a:latin typeface="Times New Roman"/>
                <a:ea typeface="Times New Roman"/>
                <a:cs typeface="Times New Roman"/>
                <a:sym typeface="Times New Roman"/>
              </a:rPr>
              <a:t>shall be apportioned among the several States </a:t>
            </a:r>
            <a:r>
              <a:rPr lang="en-US">
                <a:latin typeface="Times New Roman"/>
                <a:ea typeface="Times New Roman"/>
                <a:cs typeface="Times New Roman"/>
                <a:sym typeface="Times New Roman"/>
              </a:rPr>
              <a:t>which may be included within this Union, according to their respective Numbers, which shall be determined by adding to the whole Number of free Persons, including those bound to Service for a Term of Years, and excluding Indians not taxed, </a:t>
            </a:r>
            <a:r>
              <a:rPr i="1" lang="en-US">
                <a:solidFill>
                  <a:srgbClr val="FF0000"/>
                </a:solidFill>
                <a:latin typeface="Times New Roman"/>
                <a:ea typeface="Times New Roman"/>
                <a:cs typeface="Times New Roman"/>
                <a:sym typeface="Times New Roman"/>
              </a:rPr>
              <a:t>three fifths of all other Persons</a:t>
            </a:r>
            <a:r>
              <a:rPr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(Art. I §2 §§3)</a:t>
            </a:r>
            <a:endParaRPr/>
          </a:p>
          <a:p>
            <a:pPr indent="-228600" lvl="0" marL="228600" rtl="0" algn="l">
              <a:lnSpc>
                <a:spcPct val="90000"/>
              </a:lnSpc>
              <a:spcBef>
                <a:spcPts val="1000"/>
              </a:spcBef>
              <a:spcAft>
                <a:spcPts val="0"/>
              </a:spcAft>
              <a:buClr>
                <a:schemeClr val="lt1"/>
              </a:buClr>
              <a:buSzPct val="100000"/>
              <a:buChar char="•"/>
            </a:pPr>
            <a:r>
              <a:rPr lang="en-US">
                <a:latin typeface="Times New Roman"/>
                <a:ea typeface="Times New Roman"/>
                <a:cs typeface="Times New Roman"/>
                <a:sym typeface="Times New Roman"/>
              </a:rPr>
              <a:t>“The </a:t>
            </a:r>
            <a:r>
              <a:rPr lang="en-US">
                <a:solidFill>
                  <a:srgbClr val="00B0F0"/>
                </a:solidFill>
                <a:latin typeface="Times New Roman"/>
                <a:ea typeface="Times New Roman"/>
                <a:cs typeface="Times New Roman"/>
                <a:sym typeface="Times New Roman"/>
              </a:rPr>
              <a:t>Migration or Importation of such Persons </a:t>
            </a:r>
            <a:r>
              <a:rPr lang="en-US">
                <a:latin typeface="Times New Roman"/>
                <a:ea typeface="Times New Roman"/>
                <a:cs typeface="Times New Roman"/>
                <a:sym typeface="Times New Roman"/>
              </a:rPr>
              <a:t>as any of the States now existing shall think proper to admit, </a:t>
            </a:r>
            <a:r>
              <a:rPr i="1" lang="en-US">
                <a:solidFill>
                  <a:schemeClr val="accent1"/>
                </a:solidFill>
                <a:latin typeface="Times New Roman"/>
                <a:ea typeface="Times New Roman"/>
                <a:cs typeface="Times New Roman"/>
                <a:sym typeface="Times New Roman"/>
              </a:rPr>
              <a:t>shall not be prohibited by the Congress prior to the Year one thousand eight hundred and eight</a:t>
            </a:r>
            <a:r>
              <a:rPr lang="en-US">
                <a:latin typeface="Times New Roman"/>
                <a:ea typeface="Times New Roman"/>
                <a:cs typeface="Times New Roman"/>
                <a:sym typeface="Times New Roman"/>
              </a:rPr>
              <a:t>, but a Tax or duty may be imposed on such Importation, not exceeding ten dollars for each Person.”  </a:t>
            </a:r>
            <a:r>
              <a:rPr b="1" lang="en-US">
                <a:latin typeface="Times New Roman"/>
                <a:ea typeface="Times New Roman"/>
                <a:cs typeface="Times New Roman"/>
                <a:sym typeface="Times New Roman"/>
              </a:rPr>
              <a:t>(Art. I §9 §§1)</a:t>
            </a:r>
            <a:endParaRPr/>
          </a:p>
          <a:p>
            <a:pPr indent="-228600" lvl="0" marL="228600" rtl="0" algn="l">
              <a:lnSpc>
                <a:spcPct val="90000"/>
              </a:lnSpc>
              <a:spcBef>
                <a:spcPts val="1000"/>
              </a:spcBef>
              <a:spcAft>
                <a:spcPts val="0"/>
              </a:spcAft>
              <a:buClr>
                <a:schemeClr val="lt1"/>
              </a:buClr>
              <a:buSzPct val="100000"/>
              <a:buChar char="•"/>
            </a:pPr>
            <a:r>
              <a:rPr lang="en-US">
                <a:latin typeface="Times New Roman"/>
                <a:ea typeface="Times New Roman"/>
                <a:cs typeface="Times New Roman"/>
                <a:sym typeface="Times New Roman"/>
              </a:rPr>
              <a:t>“No Person held to Service or Labour in one State, under the Laws thereof, escaping into another, shall, in Consequence of any Law or Regulation therein, be discharged from such Service or Labour, but </a:t>
            </a:r>
            <a:r>
              <a:rPr i="1" lang="en-US">
                <a:solidFill>
                  <a:schemeClr val="accent1"/>
                </a:solidFill>
                <a:latin typeface="Times New Roman"/>
                <a:ea typeface="Times New Roman"/>
                <a:cs typeface="Times New Roman"/>
                <a:sym typeface="Times New Roman"/>
              </a:rPr>
              <a:t>shall be delivered up on Claim of the Party to whom such Service or Labour may be due</a:t>
            </a:r>
            <a:r>
              <a:rPr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(Art IV §2 §§3)</a:t>
            </a:r>
            <a:endParaRPr/>
          </a:p>
          <a:p>
            <a:pPr indent="0" lvl="0" marL="0" rtl="0" algn="l">
              <a:lnSpc>
                <a:spcPct val="90000"/>
              </a:lnSpc>
              <a:spcBef>
                <a:spcPts val="1000"/>
              </a:spcBef>
              <a:spcAft>
                <a:spcPts val="0"/>
              </a:spcAft>
              <a:buClr>
                <a:schemeClr val="lt1"/>
              </a:buClr>
              <a:buSzPct val="100000"/>
              <a:buNone/>
            </a:pPr>
            <a:r>
              <a:t/>
            </a: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1143000" y="381000"/>
            <a:ext cx="7772400" cy="11430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SPLIT THE DIF</a:t>
            </a:r>
            <a:endParaRPr/>
          </a:p>
        </p:txBody>
      </p:sp>
      <p:sp>
        <p:nvSpPr>
          <p:cNvPr id="230" name="Google Shape;230;p33"/>
          <p:cNvSpPr txBox="1"/>
          <p:nvPr>
            <p:ph idx="1" type="body"/>
          </p:nvPr>
        </p:nvSpPr>
        <p:spPr>
          <a:xfrm>
            <a:off x="457200" y="1524000"/>
            <a:ext cx="8229600" cy="480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en-US" sz="4000">
                <a:latin typeface="Times New Roman"/>
                <a:ea typeface="Times New Roman"/>
                <a:cs typeface="Times New Roman"/>
                <a:sym typeface="Times New Roman"/>
              </a:rPr>
              <a:t>Representation</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Basic Question: Locus of Political Authority</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Political/Constitutional Tension: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States Rights &amp; Power</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Nationalism</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Slavery</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No Consensus at Convention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Compromise Type: Split the Difference</a:t>
            </a:r>
            <a:endParaRPr sz="59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990600" y="414354"/>
            <a:ext cx="77724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SPLIT THE DIF</a:t>
            </a:r>
            <a:endParaRPr/>
          </a:p>
        </p:txBody>
      </p:sp>
      <p:sp>
        <p:nvSpPr>
          <p:cNvPr id="236" name="Google Shape;236;p34"/>
          <p:cNvSpPr txBox="1"/>
          <p:nvPr>
            <p:ph idx="1" type="body"/>
          </p:nvPr>
        </p:nvSpPr>
        <p:spPr>
          <a:xfrm>
            <a:off x="457200" y="1676400"/>
            <a:ext cx="8229600" cy="48006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Clr>
                <a:schemeClr val="lt1"/>
              </a:buClr>
              <a:buSzPct val="100000"/>
              <a:buNone/>
            </a:pPr>
            <a:r>
              <a:rPr lang="en-US" sz="7600">
                <a:latin typeface="Times New Roman"/>
                <a:ea typeface="Times New Roman"/>
                <a:cs typeface="Times New Roman"/>
                <a:sym typeface="Times New Roman"/>
              </a:rPr>
              <a:t>Representation </a:t>
            </a:r>
            <a:r>
              <a:rPr i="1" lang="en-US" sz="7600">
                <a:latin typeface="Times New Roman"/>
                <a:ea typeface="Times New Roman"/>
                <a:cs typeface="Times New Roman"/>
                <a:sym typeface="Times New Roman"/>
              </a:rPr>
              <a:t>(Constitutional Text)</a:t>
            </a:r>
            <a:endParaRPr sz="76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rPr lang="en-US" sz="4200">
                <a:latin typeface="Times New Roman"/>
                <a:ea typeface="Times New Roman"/>
                <a:cs typeface="Times New Roman"/>
                <a:sym typeface="Times New Roman"/>
              </a:rPr>
              <a:t>“</a:t>
            </a:r>
            <a:r>
              <a:rPr lang="en-US" sz="4200">
                <a:solidFill>
                  <a:srgbClr val="00B0F0"/>
                </a:solidFill>
                <a:latin typeface="Times New Roman"/>
                <a:ea typeface="Times New Roman"/>
                <a:cs typeface="Times New Roman"/>
                <a:sym typeface="Times New Roman"/>
              </a:rPr>
              <a:t>Representatives and direct Taxes </a:t>
            </a:r>
            <a:r>
              <a:rPr i="1" lang="en-US" sz="4200">
                <a:solidFill>
                  <a:schemeClr val="accent1"/>
                </a:solidFill>
                <a:latin typeface="Times New Roman"/>
                <a:ea typeface="Times New Roman"/>
                <a:cs typeface="Times New Roman"/>
                <a:sym typeface="Times New Roman"/>
              </a:rPr>
              <a:t>shall be apportioned among the several States which may be included within this Union, according to their respective Numbers</a:t>
            </a:r>
            <a:r>
              <a:rPr lang="en-US" sz="4200">
                <a:latin typeface="Times New Roman"/>
                <a:ea typeface="Times New Roman"/>
                <a:cs typeface="Times New Roman"/>
                <a:sym typeface="Times New Roman"/>
              </a:rPr>
              <a:t>… The actual Enumeration shall be made within three Years after the first Meeting of the Congress of the United States, and within every subsequent Term of ten Years, in such Manner as they shall by Law direct. The Number of Representatives shall not exceed one for every thirty Thousand, but </a:t>
            </a:r>
            <a:r>
              <a:rPr i="1" lang="en-US" sz="4200">
                <a:solidFill>
                  <a:srgbClr val="FF0000"/>
                </a:solidFill>
                <a:latin typeface="Times New Roman"/>
                <a:ea typeface="Times New Roman"/>
                <a:cs typeface="Times New Roman"/>
                <a:sym typeface="Times New Roman"/>
              </a:rPr>
              <a:t>each State shall have at Least one Representative</a:t>
            </a:r>
            <a:r>
              <a:rPr lang="en-US" sz="4200">
                <a:latin typeface="Times New Roman"/>
                <a:ea typeface="Times New Roman"/>
                <a:cs typeface="Times New Roman"/>
                <a:sym typeface="Times New Roman"/>
              </a:rPr>
              <a:t>…” </a:t>
            </a:r>
            <a:r>
              <a:rPr b="1" lang="en-US" sz="4200">
                <a:latin typeface="Times New Roman"/>
                <a:ea typeface="Times New Roman"/>
                <a:cs typeface="Times New Roman"/>
                <a:sym typeface="Times New Roman"/>
              </a:rPr>
              <a:t>(Art. I §2 §§2) </a:t>
            </a:r>
            <a:endParaRPr/>
          </a:p>
          <a:p>
            <a:pPr indent="0" lvl="0" marL="0" rtl="0" algn="l">
              <a:lnSpc>
                <a:spcPct val="90000"/>
              </a:lnSpc>
              <a:spcBef>
                <a:spcPts val="1000"/>
              </a:spcBef>
              <a:spcAft>
                <a:spcPts val="0"/>
              </a:spcAft>
              <a:buClr>
                <a:schemeClr val="lt1"/>
              </a:buClr>
              <a:buSzPct val="100000"/>
              <a:buNone/>
            </a:pPr>
            <a:r>
              <a:t/>
            </a:r>
            <a:endParaRPr sz="42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rPr lang="en-US" sz="4200">
                <a:latin typeface="Times New Roman"/>
                <a:ea typeface="Times New Roman"/>
                <a:cs typeface="Times New Roman"/>
                <a:sym typeface="Times New Roman"/>
              </a:rPr>
              <a:t>“</a:t>
            </a:r>
            <a:r>
              <a:rPr lang="en-US" sz="4200">
                <a:solidFill>
                  <a:srgbClr val="00B0F0"/>
                </a:solidFill>
                <a:latin typeface="Times New Roman"/>
                <a:ea typeface="Times New Roman"/>
                <a:cs typeface="Times New Roman"/>
                <a:sym typeface="Times New Roman"/>
              </a:rPr>
              <a:t>The Senate </a:t>
            </a:r>
            <a:r>
              <a:rPr lang="en-US" sz="4200">
                <a:latin typeface="Times New Roman"/>
                <a:ea typeface="Times New Roman"/>
                <a:cs typeface="Times New Roman"/>
                <a:sym typeface="Times New Roman"/>
              </a:rPr>
              <a:t>of the United States shall be composed of </a:t>
            </a:r>
            <a:r>
              <a:rPr i="1" lang="en-US" sz="4200">
                <a:solidFill>
                  <a:srgbClr val="FF0000"/>
                </a:solidFill>
                <a:latin typeface="Times New Roman"/>
                <a:ea typeface="Times New Roman"/>
                <a:cs typeface="Times New Roman"/>
                <a:sym typeface="Times New Roman"/>
              </a:rPr>
              <a:t>two Senators from each State, chosen by the Legislature thereof for six Years; and each Senator shall have one Vote</a:t>
            </a:r>
            <a:r>
              <a:rPr lang="en-US" sz="4200">
                <a:latin typeface="Times New Roman"/>
                <a:ea typeface="Times New Roman"/>
                <a:cs typeface="Times New Roman"/>
                <a:sym typeface="Times New Roman"/>
              </a:rPr>
              <a:t>.  Immediately after they shall be assembled in Consequence of the first Election, they shall be divided as equally as may be into three Classes. The Seats of the Senators of the first Class shall be vacated at the Expiration of the second Year, of the second Class at the Expiration of the fourth Year, and of the third Class at the Expiration of the sixth Year, so that one third may be chosen every second Year.” </a:t>
            </a:r>
            <a:r>
              <a:rPr b="1" lang="en-US" sz="4200">
                <a:latin typeface="Times New Roman"/>
                <a:ea typeface="Times New Roman"/>
                <a:cs typeface="Times New Roman"/>
                <a:sym typeface="Times New Roman"/>
              </a:rPr>
              <a:t>(Art. I §3 §§1)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1447800" y="427037"/>
            <a:ext cx="710184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VAGUENESS</a:t>
            </a:r>
            <a:endParaRPr/>
          </a:p>
        </p:txBody>
      </p:sp>
      <p:sp>
        <p:nvSpPr>
          <p:cNvPr id="242" name="Google Shape;242;p35"/>
          <p:cNvSpPr txBox="1"/>
          <p:nvPr>
            <p:ph idx="1" type="body"/>
          </p:nvPr>
        </p:nvSpPr>
        <p:spPr>
          <a:xfrm>
            <a:off x="914400" y="1905000"/>
            <a:ext cx="710184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en-US" sz="4000">
                <a:latin typeface="Times New Roman"/>
                <a:ea typeface="Times New Roman"/>
                <a:cs typeface="Times New Roman"/>
                <a:sym typeface="Times New Roman"/>
              </a:rPr>
              <a:t>Federalism</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Basic Question: Goldielocksian – Scope of Power</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Political/Constitutional Tension: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National Power</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State Power</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Slavery</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No Consensus at Convention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Compromise Type: Vagueness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1447800" y="228600"/>
            <a:ext cx="73914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VAGUENESS</a:t>
            </a:r>
            <a:endParaRPr/>
          </a:p>
        </p:txBody>
      </p:sp>
      <p:sp>
        <p:nvSpPr>
          <p:cNvPr id="248" name="Google Shape;248;p36"/>
          <p:cNvSpPr txBox="1"/>
          <p:nvPr>
            <p:ph idx="1" type="body"/>
          </p:nvPr>
        </p:nvSpPr>
        <p:spPr>
          <a:xfrm>
            <a:off x="457200" y="1488971"/>
            <a:ext cx="8229600" cy="49530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chemeClr val="lt1"/>
              </a:buClr>
              <a:buSzPct val="100000"/>
              <a:buNone/>
            </a:pPr>
            <a:r>
              <a:rPr lang="en-US" sz="8000">
                <a:latin typeface="Times New Roman"/>
                <a:ea typeface="Times New Roman"/>
                <a:cs typeface="Times New Roman"/>
                <a:sym typeface="Times New Roman"/>
              </a:rPr>
              <a:t>Federalism </a:t>
            </a:r>
            <a:r>
              <a:rPr i="1" lang="en-US" sz="8000">
                <a:latin typeface="Times New Roman"/>
                <a:ea typeface="Times New Roman"/>
                <a:cs typeface="Times New Roman"/>
                <a:sym typeface="Times New Roman"/>
              </a:rPr>
              <a:t>(Constitutional Text)</a:t>
            </a:r>
            <a:endParaRPr sz="8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t/>
            </a:r>
            <a:endParaRPr sz="42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rPr lang="en-US" sz="5000">
                <a:latin typeface="Times New Roman"/>
                <a:ea typeface="Times New Roman"/>
                <a:cs typeface="Times New Roman"/>
                <a:sym typeface="Times New Roman"/>
              </a:rPr>
              <a:t>“</a:t>
            </a:r>
            <a:r>
              <a:rPr lang="en-US" sz="5000">
                <a:solidFill>
                  <a:srgbClr val="00B0F0"/>
                </a:solidFill>
                <a:latin typeface="Times New Roman"/>
                <a:ea typeface="Times New Roman"/>
                <a:cs typeface="Times New Roman"/>
                <a:sym typeface="Times New Roman"/>
              </a:rPr>
              <a:t>The Congress shall have Power To</a:t>
            </a:r>
            <a:r>
              <a:rPr lang="en-US" sz="5000">
                <a:latin typeface="Times New Roman"/>
                <a:ea typeface="Times New Roman"/>
                <a:cs typeface="Times New Roman"/>
                <a:sym typeface="Times New Roman"/>
              </a:rPr>
              <a:t>… make all Laws </a:t>
            </a:r>
            <a:r>
              <a:rPr i="1" lang="en-US" sz="5000">
                <a:solidFill>
                  <a:srgbClr val="FF0000"/>
                </a:solidFill>
                <a:latin typeface="Times New Roman"/>
                <a:ea typeface="Times New Roman"/>
                <a:cs typeface="Times New Roman"/>
                <a:sym typeface="Times New Roman"/>
              </a:rPr>
              <a:t>which shall be necessary and proper</a:t>
            </a:r>
            <a:r>
              <a:rPr lang="en-US" sz="5000">
                <a:latin typeface="Times New Roman"/>
                <a:ea typeface="Times New Roman"/>
                <a:cs typeface="Times New Roman"/>
                <a:sym typeface="Times New Roman"/>
              </a:rPr>
              <a:t> for carrying into Execution the foregoing Powers, and all other Powers vested by this Constitution in the Government of the United States, or in any Department or Officer thereof.” </a:t>
            </a:r>
            <a:r>
              <a:rPr b="1" lang="en-US" sz="5000">
                <a:latin typeface="Times New Roman"/>
                <a:ea typeface="Times New Roman"/>
                <a:cs typeface="Times New Roman"/>
                <a:sym typeface="Times New Roman"/>
              </a:rPr>
              <a:t>(Art. I §8, §§18) </a:t>
            </a:r>
            <a:endParaRPr/>
          </a:p>
          <a:p>
            <a:pPr indent="0" lvl="0" marL="0" rtl="0" algn="l">
              <a:lnSpc>
                <a:spcPct val="90000"/>
              </a:lnSpc>
              <a:spcBef>
                <a:spcPts val="1000"/>
              </a:spcBef>
              <a:spcAft>
                <a:spcPts val="0"/>
              </a:spcAft>
              <a:buClr>
                <a:schemeClr val="lt1"/>
              </a:buClr>
              <a:buSzPct val="100000"/>
              <a:buNone/>
            </a:pPr>
            <a:r>
              <a:t/>
            </a:r>
            <a:endParaRPr sz="25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rPr lang="en-US" sz="5000">
                <a:latin typeface="Times New Roman"/>
                <a:ea typeface="Times New Roman"/>
                <a:cs typeface="Times New Roman"/>
                <a:sym typeface="Times New Roman"/>
              </a:rPr>
              <a:t>“</a:t>
            </a:r>
            <a:r>
              <a:rPr lang="en-US" sz="5000">
                <a:solidFill>
                  <a:srgbClr val="00B0F0"/>
                </a:solidFill>
                <a:latin typeface="Times New Roman"/>
                <a:ea typeface="Times New Roman"/>
                <a:cs typeface="Times New Roman"/>
                <a:sym typeface="Times New Roman"/>
              </a:rPr>
              <a:t>This Constitution, and the Laws of the United States </a:t>
            </a:r>
            <a:r>
              <a:rPr lang="en-US" sz="5000">
                <a:latin typeface="Times New Roman"/>
                <a:ea typeface="Times New Roman"/>
                <a:cs typeface="Times New Roman"/>
                <a:sym typeface="Times New Roman"/>
              </a:rPr>
              <a:t>which shall be made in Pursuance thereof; and all Treaties made, or which shall be made, under the Authority of the United States</a:t>
            </a:r>
            <a:r>
              <a:rPr i="1" lang="en-US" sz="5000">
                <a:solidFill>
                  <a:srgbClr val="FF0000"/>
                </a:solidFill>
                <a:latin typeface="Times New Roman"/>
                <a:ea typeface="Times New Roman"/>
                <a:cs typeface="Times New Roman"/>
                <a:sym typeface="Times New Roman"/>
              </a:rPr>
              <a:t>, shall be the supreme Law of the Land; and the Judges in every State shall be bound thereby, any Thing in the Constitution or Laws of any State to the Contrary notwithstanding</a:t>
            </a:r>
            <a:r>
              <a:rPr lang="en-US" sz="5000">
                <a:latin typeface="Times New Roman"/>
                <a:ea typeface="Times New Roman"/>
                <a:cs typeface="Times New Roman"/>
                <a:sym typeface="Times New Roman"/>
              </a:rPr>
              <a:t>.” </a:t>
            </a:r>
            <a:r>
              <a:rPr b="1" lang="en-US" sz="5000">
                <a:latin typeface="Times New Roman"/>
                <a:ea typeface="Times New Roman"/>
                <a:cs typeface="Times New Roman"/>
                <a:sym typeface="Times New Roman"/>
              </a:rPr>
              <a:t>(Art. VI §2)</a:t>
            </a:r>
            <a:endParaRPr b="1" sz="25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t/>
            </a:r>
            <a:endParaRPr sz="25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ct val="100000"/>
              <a:buNone/>
            </a:pPr>
            <a:r>
              <a:rPr lang="en-US" sz="5000">
                <a:latin typeface="Times New Roman"/>
                <a:ea typeface="Times New Roman"/>
                <a:cs typeface="Times New Roman"/>
                <a:sym typeface="Times New Roman"/>
              </a:rPr>
              <a:t>“</a:t>
            </a:r>
            <a:r>
              <a:rPr lang="en-US" sz="5000">
                <a:solidFill>
                  <a:srgbClr val="00B0F0"/>
                </a:solidFill>
                <a:latin typeface="Times New Roman"/>
                <a:ea typeface="Times New Roman"/>
                <a:cs typeface="Times New Roman"/>
                <a:sym typeface="Times New Roman"/>
              </a:rPr>
              <a:t>The powers not delegated to the United States </a:t>
            </a:r>
            <a:r>
              <a:rPr lang="en-US" sz="5000">
                <a:latin typeface="Times New Roman"/>
                <a:ea typeface="Times New Roman"/>
                <a:cs typeface="Times New Roman"/>
                <a:sym typeface="Times New Roman"/>
              </a:rPr>
              <a:t>by the Constitution, nor prohibited by it to the States</a:t>
            </a:r>
            <a:r>
              <a:rPr i="1" lang="en-US" sz="5000">
                <a:solidFill>
                  <a:srgbClr val="FF0000"/>
                </a:solidFill>
                <a:latin typeface="Times New Roman"/>
                <a:ea typeface="Times New Roman"/>
                <a:cs typeface="Times New Roman"/>
                <a:sym typeface="Times New Roman"/>
              </a:rPr>
              <a:t>, are reserved to the States respectively, or to the people</a:t>
            </a:r>
            <a:r>
              <a:rPr lang="en-US" sz="5000">
                <a:latin typeface="Times New Roman"/>
                <a:ea typeface="Times New Roman"/>
                <a:cs typeface="Times New Roman"/>
                <a:sym typeface="Times New Roman"/>
              </a:rPr>
              <a:t>.”  </a:t>
            </a:r>
            <a:r>
              <a:rPr b="1" lang="en-US" sz="5000">
                <a:latin typeface="Times New Roman"/>
                <a:ea typeface="Times New Roman"/>
                <a:cs typeface="Times New Roman"/>
                <a:sym typeface="Times New Roman"/>
              </a:rPr>
              <a:t>(10</a:t>
            </a:r>
            <a:r>
              <a:rPr b="1" baseline="30000" lang="en-US" sz="5000">
                <a:latin typeface="Times New Roman"/>
                <a:ea typeface="Times New Roman"/>
                <a:cs typeface="Times New Roman"/>
                <a:sym typeface="Times New Roman"/>
              </a:rPr>
              <a:t>th</a:t>
            </a:r>
            <a:r>
              <a:rPr b="1" lang="en-US" sz="5000">
                <a:latin typeface="Times New Roman"/>
                <a:ea typeface="Times New Roman"/>
                <a:cs typeface="Times New Roman"/>
                <a:sym typeface="Times New Roman"/>
              </a:rPr>
              <a:t> Amendment)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1173145" y="594360"/>
            <a:ext cx="740664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SUMMARY AND DISCUSSION</a:t>
            </a:r>
            <a:endParaRPr/>
          </a:p>
        </p:txBody>
      </p:sp>
      <p:sp>
        <p:nvSpPr>
          <p:cNvPr id="254" name="Google Shape;254;p37"/>
          <p:cNvSpPr txBox="1"/>
          <p:nvPr>
            <p:ph idx="1" type="body"/>
          </p:nvPr>
        </p:nvSpPr>
        <p:spPr>
          <a:xfrm>
            <a:off x="594360" y="2194560"/>
            <a:ext cx="7955280" cy="406908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200"/>
              <a:buChar char="•"/>
            </a:pPr>
            <a:r>
              <a:rPr lang="en-US">
                <a:latin typeface="Times New Roman"/>
                <a:ea typeface="Times New Roman"/>
                <a:cs typeface="Times New Roman"/>
                <a:sym typeface="Times New Roman"/>
              </a:rPr>
              <a:t>Context Informs Actions… and Meaning</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Constitution a Response to Issues Arising Out of a Specific Context</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Nothing “Magical” About It</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Framers Not Philosophers</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Pragmatic Politicians Pragmatically Working Through Practical Problems</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No Reason to Think Their Solutions were Best or Unchangable </a:t>
            </a:r>
            <a:endParaRPr/>
          </a:p>
          <a:p>
            <a:pPr indent="-228600" lvl="1" marL="685800" rtl="0" algn="l">
              <a:lnSpc>
                <a:spcPct val="90000"/>
              </a:lnSpc>
              <a:spcBef>
                <a:spcPts val="500"/>
              </a:spcBef>
              <a:spcAft>
                <a:spcPts val="0"/>
              </a:spcAft>
              <a:buClr>
                <a:schemeClr val="lt1"/>
              </a:buClr>
              <a:buSzPts val="2000"/>
              <a:buChar char="•"/>
            </a:pPr>
            <a:r>
              <a:rPr b="1" i="1" lang="en-US">
                <a:latin typeface="Times New Roman"/>
                <a:ea typeface="Times New Roman"/>
                <a:cs typeface="Times New Roman"/>
                <a:sym typeface="Times New Roman"/>
              </a:rPr>
              <a:t>But… That Said</a:t>
            </a:r>
            <a:endParaRPr>
              <a:latin typeface="Times New Roman"/>
              <a:ea typeface="Times New Roman"/>
              <a:cs typeface="Times New Roman"/>
              <a:sym typeface="Times New Roman"/>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Pragmatism Can Be Guided By Knowledge</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Workshop Topic: </a:t>
            </a:r>
            <a:r>
              <a:rPr i="1" lang="en-US">
                <a:latin typeface="Times New Roman"/>
                <a:ea typeface="Times New Roman"/>
                <a:cs typeface="Times New Roman"/>
                <a:sym typeface="Times New Roman"/>
              </a:rPr>
              <a:t>The Federalist </a:t>
            </a:r>
            <a:r>
              <a:rPr lang="en-US">
                <a:latin typeface="Times New Roman"/>
                <a:ea typeface="Times New Roman"/>
                <a:cs typeface="Times New Roman"/>
                <a:sym typeface="Times New Roman"/>
              </a:rPr>
              <a:t>and The Science of Politics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5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5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5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Effect filter="fade" transition="in">
                                      <p:cBhvr>
                                        <p:cTn dur="500"/>
                                        <p:tgtEl>
                                          <p:spTgt spid="2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Effect filter="fade" transition="in">
                                      <p:cBhvr>
                                        <p:cTn dur="500"/>
                                        <p:tgtEl>
                                          <p:spTgt spid="2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5" st="5"/>
                                            </p:txEl>
                                          </p:spTgt>
                                        </p:tgtEl>
                                        <p:attrNameLst>
                                          <p:attrName>style.visibility</p:attrName>
                                        </p:attrNameLst>
                                      </p:cBhvr>
                                      <p:to>
                                        <p:strVal val="visible"/>
                                      </p:to>
                                    </p:set>
                                    <p:animEffect filter="fade" transition="in">
                                      <p:cBhvr>
                                        <p:cTn dur="500"/>
                                        <p:tgtEl>
                                          <p:spTgt spid="2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6" st="6"/>
                                            </p:txEl>
                                          </p:spTgt>
                                        </p:tgtEl>
                                        <p:attrNameLst>
                                          <p:attrName>style.visibility</p:attrName>
                                        </p:attrNameLst>
                                      </p:cBhvr>
                                      <p:to>
                                        <p:strVal val="visible"/>
                                      </p:to>
                                    </p:set>
                                    <p:animEffect filter="fade" transition="in">
                                      <p:cBhvr>
                                        <p:cTn dur="500"/>
                                        <p:tgtEl>
                                          <p:spTgt spid="2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7" st="7"/>
                                            </p:txEl>
                                          </p:spTgt>
                                        </p:tgtEl>
                                        <p:attrNameLst>
                                          <p:attrName>style.visibility</p:attrName>
                                        </p:attrNameLst>
                                      </p:cBhvr>
                                      <p:to>
                                        <p:strVal val="visible"/>
                                      </p:to>
                                    </p:set>
                                    <p:animEffect filter="fade" transition="in">
                                      <p:cBhvr>
                                        <p:cTn dur="500"/>
                                        <p:tgtEl>
                                          <p:spTgt spid="25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8" st="8"/>
                                            </p:txEl>
                                          </p:spTgt>
                                        </p:tgtEl>
                                        <p:attrNameLst>
                                          <p:attrName>style.visibility</p:attrName>
                                        </p:attrNameLst>
                                      </p:cBhvr>
                                      <p:to>
                                        <p:strVal val="visible"/>
                                      </p:to>
                                    </p:set>
                                    <p:animEffect filter="fade" transition="in">
                                      <p:cBhvr>
                                        <p:cTn dur="500"/>
                                        <p:tgtEl>
                                          <p:spTgt spid="25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700"/>
              <a:buFont typeface="Times New Roman"/>
              <a:buNone/>
            </a:pPr>
            <a:r>
              <a:rPr lang="en-US" sz="3700">
                <a:latin typeface="Times New Roman"/>
                <a:ea typeface="Times New Roman"/>
                <a:cs typeface="Times New Roman"/>
                <a:sym typeface="Times New Roman"/>
              </a:rPr>
              <a:t>THE MYTHIC CIVICS VIEW</a:t>
            </a:r>
            <a:endParaRPr/>
          </a:p>
        </p:txBody>
      </p:sp>
      <p:sp>
        <p:nvSpPr>
          <p:cNvPr id="152" name="Google Shape;152;p20"/>
          <p:cNvSpPr txBox="1"/>
          <p:nvPr>
            <p:ph idx="1" type="body"/>
          </p:nvPr>
        </p:nvSpPr>
        <p:spPr>
          <a:xfrm>
            <a:off x="594360" y="2194560"/>
            <a:ext cx="7955280" cy="406908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200"/>
              <a:buChar char="•"/>
            </a:pPr>
            <a:r>
              <a:rPr lang="en-US">
                <a:latin typeface="Times New Roman"/>
                <a:ea typeface="Times New Roman"/>
                <a:cs typeface="Times New Roman"/>
                <a:sym typeface="Times New Roman"/>
              </a:rPr>
              <a:t>Divinely Inspired</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Pre-Ordained Success</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Product of Philosophers</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Egalitarian</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Democratic</a:t>
            </a:r>
            <a:endParaRPr/>
          </a:p>
          <a:p>
            <a:pPr indent="0" lvl="0" marL="36576" rtl="0" algn="l">
              <a:lnSpc>
                <a:spcPct val="90000"/>
              </a:lnSpc>
              <a:spcBef>
                <a:spcPts val="1000"/>
              </a:spcBef>
              <a:spcAft>
                <a:spcPts val="0"/>
              </a:spcAft>
              <a:buClr>
                <a:schemeClr val="lt1"/>
              </a:buClr>
              <a:buSzPts val="2600"/>
              <a:buNone/>
            </a:pPr>
            <a:r>
              <a:rPr i="1" lang="en-US" sz="2600">
                <a:latin typeface="Times New Roman"/>
                <a:ea typeface="Times New Roman"/>
                <a:cs typeface="Times New Roman"/>
                <a:sym typeface="Times New Roman"/>
              </a:rPr>
              <a:t>At their best, this is what state curricular requirements </a:t>
            </a:r>
            <a:endParaRPr/>
          </a:p>
          <a:p>
            <a:pPr indent="0" lvl="0" marL="0" rtl="0" algn="ctr">
              <a:lnSpc>
                <a:spcPct val="90000"/>
              </a:lnSpc>
              <a:spcBef>
                <a:spcPts val="1000"/>
              </a:spcBef>
              <a:spcAft>
                <a:spcPts val="0"/>
              </a:spcAft>
              <a:buClr>
                <a:schemeClr val="lt1"/>
              </a:buClr>
              <a:buSzPts val="2600"/>
              <a:buNone/>
            </a:pPr>
            <a:r>
              <a:rPr i="1" lang="en-US" sz="2600">
                <a:latin typeface="Times New Roman"/>
                <a:ea typeface="Times New Roman"/>
                <a:cs typeface="Times New Roman"/>
                <a:sym typeface="Times New Roman"/>
              </a:rPr>
              <a:t>seek to address: teaching facts, not myths.</a:t>
            </a:r>
            <a:endParaRPr/>
          </a:p>
          <a:p>
            <a:pPr indent="-88900" lvl="0" marL="228600" rtl="0" algn="l">
              <a:lnSpc>
                <a:spcPct val="90000"/>
              </a:lnSpc>
              <a:spcBef>
                <a:spcPts val="1000"/>
              </a:spcBef>
              <a:spcAft>
                <a:spcPts val="0"/>
              </a:spcAft>
              <a:buClr>
                <a:schemeClr val="lt1"/>
              </a:buClr>
              <a:buSzPts val="2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8"/>
          <p:cNvSpPr txBox="1"/>
          <p:nvPr>
            <p:ph type="title"/>
          </p:nvPr>
        </p:nvSpPr>
        <p:spPr>
          <a:xfrm>
            <a:off x="457200" y="274638"/>
            <a:ext cx="8458200" cy="563562"/>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3200"/>
              <a:buFont typeface="Times New Roman"/>
              <a:buNone/>
            </a:pPr>
            <a:r>
              <a:rPr b="1" lang="en-US" sz="3200">
                <a:latin typeface="Times New Roman"/>
                <a:ea typeface="Times New Roman"/>
                <a:cs typeface="Times New Roman"/>
                <a:sym typeface="Times New Roman"/>
              </a:rPr>
              <a:t>STAAR 8</a:t>
            </a:r>
            <a:r>
              <a:rPr b="1" baseline="30000" lang="en-US" sz="3200">
                <a:latin typeface="Times New Roman"/>
                <a:ea typeface="Times New Roman"/>
                <a:cs typeface="Times New Roman"/>
                <a:sym typeface="Times New Roman"/>
              </a:rPr>
              <a:t>TH</a:t>
            </a:r>
            <a:r>
              <a:rPr b="1" lang="en-US" sz="3200">
                <a:latin typeface="Times New Roman"/>
                <a:ea typeface="Times New Roman"/>
                <a:cs typeface="Times New Roman"/>
                <a:sym typeface="Times New Roman"/>
              </a:rPr>
              <a:t> GRADE SSTUDS ASSESSMENT</a:t>
            </a:r>
            <a:endParaRPr sz="3200">
              <a:latin typeface="Times New Roman"/>
              <a:ea typeface="Times New Roman"/>
              <a:cs typeface="Times New Roman"/>
              <a:sym typeface="Times New Roman"/>
            </a:endParaRPr>
          </a:p>
        </p:txBody>
      </p:sp>
      <p:sp>
        <p:nvSpPr>
          <p:cNvPr id="260" name="Google Shape;260;p38"/>
          <p:cNvSpPr txBox="1"/>
          <p:nvPr>
            <p:ph idx="1" type="body"/>
          </p:nvPr>
        </p:nvSpPr>
        <p:spPr>
          <a:xfrm>
            <a:off x="565484" y="872532"/>
            <a:ext cx="8013032" cy="6019800"/>
          </a:xfrm>
          <a:prstGeom prst="rect">
            <a:avLst/>
          </a:prstGeom>
          <a:noFill/>
          <a:ln>
            <a:noFill/>
          </a:ln>
        </p:spPr>
        <p:txBody>
          <a:bodyPr anchorCtr="0" anchor="t" bIns="45700" lIns="91425" spcFirstLastPara="1" rIns="91425" wrap="square" tIns="45700">
            <a:normAutofit fontScale="25000" lnSpcReduction="20000"/>
          </a:bodyPr>
          <a:lstStyle/>
          <a:p>
            <a:pPr indent="0" lvl="0" marL="36576" rtl="0" algn="l">
              <a:lnSpc>
                <a:spcPct val="90000"/>
              </a:lnSpc>
              <a:spcBef>
                <a:spcPts val="0"/>
              </a:spcBef>
              <a:spcAft>
                <a:spcPts val="0"/>
              </a:spcAft>
              <a:buClr>
                <a:schemeClr val="lt1"/>
              </a:buClr>
              <a:buSzPct val="100000"/>
              <a:buNone/>
            </a:pPr>
            <a:r>
              <a:rPr lang="en-US" sz="4400">
                <a:latin typeface="Times New Roman"/>
                <a:ea typeface="Times New Roman"/>
                <a:cs typeface="Times New Roman"/>
                <a:sym typeface="Times New Roman"/>
              </a:rPr>
              <a:t>(1) </a:t>
            </a:r>
            <a:r>
              <a:rPr b="1" lang="en-US" sz="4400">
                <a:latin typeface="Times New Roman"/>
                <a:ea typeface="Times New Roman"/>
                <a:cs typeface="Times New Roman"/>
                <a:sym typeface="Times New Roman"/>
              </a:rPr>
              <a:t>History. </a:t>
            </a:r>
            <a:r>
              <a:rPr lang="en-US" sz="4400">
                <a:latin typeface="Times New Roman"/>
                <a:ea typeface="Times New Roman"/>
                <a:cs typeface="Times New Roman"/>
                <a:sym typeface="Times New Roman"/>
              </a:rPr>
              <a:t>The student understands traditional historical points of reference in U.S. history through 1877. </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(A) identify the major eras and events in U.S. history through 1877, including … creation and ratification of the Constitution; </a:t>
            </a:r>
            <a:r>
              <a:rPr b="1" i="1" lang="en-US" sz="4400">
                <a:solidFill>
                  <a:srgbClr val="FF0000"/>
                </a:solidFill>
                <a:latin typeface="Times New Roman"/>
                <a:ea typeface="Times New Roman"/>
                <a:cs typeface="Times New Roman"/>
                <a:sym typeface="Times New Roman"/>
              </a:rPr>
              <a:t>(Readiness Standard)</a:t>
            </a:r>
            <a:endParaRPr b="1" sz="4400">
              <a:solidFill>
                <a:srgbClr val="FF0000"/>
              </a:solidFill>
              <a:latin typeface="Times New Roman"/>
              <a:ea typeface="Times New Roman"/>
              <a:cs typeface="Times New Roman"/>
              <a:sym typeface="Times New Roman"/>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(c) explain the significance of the following dates... 1787, writing of the U.S. Constitution </a:t>
            </a:r>
            <a:r>
              <a:rPr b="1" i="1" lang="en-US" sz="4400">
                <a:solidFill>
                  <a:srgbClr val="FFFF00"/>
                </a:solidFill>
                <a:latin typeface="Times New Roman"/>
                <a:ea typeface="Times New Roman"/>
                <a:cs typeface="Times New Roman"/>
                <a:sym typeface="Times New Roman"/>
              </a:rPr>
              <a:t>(Supporting Standard)</a:t>
            </a:r>
            <a:endParaRPr/>
          </a:p>
          <a:p>
            <a:pPr indent="0" lvl="0" marL="36576" rtl="0" algn="l">
              <a:lnSpc>
                <a:spcPct val="90000"/>
              </a:lnSpc>
              <a:spcBef>
                <a:spcPts val="1000"/>
              </a:spcBef>
              <a:spcAft>
                <a:spcPts val="0"/>
              </a:spcAft>
              <a:buClr>
                <a:schemeClr val="lt1"/>
              </a:buClr>
              <a:buSzPct val="100000"/>
              <a:buNone/>
            </a:pPr>
            <a:r>
              <a:rPr lang="en-US" sz="4400">
                <a:latin typeface="Times New Roman"/>
                <a:ea typeface="Times New Roman"/>
                <a:cs typeface="Times New Roman"/>
                <a:sym typeface="Times New Roman"/>
              </a:rPr>
              <a:t>(4) </a:t>
            </a:r>
            <a:r>
              <a:rPr b="1" lang="en-US" sz="4400">
                <a:latin typeface="Times New Roman"/>
                <a:ea typeface="Times New Roman"/>
                <a:cs typeface="Times New Roman"/>
                <a:sym typeface="Times New Roman"/>
              </a:rPr>
              <a:t>History. </a:t>
            </a:r>
            <a:r>
              <a:rPr lang="en-US" sz="4400">
                <a:latin typeface="Times New Roman"/>
                <a:ea typeface="Times New Roman"/>
                <a:cs typeface="Times New Roman"/>
                <a:sym typeface="Times New Roman"/>
              </a:rPr>
              <a:t>The student understands significant political and economic issues of the revolutionary era. </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(D) analyze the issues of the Constitutional Convention of 1787, including the Great Compromise and the Three-Fifths Compromise; </a:t>
            </a:r>
            <a:endParaRPr b="1" sz="4400">
              <a:solidFill>
                <a:srgbClr val="FF0000"/>
              </a:solidFill>
              <a:latin typeface="Times New Roman"/>
              <a:ea typeface="Times New Roman"/>
              <a:cs typeface="Times New Roman"/>
              <a:sym typeface="Times New Roman"/>
            </a:endParaRPr>
          </a:p>
          <a:p>
            <a:pPr indent="0" lvl="1" marL="338328" rtl="0" algn="l">
              <a:lnSpc>
                <a:spcPct val="90000"/>
              </a:lnSpc>
              <a:spcBef>
                <a:spcPts val="500"/>
              </a:spcBef>
              <a:spcAft>
                <a:spcPts val="0"/>
              </a:spcAft>
              <a:buClr>
                <a:srgbClr val="FF0000"/>
              </a:buClr>
              <a:buSzPct val="100000"/>
              <a:buNone/>
            </a:pPr>
            <a:r>
              <a:rPr b="1" i="1" lang="en-US" sz="4400">
                <a:solidFill>
                  <a:srgbClr val="FF0000"/>
                </a:solidFill>
                <a:latin typeface="Times New Roman"/>
                <a:ea typeface="Times New Roman"/>
                <a:cs typeface="Times New Roman"/>
                <a:sym typeface="Times New Roman"/>
              </a:rPr>
              <a:t>(Readiness Standard)</a:t>
            </a:r>
            <a:endParaRPr sz="4400">
              <a:latin typeface="Times New Roman"/>
              <a:ea typeface="Times New Roman"/>
              <a:cs typeface="Times New Roman"/>
              <a:sym typeface="Times New Roman"/>
            </a:endParaRPr>
          </a:p>
          <a:p>
            <a:pPr indent="0" lvl="0" marL="36576" rtl="0" algn="l">
              <a:lnSpc>
                <a:spcPct val="90000"/>
              </a:lnSpc>
              <a:spcBef>
                <a:spcPts val="1000"/>
              </a:spcBef>
              <a:spcAft>
                <a:spcPts val="0"/>
              </a:spcAft>
              <a:buClr>
                <a:schemeClr val="lt1"/>
              </a:buClr>
              <a:buSzPct val="100000"/>
              <a:buNone/>
            </a:pPr>
            <a:r>
              <a:rPr lang="en-US" sz="4400">
                <a:latin typeface="Times New Roman"/>
                <a:ea typeface="Times New Roman"/>
                <a:cs typeface="Times New Roman"/>
                <a:sym typeface="Times New Roman"/>
              </a:rPr>
              <a:t>(23) </a:t>
            </a:r>
            <a:r>
              <a:rPr b="1" lang="en-US" sz="4400">
                <a:latin typeface="Times New Roman"/>
                <a:ea typeface="Times New Roman"/>
                <a:cs typeface="Times New Roman"/>
                <a:sym typeface="Times New Roman"/>
              </a:rPr>
              <a:t>Culture. </a:t>
            </a:r>
            <a:r>
              <a:rPr lang="en-US" sz="4400">
                <a:latin typeface="Times New Roman"/>
                <a:ea typeface="Times New Roman"/>
                <a:cs typeface="Times New Roman"/>
                <a:sym typeface="Times New Roman"/>
              </a:rPr>
              <a:t>The student understands the relationships between and among people from various groups, including racial, ethnic, and religious groups, during the 17th, 18th, and 19th centuries</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(C) identify ways conflicts between people from various racial, ethnic, and religious groups were addressed; </a:t>
            </a:r>
            <a:r>
              <a:rPr b="1" i="1" lang="en-US" sz="4400">
                <a:solidFill>
                  <a:srgbClr val="FFFF00"/>
                </a:solidFill>
                <a:latin typeface="Times New Roman"/>
                <a:ea typeface="Times New Roman"/>
                <a:cs typeface="Times New Roman"/>
                <a:sym typeface="Times New Roman"/>
              </a:rPr>
              <a:t>(Supporting Standard)</a:t>
            </a:r>
            <a:endParaRPr/>
          </a:p>
          <a:p>
            <a:pPr indent="0" lvl="0" marL="36576" rtl="0" algn="l">
              <a:lnSpc>
                <a:spcPct val="90000"/>
              </a:lnSpc>
              <a:spcBef>
                <a:spcPts val="1000"/>
              </a:spcBef>
              <a:spcAft>
                <a:spcPts val="0"/>
              </a:spcAft>
              <a:buClr>
                <a:schemeClr val="lt1"/>
              </a:buClr>
              <a:buSzPct val="100000"/>
              <a:buNone/>
            </a:pPr>
            <a:r>
              <a:rPr lang="en-US" sz="4400">
                <a:latin typeface="Times New Roman"/>
                <a:ea typeface="Times New Roman"/>
                <a:cs typeface="Times New Roman"/>
                <a:sym typeface="Times New Roman"/>
              </a:rPr>
              <a:t>(15) </a:t>
            </a:r>
            <a:r>
              <a:rPr b="1" lang="en-US" sz="4400">
                <a:latin typeface="Times New Roman"/>
                <a:ea typeface="Times New Roman"/>
                <a:cs typeface="Times New Roman"/>
                <a:sym typeface="Times New Roman"/>
              </a:rPr>
              <a:t>Government. </a:t>
            </a:r>
            <a:r>
              <a:rPr lang="en-US" sz="4400">
                <a:latin typeface="Times New Roman"/>
                <a:ea typeface="Times New Roman"/>
                <a:cs typeface="Times New Roman"/>
                <a:sym typeface="Times New Roman"/>
              </a:rPr>
              <a:t>The student understands the American beliefs and principles reflected in the Declaration of Independence, the U.S. Constitution, and other important historic documents. </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(A) identify the influence of ideas from historic documents, including … the Federalist Papers … on the U.S. system of government; </a:t>
            </a:r>
            <a:r>
              <a:rPr b="1" i="1" lang="en-US" sz="4400">
                <a:solidFill>
                  <a:srgbClr val="FF0000"/>
                </a:solidFill>
                <a:latin typeface="Times New Roman"/>
                <a:ea typeface="Times New Roman"/>
                <a:cs typeface="Times New Roman"/>
                <a:sym typeface="Times New Roman"/>
              </a:rPr>
              <a:t>(Readiness Standard)</a:t>
            </a:r>
            <a:endParaRPr sz="4400">
              <a:latin typeface="Times New Roman"/>
              <a:ea typeface="Times New Roman"/>
              <a:cs typeface="Times New Roman"/>
              <a:sym typeface="Times New Roman"/>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(C) identify colonial grievances listed in the Declaration of Independence and explain how those grievances were addressed in the U.S. Constitution and the Bill of Rights; </a:t>
            </a:r>
            <a:r>
              <a:rPr b="1" i="1" lang="en-US" sz="4400">
                <a:solidFill>
                  <a:srgbClr val="FF0000"/>
                </a:solidFill>
                <a:latin typeface="Times New Roman"/>
                <a:ea typeface="Times New Roman"/>
                <a:cs typeface="Times New Roman"/>
                <a:sym typeface="Times New Roman"/>
              </a:rPr>
              <a:t>(Readiness Standard)</a:t>
            </a:r>
            <a:endParaRPr sz="4400">
              <a:latin typeface="Times New Roman"/>
              <a:ea typeface="Times New Roman"/>
              <a:cs typeface="Times New Roman"/>
              <a:sym typeface="Times New Roman"/>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(D) analyze how the U.S. Constitution reflects the principles of limited government, republicanism, checks and balances, federalism, separation of powers, popular sovereignty, and individual rights. </a:t>
            </a:r>
            <a:r>
              <a:rPr b="1" i="1" lang="en-US" sz="4400">
                <a:solidFill>
                  <a:srgbClr val="FF0000"/>
                </a:solidFill>
                <a:latin typeface="Times New Roman"/>
                <a:ea typeface="Times New Roman"/>
                <a:cs typeface="Times New Roman"/>
                <a:sym typeface="Times New Roman"/>
              </a:rPr>
              <a:t>(Readiness Standard)</a:t>
            </a:r>
            <a:endParaRPr sz="4400">
              <a:latin typeface="Times New Roman"/>
              <a:ea typeface="Times New Roman"/>
              <a:cs typeface="Times New Roman"/>
              <a:sym typeface="Times New Roman"/>
            </a:endParaRPr>
          </a:p>
          <a:p>
            <a:pPr indent="0" lvl="0" marL="36576" rtl="0" algn="l">
              <a:lnSpc>
                <a:spcPct val="90000"/>
              </a:lnSpc>
              <a:spcBef>
                <a:spcPts val="1000"/>
              </a:spcBef>
              <a:spcAft>
                <a:spcPts val="0"/>
              </a:spcAft>
              <a:buClr>
                <a:schemeClr val="lt1"/>
              </a:buClr>
              <a:buSzPct val="100000"/>
              <a:buNone/>
            </a:pPr>
            <a:r>
              <a:rPr lang="en-US" sz="4400">
                <a:latin typeface="Times New Roman"/>
                <a:ea typeface="Times New Roman"/>
                <a:cs typeface="Times New Roman"/>
                <a:sym typeface="Times New Roman"/>
              </a:rPr>
              <a:t>(17) </a:t>
            </a:r>
            <a:r>
              <a:rPr b="1" lang="en-US" sz="4400">
                <a:latin typeface="Times New Roman"/>
                <a:ea typeface="Times New Roman"/>
                <a:cs typeface="Times New Roman"/>
                <a:sym typeface="Times New Roman"/>
              </a:rPr>
              <a:t>Government. </a:t>
            </a:r>
            <a:r>
              <a:rPr lang="en-US" sz="4400">
                <a:latin typeface="Times New Roman"/>
                <a:ea typeface="Times New Roman"/>
                <a:cs typeface="Times New Roman"/>
                <a:sym typeface="Times New Roman"/>
              </a:rPr>
              <a:t>The student understands the dynamic nature of the powers of the national government and state governments in a federal system.  </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(A) analyze the arguments of the Federalists and Anti-Federalists, including those of Alexander Hamilton, Patrick Henry, James Madison, and George Mason; </a:t>
            </a:r>
            <a:r>
              <a:rPr b="1" i="1" lang="en-US" sz="4400">
                <a:solidFill>
                  <a:srgbClr val="FF0000"/>
                </a:solidFill>
                <a:latin typeface="Times New Roman"/>
                <a:ea typeface="Times New Roman"/>
                <a:cs typeface="Times New Roman"/>
                <a:sym typeface="Times New Roman"/>
              </a:rPr>
              <a:t>(Readiness Standard)</a:t>
            </a:r>
            <a:endParaRPr sz="4400">
              <a:latin typeface="Times New Roman"/>
              <a:ea typeface="Times New Roman"/>
              <a:cs typeface="Times New Roman"/>
              <a:sym typeface="Times New Roman"/>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(B) explain constitutional issues arising over the issue of states’ rights </a:t>
            </a:r>
            <a:r>
              <a:rPr b="1" i="1" lang="en-US" sz="4400">
                <a:solidFill>
                  <a:srgbClr val="FF0000"/>
                </a:solidFill>
                <a:latin typeface="Times New Roman"/>
                <a:ea typeface="Times New Roman"/>
                <a:cs typeface="Times New Roman"/>
                <a:sym typeface="Times New Roman"/>
              </a:rPr>
              <a:t>(Readiness Standard)</a:t>
            </a:r>
            <a:endParaRPr sz="4400">
              <a:latin typeface="Times New Roman"/>
              <a:ea typeface="Times New Roman"/>
              <a:cs typeface="Times New Roman"/>
              <a:sym typeface="Times New Roman"/>
            </a:endParaRPr>
          </a:p>
          <a:p>
            <a:pPr indent="0" lvl="0" marL="36576" rtl="0" algn="l">
              <a:lnSpc>
                <a:spcPct val="90000"/>
              </a:lnSpc>
              <a:spcBef>
                <a:spcPts val="1000"/>
              </a:spcBef>
              <a:spcAft>
                <a:spcPts val="0"/>
              </a:spcAft>
              <a:buClr>
                <a:schemeClr val="lt1"/>
              </a:buClr>
              <a:buSzPct val="100000"/>
              <a:buNone/>
            </a:pPr>
            <a:r>
              <a:rPr lang="en-US" sz="4400">
                <a:latin typeface="Times New Roman"/>
                <a:ea typeface="Times New Roman"/>
                <a:cs typeface="Times New Roman"/>
                <a:sym typeface="Times New Roman"/>
              </a:rPr>
              <a:t>(18) </a:t>
            </a:r>
            <a:r>
              <a:rPr b="1" lang="en-US" sz="4400">
                <a:latin typeface="Times New Roman"/>
                <a:ea typeface="Times New Roman"/>
                <a:cs typeface="Times New Roman"/>
                <a:sym typeface="Times New Roman"/>
              </a:rPr>
              <a:t>Government. </a:t>
            </a:r>
            <a:r>
              <a:rPr lang="en-US" sz="4400">
                <a:latin typeface="Times New Roman"/>
                <a:ea typeface="Times New Roman"/>
                <a:cs typeface="Times New Roman"/>
                <a:sym typeface="Times New Roman"/>
              </a:rPr>
              <a:t>The student understands the impact of landmark Supreme Court cases. </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(A) identify the origin of judicial review; </a:t>
            </a:r>
            <a:r>
              <a:rPr b="1" i="1" lang="en-US" sz="4400">
                <a:solidFill>
                  <a:srgbClr val="FFFF00"/>
                </a:solidFill>
                <a:latin typeface="Times New Roman"/>
                <a:ea typeface="Times New Roman"/>
                <a:cs typeface="Times New Roman"/>
                <a:sym typeface="Times New Roman"/>
              </a:rPr>
              <a:t>(Supporting Standard)</a:t>
            </a:r>
            <a:endParaRPr sz="4400">
              <a:latin typeface="Times New Roman"/>
              <a:ea typeface="Times New Roman"/>
              <a:cs typeface="Times New Roman"/>
              <a:sym typeface="Times New Roman"/>
            </a:endParaRPr>
          </a:p>
          <a:p>
            <a:pPr indent="0" lvl="0" marL="36576" rtl="0" algn="l">
              <a:lnSpc>
                <a:spcPct val="90000"/>
              </a:lnSpc>
              <a:spcBef>
                <a:spcPts val="1000"/>
              </a:spcBef>
              <a:spcAft>
                <a:spcPts val="0"/>
              </a:spcAft>
              <a:buClr>
                <a:schemeClr val="lt1"/>
              </a:buClr>
              <a:buSzPct val="100000"/>
              <a:buNone/>
            </a:pPr>
            <a:r>
              <a:rPr lang="en-US" sz="4400">
                <a:latin typeface="Times New Roman"/>
                <a:ea typeface="Times New Roman"/>
                <a:cs typeface="Times New Roman"/>
                <a:sym typeface="Times New Roman"/>
              </a:rPr>
              <a:t>(20) </a:t>
            </a:r>
            <a:r>
              <a:rPr b="1" lang="en-US" sz="4400">
                <a:latin typeface="Times New Roman"/>
                <a:ea typeface="Times New Roman"/>
                <a:cs typeface="Times New Roman"/>
                <a:sym typeface="Times New Roman"/>
              </a:rPr>
              <a:t>Citizenship. </a:t>
            </a:r>
            <a:r>
              <a:rPr lang="en-US" sz="4400">
                <a:latin typeface="Times New Roman"/>
                <a:ea typeface="Times New Roman"/>
                <a:cs typeface="Times New Roman"/>
                <a:sym typeface="Times New Roman"/>
              </a:rPr>
              <a:t>The student understands the importance of voluntary individual participation in the democratic process</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(A) evaluate the contributions of the Founding Fathers as models of civic virtue; </a:t>
            </a:r>
            <a:r>
              <a:rPr b="1" i="1" lang="en-US" sz="4400">
                <a:solidFill>
                  <a:srgbClr val="FFFF00"/>
                </a:solidFill>
                <a:latin typeface="Times New Roman"/>
                <a:ea typeface="Times New Roman"/>
                <a:cs typeface="Times New Roman"/>
                <a:sym typeface="Times New Roman"/>
              </a:rPr>
              <a:t>(Supporting Standard)</a:t>
            </a:r>
            <a:endParaRPr sz="4400">
              <a:latin typeface="Times New Roman"/>
              <a:ea typeface="Times New Roman"/>
              <a:cs typeface="Times New Roman"/>
              <a:sym typeface="Times New Roman"/>
            </a:endParaRPr>
          </a:p>
          <a:p>
            <a:pPr indent="0" lvl="0" marL="36576" rtl="0" algn="l">
              <a:lnSpc>
                <a:spcPct val="90000"/>
              </a:lnSpc>
              <a:spcBef>
                <a:spcPts val="1000"/>
              </a:spcBef>
              <a:spcAft>
                <a:spcPts val="0"/>
              </a:spcAft>
              <a:buClr>
                <a:schemeClr val="lt1"/>
              </a:buClr>
              <a:buSzPct val="100000"/>
              <a:buNone/>
            </a:pPr>
            <a:r>
              <a:rPr lang="en-US" sz="4400">
                <a:latin typeface="Times New Roman"/>
                <a:ea typeface="Times New Roman"/>
                <a:cs typeface="Times New Roman"/>
                <a:sym typeface="Times New Roman"/>
              </a:rPr>
              <a:t>(21) </a:t>
            </a:r>
            <a:r>
              <a:rPr b="1" lang="en-US" sz="4400">
                <a:latin typeface="Times New Roman"/>
                <a:ea typeface="Times New Roman"/>
                <a:cs typeface="Times New Roman"/>
                <a:sym typeface="Times New Roman"/>
              </a:rPr>
              <a:t>Citizenship. </a:t>
            </a:r>
            <a:r>
              <a:rPr lang="en-US" sz="4400">
                <a:latin typeface="Times New Roman"/>
                <a:ea typeface="Times New Roman"/>
                <a:cs typeface="Times New Roman"/>
                <a:sym typeface="Times New Roman"/>
              </a:rPr>
              <a:t>The student understands the importance of the expression of different points of view in a constitutional republic. </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(C) summarize a historical event in which compromise resulted in a peaceful resolution. </a:t>
            </a:r>
            <a:r>
              <a:rPr b="1" i="1" lang="en-US" sz="4400">
                <a:solidFill>
                  <a:srgbClr val="FFFF00"/>
                </a:solidFill>
                <a:latin typeface="Times New Roman"/>
                <a:ea typeface="Times New Roman"/>
                <a:cs typeface="Times New Roman"/>
                <a:sym typeface="Times New Roman"/>
              </a:rPr>
              <a:t>(Supporting Standard)</a:t>
            </a:r>
            <a:endParaRPr sz="4400">
              <a:latin typeface="Times New Roman"/>
              <a:ea typeface="Times New Roman"/>
              <a:cs typeface="Times New Roman"/>
              <a:sym typeface="Times New Roman"/>
            </a:endParaRPr>
          </a:p>
          <a:p>
            <a:pPr indent="0" lvl="0" marL="36576" rtl="0" algn="l">
              <a:lnSpc>
                <a:spcPct val="90000"/>
              </a:lnSpc>
              <a:spcBef>
                <a:spcPts val="1000"/>
              </a:spcBef>
              <a:spcAft>
                <a:spcPts val="0"/>
              </a:spcAft>
              <a:buClr>
                <a:schemeClr val="lt1"/>
              </a:buClr>
              <a:buSzPct val="100000"/>
              <a:buNone/>
            </a:pPr>
            <a:r>
              <a:rPr lang="en-US" sz="4400">
                <a:latin typeface="Times New Roman"/>
                <a:ea typeface="Times New Roman"/>
                <a:cs typeface="Times New Roman"/>
                <a:sym typeface="Times New Roman"/>
              </a:rPr>
              <a:t> (29) </a:t>
            </a:r>
            <a:r>
              <a:rPr b="1" lang="en-US" sz="4400">
                <a:latin typeface="Times New Roman"/>
                <a:ea typeface="Times New Roman"/>
                <a:cs typeface="Times New Roman"/>
                <a:sym typeface="Times New Roman"/>
              </a:rPr>
              <a:t>Social studies skills. </a:t>
            </a:r>
            <a:r>
              <a:rPr lang="en-US" sz="4400">
                <a:latin typeface="Times New Roman"/>
                <a:ea typeface="Times New Roman"/>
                <a:cs typeface="Times New Roman"/>
                <a:sym typeface="Times New Roman"/>
              </a:rPr>
              <a:t>The student applies critical-thinking skills to organize and use information acquired through established research methodologies from a variety </a:t>
            </a:r>
            <a:endParaRPr/>
          </a:p>
          <a:p>
            <a:pPr indent="0" lvl="1" marL="338328" rtl="0" algn="l">
              <a:lnSpc>
                <a:spcPct val="90000"/>
              </a:lnSpc>
              <a:spcBef>
                <a:spcPts val="500"/>
              </a:spcBef>
              <a:spcAft>
                <a:spcPts val="0"/>
              </a:spcAft>
              <a:buClr>
                <a:schemeClr val="lt1"/>
              </a:buClr>
              <a:buSzPct val="100000"/>
              <a:buNone/>
            </a:pPr>
            <a:r>
              <a:rPr lang="en-US" sz="4400">
                <a:latin typeface="Times New Roman"/>
                <a:ea typeface="Times New Roman"/>
                <a:cs typeface="Times New Roman"/>
                <a:sym typeface="Times New Roman"/>
              </a:rPr>
              <a:t>(D) identify points of view from the historical context surrounding an event and the frame of reference which influenced the participants; </a:t>
            </a:r>
            <a:endParaRPr/>
          </a:p>
          <a:p>
            <a:pPr indent="0" lvl="0" marL="36576"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1066800" y="230972"/>
            <a:ext cx="7482840" cy="12930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QUESTIONS &amp; COMMENTS</a:t>
            </a:r>
            <a:endParaRPr/>
          </a:p>
        </p:txBody>
      </p:sp>
      <p:pic>
        <p:nvPicPr>
          <p:cNvPr id="266" name="Google Shape;266;p39"/>
          <p:cNvPicPr preferRelativeResize="0"/>
          <p:nvPr>
            <p:ph idx="1" type="body"/>
          </p:nvPr>
        </p:nvPicPr>
        <p:blipFill rotWithShape="1">
          <a:blip r:embed="rId3">
            <a:alphaModFix/>
          </a:blip>
          <a:srcRect b="0" l="0" r="0" t="0"/>
          <a:stretch/>
        </p:blipFill>
        <p:spPr>
          <a:xfrm>
            <a:off x="1276889" y="1524000"/>
            <a:ext cx="5828222" cy="4525963"/>
          </a:xfrm>
          <a:prstGeom prst="rect">
            <a:avLst/>
          </a:prstGeom>
          <a:noFill/>
          <a:ln>
            <a:noFill/>
          </a:ln>
        </p:spPr>
      </p:pic>
      <p:sp>
        <p:nvSpPr>
          <p:cNvPr id="267" name="Google Shape;267;p39"/>
          <p:cNvSpPr txBox="1"/>
          <p:nvPr/>
        </p:nvSpPr>
        <p:spPr>
          <a:xfrm>
            <a:off x="3255376" y="5486400"/>
            <a:ext cx="457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hlink"/>
                </a:solidFill>
                <a:latin typeface="Times New Roman"/>
                <a:ea typeface="Times New Roman"/>
                <a:cs typeface="Times New Roman"/>
                <a:sym typeface="Times New Roman"/>
                <a:hlinkClick r:id="rId4"/>
              </a:rPr>
              <a:t>jkobylka@smu.edu</a:t>
            </a:r>
            <a:r>
              <a:rPr b="0" i="0" lang="en-US" sz="1800" u="none" cap="none" strike="noStrike">
                <a:solidFill>
                  <a:schemeClr val="lt1"/>
                </a:solidFill>
                <a:latin typeface="Times New Roman"/>
                <a:ea typeface="Times New Roman"/>
                <a:cs typeface="Times New Roman"/>
                <a:sym typeface="Times New Roman"/>
              </a:rPr>
              <a:t> </a:t>
            </a:r>
            <a:endParaRPr/>
          </a:p>
        </p:txBody>
      </p:sp>
      <p:sp>
        <p:nvSpPr>
          <p:cNvPr id="268" name="Google Shape;268;p39"/>
          <p:cNvSpPr txBox="1"/>
          <p:nvPr/>
        </p:nvSpPr>
        <p:spPr>
          <a:xfrm>
            <a:off x="1600200" y="4800600"/>
            <a:ext cx="24352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No current known email</a:t>
            </a:r>
            <a:endParaRPr/>
          </a:p>
        </p:txBody>
      </p:sp>
      <p:sp>
        <p:nvSpPr>
          <p:cNvPr id="269" name="Google Shape;269;p39"/>
          <p:cNvSpPr txBox="1"/>
          <p:nvPr/>
        </p:nvSpPr>
        <p:spPr>
          <a:xfrm>
            <a:off x="4538662" y="4799528"/>
            <a:ext cx="24352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No current known email</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2171700" y="764373"/>
            <a:ext cx="66675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THE WORK OF POLITICIANS</a:t>
            </a:r>
            <a:endParaRPr/>
          </a:p>
        </p:txBody>
      </p:sp>
      <p:sp>
        <p:nvSpPr>
          <p:cNvPr id="158" name="Google Shape;158;p21"/>
          <p:cNvSpPr txBox="1"/>
          <p:nvPr>
            <p:ph idx="1" type="body"/>
          </p:nvPr>
        </p:nvSpPr>
        <p:spPr>
          <a:xfrm>
            <a:off x="594360" y="2194560"/>
            <a:ext cx="7955280" cy="40690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sz="3600">
                <a:latin typeface="Times New Roman"/>
                <a:ea typeface="Times New Roman"/>
                <a:cs typeface="Times New Roman"/>
                <a:sym typeface="Times New Roman"/>
              </a:rPr>
              <a:t>“Perhaps the time has come, to borrow Walton Hamilton’s fine phrase, </a:t>
            </a:r>
            <a:r>
              <a:rPr i="1" lang="en-US" sz="3600">
                <a:solidFill>
                  <a:srgbClr val="FF0000"/>
                </a:solidFill>
                <a:latin typeface="Times New Roman"/>
                <a:ea typeface="Times New Roman"/>
                <a:cs typeface="Times New Roman"/>
                <a:sym typeface="Times New Roman"/>
              </a:rPr>
              <a:t>to raise the framers from immortality to mortality</a:t>
            </a:r>
            <a:r>
              <a:rPr lang="en-US" sz="3600">
                <a:latin typeface="Times New Roman"/>
                <a:ea typeface="Times New Roman"/>
                <a:cs typeface="Times New Roman"/>
                <a:sym typeface="Times New Roman"/>
              </a:rPr>
              <a:t>, to give them credit for their magnificent demonstration of the art of democratic politics.”</a:t>
            </a:r>
            <a:endParaRPr/>
          </a:p>
          <a:p>
            <a:pPr indent="0" lvl="0" marL="0" rtl="0" algn="ctr">
              <a:lnSpc>
                <a:spcPct val="90000"/>
              </a:lnSpc>
              <a:spcBef>
                <a:spcPts val="1000"/>
              </a:spcBef>
              <a:spcAft>
                <a:spcPts val="0"/>
              </a:spcAft>
              <a:buClr>
                <a:schemeClr val="lt1"/>
              </a:buClr>
              <a:buSzPts val="2800"/>
              <a:buNone/>
            </a:pPr>
            <a:r>
              <a:rPr lang="en-US" sz="2800">
                <a:latin typeface="Times New Roman"/>
                <a:ea typeface="Times New Roman"/>
                <a:cs typeface="Times New Roman"/>
                <a:sym typeface="Times New Roman"/>
              </a:rPr>
              <a:t>- John Roche, “The Founding Fathers: A Reform Caucus in Action” (1961)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2000"/>
                                        <p:tgtEl>
                                          <p:spTgt spid="158">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2000"/>
                                        <p:tgtEl>
                                          <p:spTgt spid="15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1676400" y="734209"/>
            <a:ext cx="729234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AS A POLITICAL DOCUMENT</a:t>
            </a:r>
            <a:endParaRPr/>
          </a:p>
        </p:txBody>
      </p:sp>
      <p:sp>
        <p:nvSpPr>
          <p:cNvPr id="164" name="Google Shape;164;p22"/>
          <p:cNvSpPr txBox="1"/>
          <p:nvPr>
            <p:ph idx="1" type="body"/>
          </p:nvPr>
        </p:nvSpPr>
        <p:spPr>
          <a:xfrm>
            <a:off x="457200" y="2027237"/>
            <a:ext cx="8229600" cy="48307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200"/>
              <a:buChar char="•"/>
            </a:pPr>
            <a:r>
              <a:rPr lang="en-US">
                <a:latin typeface="Times New Roman"/>
                <a:ea typeface="Times New Roman"/>
                <a:cs typeface="Times New Roman"/>
                <a:sym typeface="Times New Roman"/>
              </a:rPr>
              <a:t>Context Informs Actions… and Meaning</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Massive National Debt</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State Currencies and Tariff Wars</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Annapolis Conference</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Shay’s Rebellion</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Constitution a Response to This Context</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Occasioned </a:t>
            </a:r>
            <a:r>
              <a:rPr b="1" i="1" lang="en-US">
                <a:latin typeface="Times New Roman"/>
                <a:ea typeface="Times New Roman"/>
                <a:cs typeface="Times New Roman"/>
                <a:sym typeface="Times New Roman"/>
              </a:rPr>
              <a:t>Compromise</a:t>
            </a:r>
            <a:r>
              <a:rPr lang="en-US">
                <a:latin typeface="Times New Roman"/>
                <a:ea typeface="Times New Roman"/>
                <a:cs typeface="Times New Roman"/>
                <a:sym typeface="Times New Roman"/>
              </a:rPr>
              <a:t> Driven by</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Selfish/Sectional Interests</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Public/National Interests</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Goals of Delegates</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Create a Stronger National Government</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Agree Among One Another</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Agree on Something to which the States would Agree</a:t>
            </a:r>
            <a:endParaRPr/>
          </a:p>
          <a:p>
            <a:pPr indent="0" lvl="0" marL="0" rtl="0" algn="l">
              <a:lnSpc>
                <a:spcPct val="90000"/>
              </a:lnSpc>
              <a:spcBef>
                <a:spcPts val="1000"/>
              </a:spcBef>
              <a:spcAft>
                <a:spcPts val="0"/>
              </a:spcAft>
              <a:buClr>
                <a:schemeClr val="lt1"/>
              </a:buClr>
              <a:buSzPts val="2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imes New Roman"/>
              <a:buNone/>
            </a:pPr>
            <a:r>
              <a:rPr lang="en-US">
                <a:latin typeface="Times New Roman"/>
                <a:ea typeface="Times New Roman"/>
                <a:cs typeface="Times New Roman"/>
                <a:sym typeface="Times New Roman"/>
              </a:rPr>
              <a:t>POLITICAL COMPROMISES AT THE CONVENTION</a:t>
            </a:r>
            <a:endParaRPr/>
          </a:p>
        </p:txBody>
      </p:sp>
      <p:sp>
        <p:nvSpPr>
          <p:cNvPr id="170" name="Google Shape;170;p23"/>
          <p:cNvSpPr txBox="1"/>
          <p:nvPr>
            <p:ph idx="1" type="body"/>
          </p:nvPr>
        </p:nvSpPr>
        <p:spPr>
          <a:xfrm>
            <a:off x="594360" y="2194560"/>
            <a:ext cx="7955280" cy="406908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200"/>
              <a:buChar char="•"/>
            </a:pPr>
            <a:r>
              <a:rPr lang="en-US">
                <a:latin typeface="Times New Roman"/>
                <a:ea typeface="Times New Roman"/>
                <a:cs typeface="Times New Roman"/>
                <a:sym typeface="Times New Roman"/>
              </a:rPr>
              <a:t>Three Essential Approaches</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Punt</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New States</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Voting</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Split the Difference</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Election of President</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Slavery</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Representation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Vagueness</a:t>
            </a:r>
            <a:endParaRPr/>
          </a:p>
          <a:p>
            <a:pPr indent="-228600" lvl="2" marL="1143000" rtl="0" algn="l">
              <a:lnSpc>
                <a:spcPct val="90000"/>
              </a:lnSpc>
              <a:spcBef>
                <a:spcPts val="500"/>
              </a:spcBef>
              <a:spcAft>
                <a:spcPts val="0"/>
              </a:spcAft>
              <a:buClr>
                <a:schemeClr val="lt1"/>
              </a:buClr>
              <a:buSzPts val="1800"/>
              <a:buChar char="•"/>
            </a:pPr>
            <a:r>
              <a:rPr lang="en-US">
                <a:latin typeface="Times New Roman"/>
                <a:ea typeface="Times New Roman"/>
                <a:cs typeface="Times New Roman"/>
                <a:sym typeface="Times New Roman"/>
              </a:rPr>
              <a:t>Federalism</a:t>
            </a:r>
            <a:endParaRPr/>
          </a:p>
          <a:p>
            <a:pPr indent="-114300" lvl="2" marL="1143000" rtl="0" algn="l">
              <a:lnSpc>
                <a:spcPct val="90000"/>
              </a:lnSpc>
              <a:spcBef>
                <a:spcPts val="500"/>
              </a:spcBef>
              <a:spcAft>
                <a:spcPts val="0"/>
              </a:spcAft>
              <a:buClr>
                <a:schemeClr val="lt1"/>
              </a:buClr>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2292113" y="459572"/>
            <a:ext cx="637794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PUNT</a:t>
            </a:r>
            <a:endParaRPr/>
          </a:p>
        </p:txBody>
      </p:sp>
      <p:sp>
        <p:nvSpPr>
          <p:cNvPr id="176" name="Google Shape;176;p24"/>
          <p:cNvSpPr txBox="1"/>
          <p:nvPr>
            <p:ph idx="1" type="body"/>
          </p:nvPr>
        </p:nvSpPr>
        <p:spPr>
          <a:xfrm>
            <a:off x="914400" y="1905000"/>
            <a:ext cx="7056203" cy="44934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5200"/>
              <a:buNone/>
            </a:pPr>
            <a:r>
              <a:rPr lang="en-US" sz="5200">
                <a:latin typeface="Times New Roman"/>
                <a:ea typeface="Times New Roman"/>
                <a:cs typeface="Times New Roman"/>
                <a:sym typeface="Times New Roman"/>
              </a:rPr>
              <a:t>New States</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Basic Question: Conditions for Admission</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Political/Constitutional Tension: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States Rights &amp; Power</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Nationalism</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Slavery</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No Consensus at Convention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Compromise Type: Punt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2209800" y="455507"/>
            <a:ext cx="637794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PUNT</a:t>
            </a:r>
            <a:endParaRPr/>
          </a:p>
        </p:txBody>
      </p:sp>
      <p:sp>
        <p:nvSpPr>
          <p:cNvPr id="182" name="Google Shape;182;p25"/>
          <p:cNvSpPr txBox="1"/>
          <p:nvPr>
            <p:ph idx="1" type="body"/>
          </p:nvPr>
        </p:nvSpPr>
        <p:spPr>
          <a:xfrm>
            <a:off x="457200" y="1676400"/>
            <a:ext cx="8229600" cy="4754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en-US" sz="4000">
                <a:latin typeface="Times New Roman"/>
                <a:ea typeface="Times New Roman"/>
                <a:cs typeface="Times New Roman"/>
                <a:sym typeface="Times New Roman"/>
              </a:rPr>
              <a:t>New States </a:t>
            </a:r>
            <a:r>
              <a:rPr i="1" lang="en-US" sz="2800">
                <a:latin typeface="Times New Roman"/>
                <a:ea typeface="Times New Roman"/>
                <a:cs typeface="Times New Roman"/>
                <a:sym typeface="Times New Roman"/>
              </a:rPr>
              <a:t>(Constitutional Text)</a:t>
            </a:r>
            <a:endParaRPr sz="4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ts val="3200"/>
              <a:buNone/>
            </a:pPr>
            <a:r>
              <a:rPr lang="en-US" sz="3200">
                <a:latin typeface="Times New Roman"/>
                <a:ea typeface="Times New Roman"/>
                <a:cs typeface="Times New Roman"/>
                <a:sym typeface="Times New Roman"/>
              </a:rPr>
              <a:t>“</a:t>
            </a:r>
            <a:r>
              <a:rPr lang="en-US" sz="3200">
                <a:solidFill>
                  <a:srgbClr val="00B0F0"/>
                </a:solidFill>
                <a:latin typeface="Times New Roman"/>
                <a:ea typeface="Times New Roman"/>
                <a:cs typeface="Times New Roman"/>
                <a:sym typeface="Times New Roman"/>
              </a:rPr>
              <a:t>New States may be admitted by the Congress into this Union</a:t>
            </a:r>
            <a:r>
              <a:rPr lang="en-US" sz="3200">
                <a:latin typeface="Times New Roman"/>
                <a:ea typeface="Times New Roman"/>
                <a:cs typeface="Times New Roman"/>
                <a:sym typeface="Times New Roman"/>
              </a:rPr>
              <a:t>; but no new State shall be formed or erected within the Jurisdiction of any other State; nor any State be formed by the Junction of two or more States, or Parts of States, </a:t>
            </a:r>
            <a:r>
              <a:rPr i="1" lang="en-US" sz="3200">
                <a:solidFill>
                  <a:srgbClr val="FF0000"/>
                </a:solidFill>
                <a:latin typeface="Times New Roman"/>
                <a:ea typeface="Times New Roman"/>
                <a:cs typeface="Times New Roman"/>
                <a:sym typeface="Times New Roman"/>
              </a:rPr>
              <a:t>without the Consent of the Legislatures of the States concerned</a:t>
            </a:r>
            <a:r>
              <a:rPr lang="en-US" sz="3200">
                <a:latin typeface="Times New Roman"/>
                <a:ea typeface="Times New Roman"/>
                <a:cs typeface="Times New Roman"/>
                <a:sym typeface="Times New Roman"/>
              </a:rPr>
              <a:t> as well as of the Congress.”  </a:t>
            </a:r>
            <a:r>
              <a:rPr b="1" lang="en-US" sz="3200">
                <a:latin typeface="Times New Roman"/>
                <a:ea typeface="Times New Roman"/>
                <a:cs typeface="Times New Roman"/>
                <a:sym typeface="Times New Roman"/>
              </a:rPr>
              <a:t>(Art. IV §3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PUNT</a:t>
            </a:r>
            <a:endParaRPr/>
          </a:p>
        </p:txBody>
      </p:sp>
      <p:sp>
        <p:nvSpPr>
          <p:cNvPr id="188" name="Google Shape;188;p26"/>
          <p:cNvSpPr txBox="1"/>
          <p:nvPr>
            <p:ph idx="1" type="body"/>
          </p:nvPr>
        </p:nvSpPr>
        <p:spPr>
          <a:xfrm>
            <a:off x="594360" y="2194560"/>
            <a:ext cx="7955280" cy="40690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en-US" sz="4000">
                <a:latin typeface="Times New Roman"/>
                <a:ea typeface="Times New Roman"/>
                <a:cs typeface="Times New Roman"/>
                <a:sym typeface="Times New Roman"/>
              </a:rPr>
              <a:t>Right to Vote</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Basic Question: Political Power</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Political/Constitutional Tension: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States Rights &amp; Power v. Nationalism</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Equality and Consent</a:t>
            </a:r>
            <a:endParaRPr/>
          </a:p>
          <a:p>
            <a:pPr indent="-228600" lvl="0" marL="228600" rtl="0" algn="l">
              <a:lnSpc>
                <a:spcPct val="90000"/>
              </a:lnSpc>
              <a:spcBef>
                <a:spcPts val="1000"/>
              </a:spcBef>
              <a:spcAft>
                <a:spcPts val="0"/>
              </a:spcAft>
              <a:buClr>
                <a:schemeClr val="lt1"/>
              </a:buClr>
              <a:buSzPts val="2200"/>
              <a:buChar char="•"/>
            </a:pPr>
            <a:r>
              <a:rPr lang="en-US">
                <a:latin typeface="Times New Roman"/>
                <a:ea typeface="Times New Roman"/>
                <a:cs typeface="Times New Roman"/>
                <a:sym typeface="Times New Roman"/>
              </a:rPr>
              <a:t>No Consensus at Convention</a:t>
            </a:r>
            <a:endParaRPr/>
          </a:p>
          <a:p>
            <a:pPr indent="-228600" lvl="1" marL="685800" rtl="0" algn="l">
              <a:lnSpc>
                <a:spcPct val="90000"/>
              </a:lnSpc>
              <a:spcBef>
                <a:spcPts val="500"/>
              </a:spcBef>
              <a:spcAft>
                <a:spcPts val="0"/>
              </a:spcAft>
              <a:buClr>
                <a:schemeClr val="lt1"/>
              </a:buClr>
              <a:buSzPts val="2000"/>
              <a:buChar char="•"/>
            </a:pPr>
            <a:r>
              <a:rPr lang="en-US">
                <a:latin typeface="Times New Roman"/>
                <a:ea typeface="Times New Roman"/>
                <a:cs typeface="Times New Roman"/>
                <a:sym typeface="Times New Roman"/>
              </a:rPr>
              <a:t>Compromise Type: Punt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2171700" y="764373"/>
            <a:ext cx="637794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Times New Roman"/>
              <a:buNone/>
            </a:pPr>
            <a:r>
              <a:rPr lang="en-US">
                <a:latin typeface="Times New Roman"/>
                <a:ea typeface="Times New Roman"/>
                <a:cs typeface="Times New Roman"/>
                <a:sym typeface="Times New Roman"/>
              </a:rPr>
              <a:t>COMPROMISES: PUNT</a:t>
            </a:r>
            <a:endParaRPr/>
          </a:p>
        </p:txBody>
      </p:sp>
      <p:sp>
        <p:nvSpPr>
          <p:cNvPr id="194" name="Google Shape;194;p27"/>
          <p:cNvSpPr txBox="1"/>
          <p:nvPr>
            <p:ph idx="1" type="body"/>
          </p:nvPr>
        </p:nvSpPr>
        <p:spPr>
          <a:xfrm>
            <a:off x="594360" y="2194560"/>
            <a:ext cx="7955280" cy="40690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en-US" sz="4000">
                <a:latin typeface="Times New Roman"/>
                <a:ea typeface="Times New Roman"/>
                <a:cs typeface="Times New Roman"/>
                <a:sym typeface="Times New Roman"/>
              </a:rPr>
              <a:t>Right to Vote </a:t>
            </a:r>
            <a:r>
              <a:rPr i="1" lang="en-US" sz="2800">
                <a:latin typeface="Times New Roman"/>
                <a:ea typeface="Times New Roman"/>
                <a:cs typeface="Times New Roman"/>
                <a:sym typeface="Times New Roman"/>
              </a:rPr>
              <a:t>(Constitutional Text)</a:t>
            </a:r>
            <a:endParaRPr sz="2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ts val="2200"/>
              <a:buNone/>
            </a:pPr>
            <a:r>
              <a:rPr lang="en-US">
                <a:latin typeface="Times New Roman"/>
                <a:ea typeface="Times New Roman"/>
                <a:cs typeface="Times New Roman"/>
                <a:sym typeface="Times New Roman"/>
              </a:rPr>
              <a:t>“The House of Representatives shall be composed of Members </a:t>
            </a:r>
            <a:r>
              <a:rPr lang="en-US">
                <a:solidFill>
                  <a:srgbClr val="00B0F0"/>
                </a:solidFill>
                <a:latin typeface="Times New Roman"/>
                <a:ea typeface="Times New Roman"/>
                <a:cs typeface="Times New Roman"/>
                <a:sym typeface="Times New Roman"/>
              </a:rPr>
              <a:t>chosen every second Year by the People of the several States</a:t>
            </a:r>
            <a:r>
              <a:rPr lang="en-US">
                <a:latin typeface="Times New Roman"/>
                <a:ea typeface="Times New Roman"/>
                <a:cs typeface="Times New Roman"/>
                <a:sym typeface="Times New Roman"/>
              </a:rPr>
              <a:t>, and the </a:t>
            </a:r>
            <a:r>
              <a:rPr i="1" lang="en-US">
                <a:solidFill>
                  <a:srgbClr val="FF0000"/>
                </a:solidFill>
                <a:latin typeface="Times New Roman"/>
                <a:ea typeface="Times New Roman"/>
                <a:cs typeface="Times New Roman"/>
                <a:sym typeface="Times New Roman"/>
              </a:rPr>
              <a:t>Electors in each State shall have the Qualifications requisite for Electors of the most numerous Branch of the State Legislature</a:t>
            </a:r>
            <a:r>
              <a:rPr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(Art. I §2 §§1)</a:t>
            </a:r>
            <a:endParaRPr/>
          </a:p>
          <a:p>
            <a:pPr indent="0" lvl="0" marL="0" rtl="0" algn="l">
              <a:lnSpc>
                <a:spcPct val="90000"/>
              </a:lnSpc>
              <a:spcBef>
                <a:spcPts val="1000"/>
              </a:spcBef>
              <a:spcAft>
                <a:spcPts val="0"/>
              </a:spcAft>
              <a:buClr>
                <a:schemeClr val="lt1"/>
              </a:buClr>
              <a:buSzPts val="2200"/>
              <a:buNone/>
            </a:pPr>
            <a:r>
              <a:rPr lang="en-US">
                <a:latin typeface="Times New Roman"/>
                <a:ea typeface="Times New Roman"/>
                <a:cs typeface="Times New Roman"/>
                <a:sym typeface="Times New Roman"/>
              </a:rPr>
              <a:t>“The Senate of the United States shall be composed of </a:t>
            </a:r>
            <a:r>
              <a:rPr lang="en-US">
                <a:solidFill>
                  <a:srgbClr val="00B0F0"/>
                </a:solidFill>
                <a:latin typeface="Times New Roman"/>
                <a:ea typeface="Times New Roman"/>
                <a:cs typeface="Times New Roman"/>
                <a:sym typeface="Times New Roman"/>
              </a:rPr>
              <a:t>two Senators from each State</a:t>
            </a:r>
            <a:r>
              <a:rPr lang="en-US">
                <a:latin typeface="Times New Roman"/>
                <a:ea typeface="Times New Roman"/>
                <a:cs typeface="Times New Roman"/>
                <a:sym typeface="Times New Roman"/>
              </a:rPr>
              <a:t>, </a:t>
            </a:r>
            <a:r>
              <a:rPr i="1" lang="en-US">
                <a:solidFill>
                  <a:schemeClr val="accent1"/>
                </a:solidFill>
                <a:latin typeface="Times New Roman"/>
                <a:ea typeface="Times New Roman"/>
                <a:cs typeface="Times New Roman"/>
                <a:sym typeface="Times New Roman"/>
              </a:rPr>
              <a:t>chosen by the Legislature thereof</a:t>
            </a:r>
            <a:r>
              <a:rPr lang="en-US">
                <a:latin typeface="Times New Roman"/>
                <a:ea typeface="Times New Roman"/>
                <a:cs typeface="Times New Roman"/>
                <a:sym typeface="Times New Roman"/>
              </a:rPr>
              <a:t>, for six Years; and each Senator shall have one Vote.” </a:t>
            </a:r>
            <a:r>
              <a:rPr b="1" lang="en-US">
                <a:latin typeface="Times New Roman"/>
                <a:ea typeface="Times New Roman"/>
                <a:cs typeface="Times New Roman"/>
                <a:sym typeface="Times New Roman"/>
              </a:rPr>
              <a:t>(Art. I §3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