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4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9167271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A quarter of a million men in the German 6th Army attacked the last major obstacle to Hitler's southern campaign; The anchor line was loose</a:t>
            </a:r>
          </a:p>
          <a:p>
            <a:endParaRPr lang="e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Thunderbolt was the heaviest (5 tons) and most successful aircraft in the European theater.</a:t>
            </a:r>
          </a:p>
          <a:p>
            <a:pPr>
              <a:buNone/>
            </a:pPr>
            <a:r>
              <a:rPr lang="en"/>
              <a:t>Bristled with guns, cleared the skies, turned the tide of war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Heaviest fighting was from July to October 1940.  It continued with V1 and V2 Rocket attacks.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youtube.com/v/_UfhB52gkQs" TargetMode="External"/><Relationship Id="rId4"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11123"/>
            <a:ext cx="7772400" cy="1546474"/>
          </a:xfrm>
          <a:prstGeom prst="rect">
            <a:avLst/>
          </a:prstGeom>
        </p:spPr>
        <p:txBody>
          <a:bodyPr lIns="91425" tIns="91425" rIns="91425" bIns="91425" anchor="b" anchorCtr="0">
            <a:noAutofit/>
          </a:bodyPr>
          <a:lstStyle/>
          <a:p>
            <a:pPr>
              <a:buNone/>
            </a:pPr>
            <a:r>
              <a:rPr lang="en">
                <a:latin typeface="Cambria"/>
                <a:ea typeface="Cambria"/>
                <a:cs typeface="Cambria"/>
                <a:sym typeface="Cambria"/>
              </a:rPr>
              <a:t>Turning Points of World War II in Europe</a:t>
            </a:r>
          </a:p>
        </p:txBody>
      </p:sp>
      <p:sp>
        <p:nvSpPr>
          <p:cNvPr id="24" name="Shape 24"/>
          <p:cNvSpPr txBox="1">
            <a:spLocks noGrp="1"/>
          </p:cNvSpPr>
          <p:nvPr>
            <p:ph type="subTitle" idx="1"/>
          </p:nvPr>
        </p:nvSpPr>
        <p:spPr>
          <a:xfrm>
            <a:off x="685800" y="3786737"/>
            <a:ext cx="7772400" cy="1046317"/>
          </a:xfrm>
          <a:prstGeom prst="rect">
            <a:avLst/>
          </a:prstGeom>
        </p:spPr>
        <p:txBody>
          <a:bodyPr lIns="91425" tIns="91425" rIns="91425" bIns="91425" anchor="t" anchorCtr="0">
            <a:noAutofit/>
          </a:bodyPr>
          <a:lstStyle/>
          <a:p>
            <a:pPr lvl="0" rtl="0">
              <a:buNone/>
            </a:pPr>
            <a:r>
              <a:rPr lang="en">
                <a:latin typeface="Cambria"/>
                <a:ea typeface="Cambria"/>
                <a:cs typeface="Cambria"/>
                <a:sym typeface="Cambria"/>
              </a:rPr>
              <a:t>Prof. Arnold Krammer</a:t>
            </a:r>
          </a:p>
          <a:p>
            <a:pPr lvl="0" rtl="0">
              <a:buNone/>
            </a:pPr>
            <a:r>
              <a:rPr lang="en">
                <a:latin typeface="Cambria"/>
                <a:ea typeface="Cambria"/>
                <a:cs typeface="Cambria"/>
                <a:sym typeface="Cambria"/>
              </a:rPr>
              <a:t>Texas A&amp;M University</a:t>
            </a:r>
          </a:p>
          <a:p>
            <a:endParaRPr lang="en">
              <a:latin typeface="Cambria"/>
              <a:ea typeface="Cambria"/>
              <a:cs typeface="Cambria"/>
              <a:sym typeface="Cambria"/>
            </a:endParaRPr>
          </a:p>
        </p:txBody>
      </p:sp>
      <p:sp>
        <p:nvSpPr>
          <p:cNvPr id="25" name="Shape 25"/>
          <p:cNvSpPr txBox="1"/>
          <p:nvPr/>
        </p:nvSpPr>
        <p:spPr>
          <a:xfrm>
            <a:off x="2743200" y="5208325"/>
            <a:ext cx="3657600" cy="1093499"/>
          </a:xfrm>
          <a:prstGeom prst="rect">
            <a:avLst/>
          </a:prstGeom>
          <a:noFill/>
        </p:spPr>
        <p:txBody>
          <a:bodyPr lIns="91425" tIns="91425" rIns="91425" bIns="91425" anchor="t" anchorCtr="0">
            <a:noAutofit/>
          </a:bodyPr>
          <a:lstStyle/>
          <a:p>
            <a:pPr lvl="0" rtl="0">
              <a:buNone/>
            </a:pPr>
            <a:r>
              <a:rPr lang="en" sz="1800">
                <a:latin typeface="Cambria"/>
                <a:ea typeface="Cambria"/>
                <a:cs typeface="Cambria"/>
                <a:sym typeface="Cambria"/>
              </a:rPr>
              <a:t>Two Battles:  		Battle of Britain</a:t>
            </a:r>
          </a:p>
          <a:p>
            <a:pPr lvl="0" rtl="0">
              <a:buNone/>
            </a:pPr>
            <a:r>
              <a:rPr lang="en" sz="1800">
                <a:latin typeface="Cambria"/>
                <a:ea typeface="Cambria"/>
                <a:cs typeface="Cambria"/>
                <a:sym typeface="Cambria"/>
              </a:rPr>
              <a:t>		</a:t>
            </a:r>
            <a:r>
              <a:rPr lang="en">
                <a:latin typeface="Cambria"/>
                <a:ea typeface="Cambria"/>
                <a:cs typeface="Cambria"/>
                <a:sym typeface="Cambria"/>
              </a:rPr>
              <a:t>		</a:t>
            </a:r>
            <a:r>
              <a:rPr lang="en" sz="1800">
                <a:latin typeface="Cambria"/>
                <a:ea typeface="Cambria"/>
                <a:cs typeface="Cambria"/>
                <a:sym typeface="Cambria"/>
              </a:rPr>
              <a:t>Stalingrad</a:t>
            </a:r>
          </a:p>
          <a:p>
            <a:endParaRPr lang="en" sz="1800">
              <a:latin typeface="Cambria"/>
              <a:ea typeface="Cambria"/>
              <a:cs typeface="Cambria"/>
              <a:sym typeface="Cambria"/>
            </a:endParaRPr>
          </a:p>
          <a:p>
            <a:pPr lvl="0" rtl="0">
              <a:buNone/>
            </a:pPr>
            <a:r>
              <a:rPr lang="en" sz="1800">
                <a:latin typeface="Cambria"/>
                <a:ea typeface="Cambria"/>
                <a:cs typeface="Cambria"/>
                <a:sym typeface="Cambria"/>
              </a:rPr>
              <a:t>Two Technologies</a:t>
            </a:r>
            <a:r>
              <a:rPr lang="en">
                <a:latin typeface="Cambria"/>
                <a:ea typeface="Cambria"/>
                <a:cs typeface="Cambria"/>
                <a:sym typeface="Cambria"/>
              </a:rPr>
              <a:t>:	  </a:t>
            </a:r>
            <a:r>
              <a:rPr lang="en" sz="1800">
                <a:latin typeface="Cambria"/>
                <a:ea typeface="Cambria"/>
                <a:cs typeface="Cambria"/>
                <a:sym typeface="Cambria"/>
              </a:rPr>
              <a:t>Penicillin</a:t>
            </a:r>
          </a:p>
          <a:p>
            <a:pPr lvl="0" rtl="0">
              <a:buNone/>
            </a:pPr>
            <a:r>
              <a:rPr lang="en" sz="1800">
                <a:latin typeface="Cambria"/>
                <a:ea typeface="Cambria"/>
                <a:cs typeface="Cambria"/>
                <a:sym typeface="Cambria"/>
              </a:rPr>
              <a:t>				  P-47 Airplanes</a:t>
            </a:r>
          </a:p>
          <a:p>
            <a:endParaRPr lang="en" sz="1800">
              <a:latin typeface="Cambria"/>
              <a:ea typeface="Cambria"/>
              <a:cs typeface="Cambria"/>
              <a:sym typeface="Cambria"/>
            </a:endParaRPr>
          </a:p>
          <a:p>
            <a:endParaRPr lang="en" sz="1800">
              <a:latin typeface="Cambria"/>
              <a:ea typeface="Cambria"/>
              <a:cs typeface="Cambria"/>
              <a:sym typeface="Cambria"/>
            </a:endParaRPr>
          </a:p>
          <a:p>
            <a:pPr>
              <a:buNone/>
            </a:pPr>
            <a:r>
              <a:rPr lang="en">
                <a:latin typeface="Cambria"/>
                <a:ea typeface="Cambria"/>
                <a:cs typeface="Cambria"/>
                <a:sym typeface="Cambria"/>
              </a:rPr>
              <a:t>		</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84" name="Shape 8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85" name="Shape 85"/>
          <p:cNvSpPr/>
          <p:nvPr/>
        </p:nvSpPr>
        <p:spPr>
          <a:xfrm>
            <a:off x="-2435671" y="-65820"/>
            <a:ext cx="12984195" cy="6923820"/>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91" name="Shape 91"/>
          <p:cNvSpPr txBox="1">
            <a:spLocks noGrp="1"/>
          </p:cNvSpPr>
          <p:nvPr>
            <p:ph type="body" idx="1"/>
          </p:nvPr>
        </p:nvSpPr>
        <p:spPr>
          <a:xfrm>
            <a:off x="914400" y="2020925"/>
            <a:ext cx="8229600" cy="4967700"/>
          </a:xfrm>
          <a:prstGeom prst="rect">
            <a:avLst/>
          </a:prstGeom>
        </p:spPr>
        <p:txBody>
          <a:bodyPr lIns="91425" tIns="91425" rIns="91425" bIns="91425" anchor="t" anchorCtr="0">
            <a:noAutofit/>
          </a:bodyPr>
          <a:lstStyle/>
          <a:p>
            <a:endParaRPr/>
          </a:p>
        </p:txBody>
      </p:sp>
      <p:sp>
        <p:nvSpPr>
          <p:cNvPr id="92" name="Shape 92"/>
          <p:cNvSpPr/>
          <p:nvPr/>
        </p:nvSpPr>
        <p:spPr>
          <a:xfrm>
            <a:off x="63943" y="-6"/>
            <a:ext cx="9074733" cy="6522299"/>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98" name="Shape 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99" name="Shape 99"/>
          <p:cNvSpPr/>
          <p:nvPr/>
        </p:nvSpPr>
        <p:spPr>
          <a:xfrm>
            <a:off x="-73278" y="-1482906"/>
            <a:ext cx="8810960" cy="11083520"/>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05" name="Shape 1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06" name="Shape 106"/>
          <p:cNvSpPr/>
          <p:nvPr/>
        </p:nvSpPr>
        <p:spPr>
          <a:xfrm>
            <a:off x="-839926" y="43961"/>
            <a:ext cx="9974484" cy="7925461"/>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12" name="Shape 11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13" name="Shape 113"/>
          <p:cNvSpPr/>
          <p:nvPr/>
        </p:nvSpPr>
        <p:spPr>
          <a:xfrm>
            <a:off x="2270055" y="0"/>
            <a:ext cx="4603887" cy="6857998"/>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1654752" y="0"/>
            <a:ext cx="4601077" cy="7208059"/>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45"/>
            <a:ext cx="8229600" cy="673500"/>
          </a:xfrm>
          <a:prstGeom prst="rect">
            <a:avLst/>
          </a:prstGeom>
        </p:spPr>
        <p:txBody>
          <a:bodyPr lIns="91425" tIns="91425" rIns="91425" bIns="91425" anchor="b" anchorCtr="0">
            <a:noAutofit/>
          </a:bodyPr>
          <a:lstStyle/>
          <a:p>
            <a:pPr>
              <a:buNone/>
            </a:pPr>
            <a:r>
              <a:rPr lang="en" u="sng"/>
              <a:t>RECOMMENDED BOOKS</a:t>
            </a:r>
            <a:r>
              <a:rPr lang="en"/>
              <a:t>:</a:t>
            </a:r>
          </a:p>
        </p:txBody>
      </p:sp>
      <p:sp>
        <p:nvSpPr>
          <p:cNvPr id="124" name="Shape 124"/>
          <p:cNvSpPr txBox="1">
            <a:spLocks noGrp="1"/>
          </p:cNvSpPr>
          <p:nvPr>
            <p:ph type="body" idx="1"/>
          </p:nvPr>
        </p:nvSpPr>
        <p:spPr>
          <a:xfrm>
            <a:off x="-1935775" y="1197925"/>
            <a:ext cx="13392900" cy="6460500"/>
          </a:xfrm>
          <a:prstGeom prst="rect">
            <a:avLst/>
          </a:prstGeom>
        </p:spPr>
        <p:txBody>
          <a:bodyPr lIns="91425" tIns="91425" rIns="91425" bIns="91425" anchor="t" anchorCtr="0">
            <a:noAutofit/>
          </a:bodyPr>
          <a:lstStyle/>
          <a:p>
            <a:pPr lvl="0" algn="ctr" rtl="0">
              <a:buNone/>
            </a:pPr>
            <a:r>
              <a:rPr lang="en"/>
              <a:t>James Holland, </a:t>
            </a:r>
            <a:r>
              <a:rPr lang="en" u="sng"/>
              <a:t>Battle of Britain:Five Months that Changed History.  </a:t>
            </a:r>
            <a:r>
              <a:rPr lang="en"/>
              <a:t>(St. Martin's Griffin, 2012. ISBN: 978-1250002150)</a:t>
            </a:r>
            <a:r>
              <a:rPr lang="en" u="sng"/>
              <a:t>.</a:t>
            </a:r>
          </a:p>
          <a:p>
            <a:endParaRPr lang="en" u="sng"/>
          </a:p>
          <a:p>
            <a:pPr lvl="0" algn="ctr" rtl="0">
              <a:buNone/>
            </a:pPr>
            <a:r>
              <a:rPr lang="en"/>
              <a:t>Tim Clayton and Phil Craig, </a:t>
            </a:r>
            <a:r>
              <a:rPr lang="en" u="sng"/>
              <a:t>Their Finest Hour: The Battle of Britain. </a:t>
            </a:r>
            <a:r>
              <a:rPr lang="en"/>
              <a:t> (Simon &amp; Schuster, 2009. ISBN: 978-0684869315).</a:t>
            </a:r>
          </a:p>
          <a:p>
            <a:endParaRPr lang="en"/>
          </a:p>
          <a:p>
            <a:pPr lvl="0" algn="ctr" rtl="0">
              <a:buNone/>
            </a:pPr>
            <a:r>
              <a:rPr lang="en"/>
              <a:t>Michael Korda, </a:t>
            </a:r>
            <a:r>
              <a:rPr lang="en" u="sng"/>
              <a:t>With Wings Like Eagles: The Untold Story of the Battle of Britain</a:t>
            </a:r>
            <a:r>
              <a:rPr lang="en"/>
              <a:t>. (Harper Perennial Paperback, 2010. ISBN: </a:t>
            </a:r>
          </a:p>
          <a:p>
            <a:endParaRPr lang="en"/>
          </a:p>
          <a:p>
            <a:pPr algn="ctr">
              <a:buNone/>
            </a:pPr>
            <a:r>
              <a:rPr lang="en"/>
              <a:t>Richard Overy, </a:t>
            </a:r>
            <a:r>
              <a:rPr lang="en" u="sng"/>
              <a:t>The Battle of Britain: The Myth and Reality</a:t>
            </a:r>
            <a:r>
              <a:rPr lang="en"/>
              <a:t>. (W.W. Norton, 2002. ISBN: 978-0393322972).</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44"/>
            <a:ext cx="8229600" cy="628800"/>
          </a:xfrm>
          <a:prstGeom prst="rect">
            <a:avLst/>
          </a:prstGeom>
        </p:spPr>
        <p:txBody>
          <a:bodyPr lIns="91425" tIns="91425" rIns="91425" bIns="91425" anchor="b" anchorCtr="0">
            <a:noAutofit/>
          </a:bodyPr>
          <a:lstStyle/>
          <a:p>
            <a:pPr algn="ctr">
              <a:buNone/>
            </a:pPr>
            <a:r>
              <a:rPr lang="en"/>
              <a:t>Battle of Stalingrad</a:t>
            </a:r>
          </a:p>
        </p:txBody>
      </p:sp>
      <p:sp>
        <p:nvSpPr>
          <p:cNvPr id="130" name="Shape 130"/>
          <p:cNvSpPr txBox="1">
            <a:spLocks noGrp="1"/>
          </p:cNvSpPr>
          <p:nvPr>
            <p:ph type="body" idx="1"/>
          </p:nvPr>
        </p:nvSpPr>
        <p:spPr>
          <a:xfrm>
            <a:off x="457200" y="945150"/>
            <a:ext cx="8229600" cy="5551499"/>
          </a:xfrm>
          <a:prstGeom prst="rect">
            <a:avLst/>
          </a:prstGeom>
        </p:spPr>
        <p:txBody>
          <a:bodyPr lIns="91425" tIns="91425" rIns="91425" bIns="91425" anchor="t" anchorCtr="0">
            <a:noAutofit/>
          </a:bodyPr>
          <a:lstStyle/>
          <a:p>
            <a:pPr lvl="0" rtl="0">
              <a:buNone/>
            </a:pPr>
            <a:r>
              <a:rPr lang="en"/>
              <a:t>1)  Oil fields in the Caucasus were lost;</a:t>
            </a:r>
          </a:p>
          <a:p>
            <a:endParaRPr lang="en"/>
          </a:p>
          <a:p>
            <a:pPr lvl="0" rtl="0">
              <a:buNone/>
            </a:pPr>
            <a:r>
              <a:rPr lang="en"/>
              <a:t>2)  Hitler's southern campaign was halted;</a:t>
            </a:r>
          </a:p>
          <a:p>
            <a:endParaRPr lang="en"/>
          </a:p>
          <a:p>
            <a:pPr lvl="0" rtl="0">
              <a:buNone/>
            </a:pPr>
            <a:r>
              <a:rPr lang="en"/>
              <a:t>3)  The Volga River opened to traffic;</a:t>
            </a:r>
          </a:p>
          <a:p>
            <a:endParaRPr lang="en"/>
          </a:p>
          <a:p>
            <a:pPr lvl="0" rtl="0">
              <a:buNone/>
            </a:pPr>
            <a:r>
              <a:rPr lang="en"/>
              <a:t>4)  Hitler's plan to enter the Middle East was stopped;</a:t>
            </a:r>
          </a:p>
          <a:p>
            <a:endParaRPr lang="en"/>
          </a:p>
          <a:p>
            <a:pPr lvl="0" rtl="0">
              <a:buNone/>
            </a:pPr>
            <a:r>
              <a:rPr lang="en"/>
              <a:t>5)  Morale in Germany plummeted while it soared among the Allies.</a:t>
            </a:r>
          </a:p>
          <a:p>
            <a:endParaRPr lang="en"/>
          </a:p>
          <a:p>
            <a:endParaRPr lang="en"/>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36" name="Shape 13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37" name="Shape 137"/>
          <p:cNvSpPr/>
          <p:nvPr/>
        </p:nvSpPr>
        <p:spPr>
          <a:xfrm>
            <a:off x="-439750" y="-1161851"/>
            <a:ext cx="8746999" cy="8019851"/>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199700" y="-160124"/>
            <a:ext cx="9143999" cy="6825248"/>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subTitle" idx="1"/>
          </p:nvPr>
        </p:nvSpPr>
        <p:spPr>
          <a:xfrm>
            <a:off x="685800" y="2165774"/>
            <a:ext cx="7772400" cy="2376300"/>
          </a:xfrm>
          <a:prstGeom prst="rect">
            <a:avLst/>
          </a:prstGeom>
        </p:spPr>
        <p:txBody>
          <a:bodyPr lIns="91425" tIns="91425" rIns="91425" bIns="91425" anchor="t" anchorCtr="0">
            <a:noAutofit/>
          </a:bodyPr>
          <a:lstStyle/>
          <a:p>
            <a:pPr lvl="0" rtl="0">
              <a:buNone/>
            </a:pPr>
            <a:r>
              <a:rPr lang="en"/>
              <a:t>Section 7: The student understands the domestic and intermational impact of US involvement in World War II.  The student is expected to:</a:t>
            </a:r>
          </a:p>
          <a:p>
            <a:endParaRPr lang="en"/>
          </a:p>
        </p:txBody>
      </p:sp>
      <p:sp>
        <p:nvSpPr>
          <p:cNvPr id="31" name="Shape 31"/>
          <p:cNvSpPr txBox="1">
            <a:spLocks noGrp="1"/>
          </p:cNvSpPr>
          <p:nvPr>
            <p:ph type="ctrTitle"/>
          </p:nvPr>
        </p:nvSpPr>
        <p:spPr>
          <a:xfrm>
            <a:off x="685800" y="307423"/>
            <a:ext cx="7772400" cy="1546500"/>
          </a:xfrm>
          <a:prstGeom prst="rect">
            <a:avLst/>
          </a:prstGeom>
        </p:spPr>
        <p:txBody>
          <a:bodyPr lIns="91425" tIns="91425" rIns="91425" bIns="91425" anchor="b" anchorCtr="0">
            <a:noAutofit/>
          </a:bodyPr>
          <a:lstStyle/>
          <a:p>
            <a:pPr>
              <a:buNone/>
            </a:pPr>
            <a:r>
              <a:rPr lang="en" sz="3000"/>
              <a:t>STAAR TEST</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48" name="Shape 14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49" name="Shape 149"/>
          <p:cNvSpPr/>
          <p:nvPr/>
        </p:nvSpPr>
        <p:spPr>
          <a:xfrm>
            <a:off x="-415631" y="-566525"/>
            <a:ext cx="9245030" cy="7804875"/>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155" name="Shape 155"/>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156" name="Shape 156"/>
          <p:cNvSpPr/>
          <p:nvPr/>
        </p:nvSpPr>
        <p:spPr>
          <a:xfrm>
            <a:off x="-158112" y="-1004362"/>
            <a:ext cx="9206312" cy="8192337"/>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162" name="Shape 162"/>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163" name="Shape 163"/>
          <p:cNvSpPr/>
          <p:nvPr/>
        </p:nvSpPr>
        <p:spPr>
          <a:xfrm>
            <a:off x="-969959" y="87573"/>
            <a:ext cx="10223651" cy="6935414"/>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169" name="Shape 169"/>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170" name="Shape 170"/>
          <p:cNvSpPr/>
          <p:nvPr/>
        </p:nvSpPr>
        <p:spPr>
          <a:xfrm>
            <a:off x="161769" y="154916"/>
            <a:ext cx="9136151" cy="7406773"/>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subTitle" idx="1"/>
          </p:nvPr>
        </p:nvSpPr>
        <p:spPr>
          <a:xfrm>
            <a:off x="685800" y="1802502"/>
            <a:ext cx="7772400" cy="6171900"/>
          </a:xfrm>
          <a:prstGeom prst="rect">
            <a:avLst/>
          </a:prstGeom>
        </p:spPr>
        <p:txBody>
          <a:bodyPr lIns="91425" tIns="91425" rIns="91425" bIns="91425" anchor="t" anchorCtr="0">
            <a:noAutofit/>
          </a:bodyPr>
          <a:lstStyle/>
          <a:p>
            <a:pPr lvl="0" rtl="0">
              <a:buNone/>
            </a:pPr>
            <a:r>
              <a:rPr lang="en" b="1">
                <a:latin typeface="Times New Roman"/>
                <a:ea typeface="Times New Roman"/>
                <a:cs typeface="Times New Roman"/>
                <a:sym typeface="Times New Roman"/>
              </a:rPr>
              <a:t>Geoffrey Jukes, Barrie Pitt, David Mason, </a:t>
            </a:r>
            <a:r>
              <a:rPr lang="en" b="1" u="sng">
                <a:latin typeface="Times New Roman"/>
                <a:ea typeface="Times New Roman"/>
                <a:cs typeface="Times New Roman"/>
                <a:sym typeface="Times New Roman"/>
              </a:rPr>
              <a:t>Stalingrad: The Turning Point. </a:t>
            </a:r>
            <a:r>
              <a:rPr lang="en" b="1">
                <a:latin typeface="Times New Roman"/>
                <a:ea typeface="Times New Roman"/>
                <a:cs typeface="Times New Roman"/>
                <a:sym typeface="Times New Roman"/>
              </a:rPr>
              <a:t>(Ballantine Books, 1978. ISBN: 978-0345279040).</a:t>
            </a:r>
          </a:p>
          <a:p>
            <a:pPr lvl="0" rtl="0">
              <a:buNone/>
            </a:pPr>
            <a:r>
              <a:rPr lang="en" b="1"/>
              <a:t> </a:t>
            </a:r>
            <a:r>
              <a:rPr lang="en" b="1">
                <a:latin typeface="Times New Roman"/>
                <a:ea typeface="Times New Roman"/>
                <a:cs typeface="Times New Roman"/>
                <a:sym typeface="Times New Roman"/>
              </a:rPr>
              <a:t>Geoff</a:t>
            </a:r>
          </a:p>
          <a:p>
            <a:pPr lvl="0" rtl="0">
              <a:buNone/>
            </a:pPr>
            <a:r>
              <a:rPr lang="en" b="1">
                <a:latin typeface="Times New Roman"/>
                <a:ea typeface="Times New Roman"/>
                <a:cs typeface="Times New Roman"/>
                <a:sym typeface="Times New Roman"/>
              </a:rPr>
              <a:t>Antony Beevor, </a:t>
            </a:r>
            <a:r>
              <a:rPr lang="en" b="1" u="sng">
                <a:latin typeface="Times New Roman"/>
                <a:ea typeface="Times New Roman"/>
                <a:cs typeface="Times New Roman"/>
                <a:sym typeface="Times New Roman"/>
              </a:rPr>
              <a:t>Stalingrad: The Fateful Siege, 1942-1943.</a:t>
            </a:r>
            <a:r>
              <a:rPr lang="en" b="1">
                <a:latin typeface="Times New Roman"/>
                <a:ea typeface="Times New Roman"/>
                <a:cs typeface="Times New Roman"/>
                <a:sym typeface="Times New Roman"/>
              </a:rPr>
              <a:t> (Penguin Books, 1999. ISBN: 978-0140284584).</a:t>
            </a:r>
          </a:p>
          <a:p>
            <a:endParaRPr lang="en" b="1">
              <a:latin typeface="Times New Roman"/>
              <a:ea typeface="Times New Roman"/>
              <a:cs typeface="Times New Roman"/>
              <a:sym typeface="Times New Roman"/>
            </a:endParaRPr>
          </a:p>
          <a:p>
            <a:pPr lvl="0" rtl="0">
              <a:buNone/>
            </a:pPr>
            <a:r>
              <a:rPr lang="en" b="1">
                <a:latin typeface="Times New Roman"/>
                <a:ea typeface="Times New Roman"/>
                <a:cs typeface="Times New Roman"/>
                <a:sym typeface="Times New Roman"/>
              </a:rPr>
              <a:t>Edwin R. Hoyt, </a:t>
            </a:r>
            <a:r>
              <a:rPr lang="en" b="1" u="sng">
                <a:latin typeface="Times New Roman"/>
                <a:ea typeface="Times New Roman"/>
                <a:cs typeface="Times New Roman"/>
                <a:sym typeface="Times New Roman"/>
              </a:rPr>
              <a:t>199 Days: The Battle for Stalingrad. (Forge Books, 1999. ISBN: 978-0312868536).</a:t>
            </a:r>
          </a:p>
          <a:p>
            <a:endParaRPr lang="en" b="1" u="sng">
              <a:latin typeface="Times New Roman"/>
              <a:ea typeface="Times New Roman"/>
              <a:cs typeface="Times New Roman"/>
              <a:sym typeface="Times New Roman"/>
            </a:endParaRPr>
          </a:p>
          <a:p>
            <a:endParaRPr lang="en" b="1" u="sng">
              <a:latin typeface="Times New Roman"/>
              <a:ea typeface="Times New Roman"/>
              <a:cs typeface="Times New Roman"/>
              <a:sym typeface="Times New Roman"/>
            </a:endParaRPr>
          </a:p>
        </p:txBody>
      </p:sp>
      <p:sp>
        <p:nvSpPr>
          <p:cNvPr id="176" name="Shape 176"/>
          <p:cNvSpPr txBox="1">
            <a:spLocks noGrp="1"/>
          </p:cNvSpPr>
          <p:nvPr>
            <p:ph type="ctrTitle"/>
          </p:nvPr>
        </p:nvSpPr>
        <p:spPr>
          <a:xfrm>
            <a:off x="685800" y="882730"/>
            <a:ext cx="7772400" cy="653699"/>
          </a:xfrm>
          <a:prstGeom prst="rect">
            <a:avLst/>
          </a:prstGeom>
        </p:spPr>
        <p:txBody>
          <a:bodyPr lIns="91425" tIns="91425" rIns="91425" bIns="91425" anchor="b" anchorCtr="0">
            <a:noAutofit/>
          </a:bodyPr>
          <a:lstStyle/>
          <a:p>
            <a:pPr>
              <a:buNone/>
            </a:pPr>
            <a:r>
              <a:rPr lang="en" sz="3600" u="sng"/>
              <a:t>RECOMMENDED BOOKS</a:t>
            </a:r>
            <a:r>
              <a:rPr lang="en"/>
              <a:t>:</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ubTitle" idx="1"/>
          </p:nvPr>
        </p:nvSpPr>
        <p:spPr>
          <a:xfrm>
            <a:off x="685800" y="1434150"/>
            <a:ext cx="7772400" cy="4473299"/>
          </a:xfrm>
          <a:prstGeom prst="rect">
            <a:avLst/>
          </a:prstGeom>
        </p:spPr>
        <p:txBody>
          <a:bodyPr lIns="91425" tIns="91425" rIns="91425" bIns="91425" anchor="t" anchorCtr="0">
            <a:noAutofit/>
          </a:bodyPr>
          <a:lstStyle/>
          <a:p>
            <a:pPr lvl="0" rtl="0">
              <a:buNone/>
            </a:pPr>
            <a:r>
              <a:rPr lang="en"/>
              <a:t>Introduced in 1942</a:t>
            </a:r>
          </a:p>
          <a:p>
            <a:pPr lvl="0" algn="l" rtl="0">
              <a:buNone/>
            </a:pPr>
            <a:r>
              <a:rPr lang="en"/>
              <a:t>Destroyed:</a:t>
            </a:r>
          </a:p>
          <a:p>
            <a:endParaRPr lang="en"/>
          </a:p>
          <a:p>
            <a:pPr marL="457200" lvl="0" indent="-419100" algn="l" rtl="0">
              <a:buClr>
                <a:schemeClr val="dk2"/>
              </a:buClr>
              <a:buSzPct val="166666"/>
              <a:buFont typeface="Arial"/>
              <a:buChar char="•"/>
            </a:pPr>
            <a:r>
              <a:rPr lang="en"/>
              <a:t>9000 Locomotives</a:t>
            </a:r>
          </a:p>
          <a:p>
            <a:pPr marL="457200" lvl="0" indent="-419100" algn="l" rtl="0">
              <a:buClr>
                <a:schemeClr val="dk2"/>
              </a:buClr>
              <a:buSzPct val="166666"/>
              <a:buFont typeface="Arial"/>
              <a:buChar char="•"/>
            </a:pPr>
            <a:r>
              <a:rPr lang="en"/>
              <a:t>6000 Armored Vehicles</a:t>
            </a:r>
          </a:p>
          <a:p>
            <a:pPr marL="457200" lvl="0" indent="-419100" algn="l" rtl="0">
              <a:buClr>
                <a:schemeClr val="dk2"/>
              </a:buClr>
              <a:buSzPct val="166666"/>
              <a:buFont typeface="Arial"/>
              <a:buChar char="•"/>
            </a:pPr>
            <a:r>
              <a:rPr lang="en"/>
              <a:t>3752 Enemy Aircraft in the Air</a:t>
            </a:r>
          </a:p>
          <a:p>
            <a:pPr marL="457200" lvl="0" indent="-419100" algn="l" rtl="0">
              <a:buClr>
                <a:schemeClr val="dk2"/>
              </a:buClr>
              <a:buSzPct val="166666"/>
              <a:buFont typeface="Arial"/>
              <a:buChar char="•"/>
            </a:pPr>
            <a:r>
              <a:rPr lang="en"/>
              <a:t>3315 Enemy Aircraft on the Ground</a:t>
            </a:r>
          </a:p>
          <a:p>
            <a:pPr marL="457200" lvl="0" indent="-419100" algn="l" rtl="0">
              <a:buClr>
                <a:schemeClr val="dk2"/>
              </a:buClr>
              <a:buSzPct val="166666"/>
              <a:buFont typeface="Arial"/>
              <a:buChar char="•"/>
            </a:pPr>
            <a:r>
              <a:rPr lang="en"/>
              <a:t>86000 Railcars</a:t>
            </a:r>
          </a:p>
          <a:p>
            <a:endParaRPr lang="en"/>
          </a:p>
          <a:p>
            <a:pPr lvl="0" algn="l" rtl="0">
              <a:buNone/>
            </a:pPr>
            <a:r>
              <a:rPr lang="en" sz="1800"/>
              <a:t>(Robert Jackson, </a:t>
            </a:r>
            <a:r>
              <a:rPr lang="en" sz="1800" u="sng"/>
              <a:t>Aircraft of World War II </a:t>
            </a:r>
            <a:r>
              <a:rPr lang="en" sz="1800"/>
              <a:t> p. 197)</a:t>
            </a:r>
          </a:p>
          <a:p>
            <a:endParaRPr lang="en" sz="1800"/>
          </a:p>
        </p:txBody>
      </p:sp>
      <p:sp>
        <p:nvSpPr>
          <p:cNvPr id="182" name="Shape 182"/>
          <p:cNvSpPr txBox="1">
            <a:spLocks noGrp="1"/>
          </p:cNvSpPr>
          <p:nvPr>
            <p:ph type="ctrTitle"/>
          </p:nvPr>
        </p:nvSpPr>
        <p:spPr>
          <a:xfrm>
            <a:off x="685800" y="162424"/>
            <a:ext cx="7772400" cy="1271700"/>
          </a:xfrm>
          <a:prstGeom prst="rect">
            <a:avLst/>
          </a:prstGeom>
        </p:spPr>
        <p:txBody>
          <a:bodyPr lIns="91425" tIns="91425" rIns="91425" bIns="91425" anchor="b" anchorCtr="0">
            <a:noAutofit/>
          </a:bodyPr>
          <a:lstStyle/>
          <a:p>
            <a:pPr lvl="0" rtl="0">
              <a:buNone/>
            </a:pPr>
            <a:r>
              <a:rPr lang="en"/>
              <a:t>P-47 Thunderbolt </a:t>
            </a:r>
          </a:p>
          <a:p>
            <a:pPr>
              <a:buNone/>
            </a:pPr>
            <a:r>
              <a:rPr lang="en"/>
              <a:t>"The Jug"</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a:hlinkClick r:id="rId3"/>
          </p:cNvPr>
          <p:cNvSpPr/>
          <p:nvPr/>
        </p:nvSpPr>
        <p:spPr>
          <a:xfrm>
            <a:off x="0" y="0"/>
            <a:ext cx="9144000" cy="6858000"/>
          </a:xfrm>
          <a:prstGeom prst="rect">
            <a:avLst/>
          </a:prstGeom>
          <a:blipFill>
            <a:blip r:embed="rId4"/>
            <a:stretch>
              <a:fillRect/>
            </a:stretch>
          </a:blipFill>
          <a:ln>
            <a:noFill/>
          </a:ln>
        </p:spPr>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193" name="Shape 19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194" name="Shape 194"/>
          <p:cNvSpPr/>
          <p:nvPr/>
        </p:nvSpPr>
        <p:spPr>
          <a:xfrm>
            <a:off x="-1896225" y="-1280499"/>
            <a:ext cx="11142592" cy="8138499"/>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200" name="Shape 200"/>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201" name="Shape 201"/>
          <p:cNvSpPr/>
          <p:nvPr/>
        </p:nvSpPr>
        <p:spPr>
          <a:xfrm>
            <a:off x="0" y="-360632"/>
            <a:ext cx="9143999" cy="7980215"/>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subTitle" idx="1"/>
          </p:nvPr>
        </p:nvSpPr>
        <p:spPr>
          <a:xfrm>
            <a:off x="350700" y="1341400"/>
            <a:ext cx="8674799" cy="5358899"/>
          </a:xfrm>
          <a:prstGeom prst="rect">
            <a:avLst/>
          </a:prstGeom>
        </p:spPr>
        <p:txBody>
          <a:bodyPr lIns="91425" tIns="91425" rIns="91425" bIns="91425" anchor="t" anchorCtr="0">
            <a:noAutofit/>
          </a:bodyPr>
          <a:lstStyle/>
          <a:p>
            <a:pPr lvl="0" rtl="0">
              <a:buNone/>
            </a:pPr>
            <a:r>
              <a:rPr lang="en"/>
              <a:t> Kent D. Miller, </a:t>
            </a:r>
            <a:r>
              <a:rPr lang="en" u="sng"/>
              <a:t>The 356th Fighter Group in W.W. II (</a:t>
            </a:r>
            <a:r>
              <a:rPr lang="en"/>
              <a:t>Schiffer Military History Books, 2003. ISBN (13) 978-0764317682).</a:t>
            </a:r>
          </a:p>
          <a:p>
            <a:endParaRPr lang="en"/>
          </a:p>
          <a:p>
            <a:pPr lvl="0" rtl="0">
              <a:buNone/>
            </a:pPr>
            <a:r>
              <a:rPr lang="en"/>
              <a:t> Cory Graff, </a:t>
            </a:r>
            <a:r>
              <a:rPr lang="en" u="sng"/>
              <a:t>P-47 Thunderbolt at War</a:t>
            </a:r>
          </a:p>
          <a:p>
            <a:pPr lvl="0" rtl="0">
              <a:buNone/>
            </a:pPr>
            <a:r>
              <a:rPr lang="en"/>
              <a:t>(Zenith Paperback, 1997. ISBN (13) 978-0760329481).</a:t>
            </a:r>
          </a:p>
          <a:p>
            <a:endParaRPr lang="en"/>
          </a:p>
          <a:p>
            <a:pPr lvl="0" rtl="0">
              <a:buNone/>
            </a:pPr>
            <a:r>
              <a:rPr lang="en"/>
              <a:t>Tom Glenn, </a:t>
            </a:r>
            <a:r>
              <a:rPr lang="en" u="sng"/>
              <a:t>P-47 Pilots: The Fighter-Bomber Boys </a:t>
            </a:r>
            <a:r>
              <a:rPr lang="en"/>
              <a:t>(Zenith Paperback, 1998. ISBN (13) 978-0760305485).   </a:t>
            </a:r>
            <a:r>
              <a:rPr lang="en" u="sng"/>
              <a:t>     </a:t>
            </a:r>
          </a:p>
        </p:txBody>
      </p:sp>
      <p:sp>
        <p:nvSpPr>
          <p:cNvPr id="207" name="Shape 207"/>
          <p:cNvSpPr txBox="1">
            <a:spLocks noGrp="1"/>
          </p:cNvSpPr>
          <p:nvPr>
            <p:ph type="ctrTitle"/>
          </p:nvPr>
        </p:nvSpPr>
        <p:spPr>
          <a:xfrm>
            <a:off x="685800" y="362499"/>
            <a:ext cx="7772400" cy="978899"/>
          </a:xfrm>
          <a:prstGeom prst="rect">
            <a:avLst/>
          </a:prstGeom>
        </p:spPr>
        <p:txBody>
          <a:bodyPr lIns="91425" tIns="91425" rIns="91425" bIns="91425" anchor="b" anchorCtr="0">
            <a:noAutofit/>
          </a:bodyPr>
          <a:lstStyle/>
          <a:p>
            <a:pPr>
              <a:buNone/>
            </a:pPr>
            <a:r>
              <a:rPr lang="en" u="sng"/>
              <a:t>RECOMMENDED BOOKS: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516600" y="434900"/>
            <a:ext cx="7772400" cy="6112800"/>
          </a:xfrm>
          <a:prstGeom prst="rect">
            <a:avLst/>
          </a:prstGeom>
        </p:spPr>
        <p:txBody>
          <a:bodyPr lIns="91425" tIns="91425" rIns="91425" bIns="91425" anchor="b" anchorCtr="0">
            <a:noAutofit/>
          </a:bodyPr>
          <a:lstStyle/>
          <a:p>
            <a:pPr lvl="0" algn="l" rtl="0">
              <a:buClr>
                <a:srgbClr val="000000"/>
              </a:buClr>
              <a:buSzPct val="61111"/>
              <a:buFont typeface="Arial"/>
              <a:buNone/>
            </a:pPr>
            <a:r>
              <a:rPr lang="en" sz="1800"/>
              <a:t>A) identify reasons for U.S involvement in World War II, including Italian German, and Japanese dictatorships and their aggression.  </a:t>
            </a:r>
            <a:r>
              <a:rPr lang="en" sz="1800" i="1"/>
              <a:t>Readiness Standard</a:t>
            </a:r>
          </a:p>
          <a:p>
            <a:endParaRPr lang="en" sz="1800" i="1"/>
          </a:p>
          <a:p>
            <a:endParaRPr lang="en" sz="1800" i="1"/>
          </a:p>
          <a:p>
            <a:pPr lvl="0" algn="l" rtl="0">
              <a:buNone/>
            </a:pPr>
            <a:r>
              <a:rPr lang="en" sz="1800"/>
              <a:t>((B) evaluate the domestic and intermational leadership of Franklin D. Roosevelt and Harry Trunan during World War II, including the U.S. relationship with its allies.  </a:t>
            </a:r>
            <a:r>
              <a:rPr lang="en" sz="1800" i="1"/>
              <a:t>Supporting Standard.</a:t>
            </a:r>
          </a:p>
          <a:p>
            <a:endParaRPr lang="en" sz="1800" i="1"/>
          </a:p>
          <a:p>
            <a:pPr lvl="0" algn="l" rtl="0">
              <a:buNone/>
            </a:pPr>
            <a:r>
              <a:rPr lang="en" sz="1800"/>
              <a:t>(D) analyze major issues of World War II.  </a:t>
            </a:r>
            <a:r>
              <a:rPr lang="en" sz="1800" i="1"/>
              <a:t>Readiness Standard</a:t>
            </a:r>
          </a:p>
          <a:p>
            <a:endParaRPr lang="en" sz="1800" i="1"/>
          </a:p>
          <a:p>
            <a:pPr lvl="0" algn="l" rtl="0">
              <a:buNone/>
            </a:pPr>
            <a:r>
              <a:rPr lang="en" sz="1800"/>
              <a:t>(E) analyze major military events of World War II, including the invasion of Normandy, fighting the war on multiple fronts, and the liberation of concentration camps; </a:t>
            </a:r>
            <a:r>
              <a:rPr lang="en" sz="1800" i="1"/>
              <a:t>Supporting Standard</a:t>
            </a:r>
          </a:p>
          <a:p>
            <a:endParaRPr lang="en" sz="1800" i="1"/>
          </a:p>
          <a:p>
            <a:endParaRPr lang="en" sz="1800" i="1"/>
          </a:p>
          <a:p>
            <a:pPr lvl="0" algn="l" rtl="0">
              <a:buNone/>
            </a:pPr>
            <a:r>
              <a:rPr lang="en" sz="1800"/>
              <a:t>(F)  evaluate the military contributions of leaders during World WAr II, including Omar Bradley, Dwight Eisenhower, Douglas MacArthur, Chester A. Nimitz, George Marshall, and George Patton.</a:t>
            </a:r>
            <a:r>
              <a:rPr lang="en" sz="1800" i="1"/>
              <a:t>  Supporting Standard</a:t>
            </a:r>
          </a:p>
          <a:p>
            <a:endParaRPr lang="en" sz="1800" i="1"/>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subTitle" idx="1"/>
          </p:nvPr>
        </p:nvSpPr>
        <p:spPr>
          <a:xfrm>
            <a:off x="685800" y="1950151"/>
            <a:ext cx="7772400" cy="4358400"/>
          </a:xfrm>
          <a:prstGeom prst="rect">
            <a:avLst/>
          </a:prstGeom>
        </p:spPr>
        <p:txBody>
          <a:bodyPr lIns="91425" tIns="91425" rIns="91425" bIns="91425" anchor="t" anchorCtr="0">
            <a:noAutofit/>
          </a:bodyPr>
          <a:lstStyle/>
          <a:p>
            <a:pPr lvl="0" rtl="0">
              <a:buNone/>
            </a:pPr>
            <a:r>
              <a:rPr lang="en" sz="3600"/>
              <a:t>Introduced in June, 1944, Penicillin </a:t>
            </a:r>
          </a:p>
          <a:p>
            <a:endParaRPr lang="en" sz="3600"/>
          </a:p>
          <a:p>
            <a:pPr lvl="0" rtl="0">
              <a:buNone/>
            </a:pPr>
            <a:r>
              <a:rPr lang="en" sz="3600"/>
              <a:t>is estimated to have saved some </a:t>
            </a:r>
          </a:p>
          <a:p>
            <a:endParaRPr lang="en" sz="3600"/>
          </a:p>
          <a:p>
            <a:pPr lvl="0" rtl="0">
              <a:buNone/>
            </a:pPr>
            <a:r>
              <a:rPr lang="en" sz="3600"/>
              <a:t>100,000 lives during the war.</a:t>
            </a:r>
          </a:p>
          <a:p>
            <a:endParaRPr lang="en" sz="3600"/>
          </a:p>
          <a:p>
            <a:pPr lvl="0" algn="l">
              <a:buNone/>
            </a:pPr>
            <a:r>
              <a:rPr lang="en" sz="1800"/>
              <a:t>Richard Conniff, "Penicillin: Wonder Drug of WWII,"  </a:t>
            </a:r>
            <a:r>
              <a:rPr lang="en" sz="1800" u="sng"/>
              <a:t>Military History, </a:t>
            </a:r>
            <a:r>
              <a:rPr lang="en" sz="1800"/>
              <a:t> July, 2013 pp. 38 - 43.</a:t>
            </a:r>
          </a:p>
        </p:txBody>
      </p:sp>
      <p:sp>
        <p:nvSpPr>
          <p:cNvPr id="213" name="Shape 213"/>
          <p:cNvSpPr txBox="1">
            <a:spLocks noGrp="1"/>
          </p:cNvSpPr>
          <p:nvPr>
            <p:ph type="ctrTitle"/>
          </p:nvPr>
        </p:nvSpPr>
        <p:spPr>
          <a:xfrm>
            <a:off x="685800" y="431379"/>
            <a:ext cx="7772400" cy="1290600"/>
          </a:xfrm>
          <a:prstGeom prst="rect">
            <a:avLst/>
          </a:prstGeom>
        </p:spPr>
        <p:txBody>
          <a:bodyPr lIns="91425" tIns="91425" rIns="91425" bIns="91425" anchor="b" anchorCtr="0">
            <a:noAutofit/>
          </a:bodyPr>
          <a:lstStyle/>
          <a:p>
            <a:pPr>
              <a:buNone/>
            </a:pPr>
            <a:r>
              <a:rPr lang="en"/>
              <a:t>
Penicillin</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219" name="Shape 219"/>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220" name="Shape 220"/>
          <p:cNvSpPr/>
          <p:nvPr/>
        </p:nvSpPr>
        <p:spPr>
          <a:xfrm>
            <a:off x="-1256393" y="-273451"/>
            <a:ext cx="10602952" cy="7082238"/>
          </a:xfrm>
          <a:prstGeom prst="rect">
            <a:avLst/>
          </a:prstGeom>
          <a:blipFill>
            <a:blip r:embed="rId3"/>
            <a:stretch>
              <a:fillRect/>
            </a:stretch>
          </a:blipFill>
        </p:spPr>
      </p:sp>
      <p:sp>
        <p:nvSpPr>
          <p:cNvPr id="221" name="Shape 221"/>
          <p:cNvSpPr/>
          <p:nvPr/>
        </p:nvSpPr>
        <p:spPr>
          <a:xfrm>
            <a:off x="-1438150" y="4635400"/>
            <a:ext cx="2438400" cy="3086100"/>
          </a:xfrm>
          <a:prstGeom prst="rect">
            <a:avLst/>
          </a:prstGeom>
          <a:blipFill>
            <a:blip r:embed="rId4"/>
            <a:stretch>
              <a:fillRect/>
            </a:stretch>
          </a:blipFill>
        </p:spPr>
      </p:sp>
      <p:sp>
        <p:nvSpPr>
          <p:cNvPr id="222" name="Shape 222"/>
          <p:cNvSpPr/>
          <p:nvPr/>
        </p:nvSpPr>
        <p:spPr>
          <a:xfrm>
            <a:off x="-1661075" y="3963275"/>
            <a:ext cx="3175000" cy="2565400"/>
          </a:xfrm>
          <a:prstGeom prst="rect">
            <a:avLst/>
          </a:prstGeom>
          <a:blipFill>
            <a:blip r:embed="rId5"/>
            <a:stretch>
              <a:fillRect/>
            </a:stretch>
          </a:blipFill>
        </p:spPr>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228" name="Shape 228"/>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229" name="Shape 229"/>
          <p:cNvSpPr/>
          <p:nvPr/>
        </p:nvSpPr>
        <p:spPr>
          <a:xfrm>
            <a:off x="497633" y="172332"/>
            <a:ext cx="7960567" cy="10340136"/>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235" name="Shape 235"/>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236" name="Shape 236"/>
          <p:cNvSpPr/>
          <p:nvPr/>
        </p:nvSpPr>
        <p:spPr>
          <a:xfrm>
            <a:off x="0" y="0"/>
            <a:ext cx="9964601" cy="8080677"/>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sp>
        <p:nvSpPr>
          <p:cNvPr id="242" name="Shape 242"/>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243" name="Shape 243"/>
          <p:cNvSpPr/>
          <p:nvPr/>
        </p:nvSpPr>
        <p:spPr>
          <a:xfrm>
            <a:off x="-1599939" y="45687"/>
            <a:ext cx="12136888" cy="7026011"/>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p:nvPr/>
        </p:nvSpPr>
        <p:spPr>
          <a:xfrm>
            <a:off x="1845048" y="0"/>
            <a:ext cx="5572764" cy="7016334"/>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p:nvPr/>
        </p:nvSpPr>
        <p:spPr>
          <a:xfrm>
            <a:off x="2378412" y="-115724"/>
            <a:ext cx="4280211" cy="6916811"/>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subTitle" idx="1"/>
          </p:nvPr>
        </p:nvSpPr>
        <p:spPr>
          <a:xfrm>
            <a:off x="685800" y="1397677"/>
            <a:ext cx="7772400" cy="5223899"/>
          </a:xfrm>
          <a:prstGeom prst="rect">
            <a:avLst/>
          </a:prstGeom>
        </p:spPr>
        <p:txBody>
          <a:bodyPr lIns="91425" tIns="91425" rIns="91425" bIns="91425" anchor="t" anchorCtr="0">
            <a:noAutofit/>
          </a:bodyPr>
          <a:lstStyle/>
          <a:p>
            <a:pPr lvl="0" rtl="0">
              <a:buNone/>
            </a:pPr>
            <a:r>
              <a:rPr lang="en"/>
              <a:t>Lauren Belfer, </a:t>
            </a:r>
            <a:r>
              <a:rPr lang="en" u="sng"/>
              <a:t>A Fierce Radiance: A Novel</a:t>
            </a:r>
          </a:p>
          <a:p>
            <a:pPr lvl="0" rtl="0">
              <a:buNone/>
            </a:pPr>
            <a:r>
              <a:rPr lang="en"/>
              <a:t>(Harper Perennial Paperback, 2010. ISBN: 0061252522).</a:t>
            </a:r>
          </a:p>
          <a:p>
            <a:pPr lvl="0" rtl="0">
              <a:buNone/>
            </a:pPr>
            <a:r>
              <a:rPr lang="en"/>
              <a:t>Dean Anderson, </a:t>
            </a:r>
            <a:r>
              <a:rPr lang="en" u="sng"/>
              <a:t>Praise the Lord and Pass the Penicillin  </a:t>
            </a:r>
            <a:r>
              <a:rPr lang="en"/>
              <a:t>(McFarland &amp; Co., 2003. ISBN: 978-0786416707).</a:t>
            </a:r>
          </a:p>
          <a:p>
            <a:endParaRPr lang="en"/>
          </a:p>
          <a:p>
            <a:pPr>
              <a:buNone/>
            </a:pPr>
            <a:r>
              <a:rPr lang="en"/>
              <a:t>Eric Lax, </a:t>
            </a:r>
            <a:r>
              <a:rPr lang="en" u="sng"/>
              <a:t>The Mold in Dr. Florey's Coat: The Story of the Penicillin Miracle </a:t>
            </a:r>
            <a:r>
              <a:rPr lang="en"/>
              <a:t>(Holt Paperback, 2004. ISBN: 978-0805077780).</a:t>
            </a:r>
          </a:p>
        </p:txBody>
      </p:sp>
      <p:sp>
        <p:nvSpPr>
          <p:cNvPr id="259" name="Shape 259"/>
          <p:cNvSpPr txBox="1">
            <a:spLocks noGrp="1"/>
          </p:cNvSpPr>
          <p:nvPr>
            <p:ph type="ctrTitle"/>
          </p:nvPr>
        </p:nvSpPr>
        <p:spPr>
          <a:xfrm>
            <a:off x="685800" y="425019"/>
            <a:ext cx="7772400" cy="823199"/>
          </a:xfrm>
          <a:prstGeom prst="rect">
            <a:avLst/>
          </a:prstGeom>
        </p:spPr>
        <p:txBody>
          <a:bodyPr lIns="91425" tIns="91425" rIns="91425" bIns="91425" anchor="b" anchorCtr="0">
            <a:noAutofit/>
          </a:bodyPr>
          <a:lstStyle/>
          <a:p>
            <a:pPr>
              <a:buNone/>
            </a:pPr>
            <a:r>
              <a:rPr lang="en"/>
              <a:t>RECOMMENDED BOOKS:</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subTitle" idx="1"/>
          </p:nvPr>
        </p:nvSpPr>
        <p:spPr>
          <a:xfrm>
            <a:off x="685800" y="1126376"/>
            <a:ext cx="7772400" cy="5979000"/>
          </a:xfrm>
          <a:prstGeom prst="rect">
            <a:avLst/>
          </a:prstGeom>
        </p:spPr>
        <p:txBody>
          <a:bodyPr lIns="91425" tIns="91425" rIns="91425" bIns="91425" anchor="t" anchorCtr="0">
            <a:noAutofit/>
          </a:bodyPr>
          <a:lstStyle/>
          <a:p>
            <a:pPr lvl="0" rtl="0">
              <a:buNone/>
            </a:pPr>
            <a:r>
              <a:rPr lang="en"/>
              <a:t>July, 1940 - May, 1941</a:t>
            </a:r>
          </a:p>
          <a:p>
            <a:endParaRPr lang="en"/>
          </a:p>
          <a:p>
            <a:pPr lvl="0" rtl="0">
              <a:buNone/>
            </a:pPr>
            <a:r>
              <a:rPr lang="en"/>
              <a:t>If Britain had fallen:</a:t>
            </a:r>
          </a:p>
          <a:p>
            <a:endParaRPr lang="en"/>
          </a:p>
          <a:p>
            <a:pPr lvl="0" algn="l" rtl="0">
              <a:buNone/>
            </a:pPr>
            <a:r>
              <a:rPr lang="en"/>
              <a:t>1)  Normandy Invasion would have been impossible;</a:t>
            </a:r>
          </a:p>
          <a:p>
            <a:endParaRPr lang="en"/>
          </a:p>
          <a:p>
            <a:pPr lvl="0" algn="l" rtl="0">
              <a:buNone/>
            </a:pPr>
            <a:r>
              <a:rPr lang="en"/>
              <a:t>2)  Germany would have controlled North Atlantic;</a:t>
            </a:r>
          </a:p>
          <a:p>
            <a:endParaRPr lang="en"/>
          </a:p>
          <a:p>
            <a:pPr lvl="0" algn="l" rtl="0">
              <a:buNone/>
            </a:pPr>
            <a:r>
              <a:rPr lang="en"/>
              <a:t>3)  The US would have lost its greatest trading partner</a:t>
            </a:r>
          </a:p>
          <a:p>
            <a:endParaRPr lang="en"/>
          </a:p>
          <a:p>
            <a:endParaRPr lang="en"/>
          </a:p>
          <a:p>
            <a:endParaRPr lang="en"/>
          </a:p>
        </p:txBody>
      </p:sp>
      <p:sp>
        <p:nvSpPr>
          <p:cNvPr id="42" name="Shape 42"/>
          <p:cNvSpPr txBox="1">
            <a:spLocks noGrp="1"/>
          </p:cNvSpPr>
          <p:nvPr>
            <p:ph type="ctrTitle"/>
          </p:nvPr>
        </p:nvSpPr>
        <p:spPr>
          <a:xfrm>
            <a:off x="685800" y="318174"/>
            <a:ext cx="7772400" cy="808200"/>
          </a:xfrm>
          <a:prstGeom prst="rect">
            <a:avLst/>
          </a:prstGeom>
        </p:spPr>
        <p:txBody>
          <a:bodyPr lIns="91425" tIns="91425" rIns="91425" bIns="91425" anchor="b" anchorCtr="0">
            <a:noAutofit/>
          </a:bodyPr>
          <a:lstStyle/>
          <a:p>
            <a:pPr>
              <a:buNone/>
            </a:pPr>
            <a:r>
              <a:rPr lang="en"/>
              <a:t>Battle of Britain</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48" name="Shape 4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49" name="Shape 49"/>
          <p:cNvSpPr/>
          <p:nvPr/>
        </p:nvSpPr>
        <p:spPr>
          <a:xfrm>
            <a:off x="0" y="-207523"/>
            <a:ext cx="9144000" cy="7747061"/>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55" name="Shape 5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56" name="Shape 56"/>
          <p:cNvSpPr/>
          <p:nvPr/>
        </p:nvSpPr>
        <p:spPr>
          <a:xfrm>
            <a:off x="-305534" y="-243060"/>
            <a:ext cx="9425531" cy="8077950"/>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62" name="Shape 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63" name="Shape 63"/>
          <p:cNvSpPr/>
          <p:nvPr/>
        </p:nvSpPr>
        <p:spPr>
          <a:xfrm>
            <a:off x="13780" y="-179996"/>
            <a:ext cx="9137738" cy="8314333"/>
          </a:xfrm>
          <a:prstGeom prst="rect">
            <a:avLst/>
          </a:prstGeom>
          <a:blipFill>
            <a:blip r:embed="rId3"/>
            <a:stretch>
              <a:fillRect/>
            </a:stretch>
          </a:blipFill>
          <a:ln>
            <a:noFill/>
          </a:ln>
        </p:spPr>
      </p:sp>
      <p:sp>
        <p:nvSpPr>
          <p:cNvPr id="64" name="Shape 64"/>
          <p:cNvSpPr/>
          <p:nvPr/>
        </p:nvSpPr>
        <p:spPr>
          <a:xfrm>
            <a:off x="1908105" y="-9434512"/>
            <a:ext cx="4603887" cy="6567486"/>
          </a:xfrm>
          <a:prstGeom prst="rect">
            <a:avLst/>
          </a:prstGeom>
          <a:blipFill>
            <a:blip r:embed="rId4"/>
            <a:stretch>
              <a:fillRect/>
            </a:stretch>
          </a:blipFill>
          <a:ln>
            <a:noFill/>
          </a:ln>
        </p:spPr>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70" name="Shape 7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71" name="Shape 71"/>
          <p:cNvSpPr/>
          <p:nvPr/>
        </p:nvSpPr>
        <p:spPr>
          <a:xfrm>
            <a:off x="-356124" y="3822"/>
            <a:ext cx="9069574" cy="6855665"/>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78" name="Shape 78"/>
          <p:cNvSpPr/>
          <p:nvPr/>
        </p:nvSpPr>
        <p:spPr>
          <a:xfrm>
            <a:off x="-217232" y="4056"/>
            <a:ext cx="8890311" cy="7533538"/>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Macintosh PowerPoint</Application>
  <PresentationFormat>On-screen Show (4:3)</PresentationFormat>
  <Paragraphs>96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
      <vt:lpstr>Turning Points of World War II in Europe</vt:lpstr>
      <vt:lpstr>STAAR TEST</vt:lpstr>
      <vt:lpstr>A) identify reasons for U.S involvement in World War II, including Italian German, and Japanese dictatorships and their aggression.  Readiness Standard   ((B) evaluate the domestic and intermational leadership of Franklin D. Roosevelt and Harry Trunan during World War II, including the U.S. relationship with its allies.  Supporting Standard.  (D) analyze major issues of World War II.  Readiness Standard  (E) analyze major military events of World War II, including the invasion of Normandy, fighting the war on multiple fronts, and the liberation of concentration camps; Supporting Standard   (F)  evaluate the military contributions of leaders during World WAr II, including Omar Bradley, Dwight Eisenhower, Douglas MacArthur, Chester A. Nimitz, George Marshall, and George Patton.  Supporting Standard </vt:lpstr>
      <vt:lpstr>Battle of Britain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RECOMMENDED BOOKS:</vt:lpstr>
      <vt:lpstr>Battle of Stalingrad</vt:lpstr>
      <vt:lpstr>PowerPoint Presentation</vt:lpstr>
      <vt:lpstr>PowerPoint Presentation</vt:lpstr>
      <vt:lpstr>PowerPoint Presentation</vt:lpstr>
      <vt:lpstr>PowerPoint Presentation</vt:lpstr>
      <vt:lpstr>PowerPoint Presentation</vt:lpstr>
      <vt:lpstr>PowerPoint Presentation</vt:lpstr>
      <vt:lpstr>RECOMMENDED BOOKS:</vt:lpstr>
      <vt:lpstr>P-47 Thunderbolt  "The Jug"</vt:lpstr>
      <vt:lpstr>PowerPoint Presentation</vt:lpstr>
      <vt:lpstr>PowerPoint Presentation</vt:lpstr>
      <vt:lpstr>PowerPoint Presentation</vt:lpstr>
      <vt:lpstr>RECOMMENDED BOOKS:</vt:lpstr>
      <vt:lpstr>
Penicillin</vt:lpstr>
      <vt:lpstr>PowerPoint Presentation</vt:lpstr>
      <vt:lpstr>PowerPoint Presentation</vt:lpstr>
      <vt:lpstr>PowerPoint Presentation</vt:lpstr>
      <vt:lpstr>PowerPoint Presentation</vt:lpstr>
      <vt:lpstr>PowerPoint Presentation</vt:lpstr>
      <vt:lpstr>PowerPoint Presentation</vt:lpstr>
      <vt:lpstr>RECOMMENDED BOOKS: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Points of World War II in Europe</dc:title>
  <cp:lastModifiedBy>Susanna Hill</cp:lastModifiedBy>
  <cp:revision>1</cp:revision>
  <dcterms:modified xsi:type="dcterms:W3CDTF">2013-05-31T15:26:51Z</dcterms:modified>
</cp:coreProperties>
</file>