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122" r:id="rId1"/>
  </p:sldMasterIdLst>
  <p:notesMasterIdLst>
    <p:notesMasterId r:id="rId16"/>
  </p:notesMasterIdLst>
  <p:sldIdLst>
    <p:sldId id="256" r:id="rId2"/>
    <p:sldId id="257" r:id="rId3"/>
    <p:sldId id="258" r:id="rId4"/>
    <p:sldId id="260" r:id="rId5"/>
    <p:sldId id="262" r:id="rId6"/>
    <p:sldId id="273" r:id="rId7"/>
    <p:sldId id="275" r:id="rId8"/>
    <p:sldId id="274" r:id="rId9"/>
    <p:sldId id="276" r:id="rId10"/>
    <p:sldId id="277" r:id="rId11"/>
    <p:sldId id="278" r:id="rId12"/>
    <p:sldId id="279" r:id="rId13"/>
    <p:sldId id="281" r:id="rId14"/>
    <p:sldId id="28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p:restoredTop sz="68869"/>
  </p:normalViewPr>
  <p:slideViewPr>
    <p:cSldViewPr snapToGrid="0" snapToObjects="1">
      <p:cViewPr varScale="1">
        <p:scale>
          <a:sx n="98" d="100"/>
          <a:sy n="98" d="100"/>
        </p:scale>
        <p:origin x="-1280" y="-1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F638BC-B30E-C64B-8003-5442BE85AF00}" type="datetimeFigureOut">
              <a:rPr lang="en-US" smtClean="0"/>
              <a:t>2/24/21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D5CF2D-479D-3F41-A748-2A7F6A16ED23}" type="slidenum">
              <a:rPr lang="en-US" smtClean="0"/>
              <a:t>‹#›</a:t>
            </a:fld>
            <a:endParaRPr lang="en-US"/>
          </a:p>
        </p:txBody>
      </p:sp>
    </p:spTree>
    <p:extLst>
      <p:ext uri="{BB962C8B-B14F-4D97-AF65-F5344CB8AC3E}">
        <p14:creationId xmlns:p14="http://schemas.microsoft.com/office/powerpoint/2010/main" val="1133464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D5CF2D-479D-3F41-A748-2A7F6A16ED23}" type="slidenum">
              <a:rPr lang="en-US" smtClean="0"/>
              <a:t>1</a:t>
            </a:fld>
            <a:endParaRPr lang="en-US"/>
          </a:p>
        </p:txBody>
      </p:sp>
    </p:spTree>
    <p:extLst>
      <p:ext uri="{BB962C8B-B14F-4D97-AF65-F5344CB8AC3E}">
        <p14:creationId xmlns:p14="http://schemas.microsoft.com/office/powerpoint/2010/main" val="1182005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important </a:t>
            </a:r>
            <a:r>
              <a:rPr lang="en-US" dirty="0"/>
              <a:t>organization: El </a:t>
            </a:r>
            <a:r>
              <a:rPr lang="en-US" dirty="0" err="1"/>
              <a:t>Congreso</a:t>
            </a:r>
            <a:r>
              <a:rPr lang="en-US" dirty="0"/>
              <a:t> de Pueblos de </a:t>
            </a:r>
            <a:r>
              <a:rPr lang="en-US" dirty="0" err="1"/>
              <a:t>Habla</a:t>
            </a:r>
            <a:r>
              <a:rPr lang="en-US" dirty="0"/>
              <a:t> Española, or the Spanish Speaking People’s </a:t>
            </a:r>
            <a:r>
              <a:rPr lang="en-US" dirty="0" smtClean="0"/>
              <a:t>Congress (El </a:t>
            </a:r>
            <a:r>
              <a:rPr lang="en-US" dirty="0" err="1" smtClean="0"/>
              <a:t>Congreso</a:t>
            </a:r>
            <a:r>
              <a:rPr lang="en-US" dirty="0" smtClean="0"/>
              <a:t>). </a:t>
            </a:r>
          </a:p>
          <a:p>
            <a:pPr marL="628650" lvl="1" indent="-171450">
              <a:buFont typeface="Arial"/>
              <a:buChar char="•"/>
            </a:pPr>
            <a:r>
              <a:rPr lang="en-US" dirty="0" smtClean="0"/>
              <a:t>Among </a:t>
            </a:r>
            <a:r>
              <a:rPr lang="en-US" dirty="0"/>
              <a:t>the first national civil rights groups that took a broader view of Latinx civil </a:t>
            </a:r>
            <a:r>
              <a:rPr lang="en-US" dirty="0" smtClean="0"/>
              <a:t>rights (pan-Latino).</a:t>
            </a:r>
            <a:endParaRPr lang="en-US" dirty="0"/>
          </a:p>
          <a:p>
            <a:pPr marL="628650" lvl="1" indent="-171450">
              <a:buFont typeface="Arial" panose="020B0604020202020204" pitchFamily="34" charset="0"/>
              <a:buChar char="•"/>
            </a:pPr>
            <a:r>
              <a:rPr lang="en-US" dirty="0"/>
              <a:t>Short lived – 1930s to about 1950, largely CA</a:t>
            </a:r>
          </a:p>
          <a:p>
            <a:pPr marL="628650" lvl="1" indent="-171450">
              <a:buFont typeface="Arial" panose="020B0604020202020204" pitchFamily="34" charset="0"/>
              <a:buChar char="•"/>
            </a:pPr>
            <a:r>
              <a:rPr lang="en-US" dirty="0"/>
              <a:t>Distinct from LULAC in several ways, reflects the range of approaches to civil rights</a:t>
            </a:r>
            <a:r>
              <a:rPr lang="en-US" baseline="0" dirty="0"/>
              <a:t> by large organizations.</a:t>
            </a:r>
            <a:endParaRPr lang="en-US" dirty="0"/>
          </a:p>
          <a:p>
            <a:pPr marL="1085850" lvl="2" indent="-171450">
              <a:buFont typeface="Arial" panose="020B0604020202020204" pitchFamily="34" charset="0"/>
              <a:buChar char="•"/>
            </a:pPr>
            <a:r>
              <a:rPr lang="en-US" dirty="0"/>
              <a:t>Led by veteran labor organizer, Guatemalan-born Luisa Moreno, the first conference held in Los Angeles in 1939 brought together a variety of activists including Josefina Fierro de Bright, a Mexican immigrant, and others to address issues related to discrimination in jobs, housing, education, health, and immigrant rights.</a:t>
            </a:r>
          </a:p>
          <a:p>
            <a:pPr marL="1085850" lvl="2" indent="-171450">
              <a:buFont typeface="Arial" panose="020B0604020202020204" pitchFamily="34" charset="0"/>
              <a:buChar char="•"/>
            </a:pPr>
            <a:r>
              <a:rPr lang="en-US" dirty="0"/>
              <a:t>Unlike LULAC, El </a:t>
            </a:r>
            <a:r>
              <a:rPr lang="en-US" dirty="0" err="1"/>
              <a:t>Congreso</a:t>
            </a:r>
            <a:r>
              <a:rPr lang="en-US" dirty="0"/>
              <a:t> recognized the entwined experiences of immigrants and native born Latinx alike, it included people from different national backgrounds, also saw women like Luisa Moreno and Josefina Fierro de Bright take on leadership roles.</a:t>
            </a:r>
          </a:p>
          <a:p>
            <a:pPr marL="1085850" lvl="2" indent="-171450">
              <a:buFont typeface="Arial" panose="020B0604020202020204" pitchFamily="34" charset="0"/>
              <a:buChar char="•"/>
            </a:pPr>
            <a:r>
              <a:rPr lang="en-US" dirty="0"/>
              <a:t>Drafted an inclusive and forward thinking platform that called for greater political representation for Latinx, immigrants’ rights, and bilingual education. Sought</a:t>
            </a:r>
            <a:r>
              <a:rPr lang="en-US" baseline="0" dirty="0"/>
              <a:t> to </a:t>
            </a:r>
            <a:r>
              <a:rPr lang="en-US" dirty="0"/>
              <a:t>protect the rights of Latinx people regardless of class or citizenship status. Even called for universities to create programs in Latinx studies.</a:t>
            </a:r>
          </a:p>
          <a:p>
            <a:pPr marL="1085850" lvl="2" indent="-171450">
              <a:buFont typeface="Arial" panose="020B0604020202020204" pitchFamily="34" charset="0"/>
              <a:buChar char="•"/>
            </a:pPr>
            <a:r>
              <a:rPr lang="en-US" dirty="0"/>
              <a:t>Much of the promise of the first convention never materialized – organization red-baited.</a:t>
            </a:r>
          </a:p>
          <a:p>
            <a:pPr marL="1085850" lvl="2" indent="-171450">
              <a:buFont typeface="Arial" panose="020B0604020202020204" pitchFamily="34" charset="0"/>
              <a:buChar char="•"/>
            </a:pPr>
            <a:r>
              <a:rPr lang="en-US" dirty="0"/>
              <a:t>Significant for what they advocated and when. Also a good </a:t>
            </a:r>
            <a:r>
              <a:rPr lang="en-US" dirty="0" smtClean="0"/>
              <a:t>way </a:t>
            </a:r>
            <a:r>
              <a:rPr lang="en-US" dirty="0"/>
              <a:t>to introduce an</a:t>
            </a:r>
            <a:r>
              <a:rPr lang="en-US" baseline="0" dirty="0"/>
              <a:t> organization with broad Latino representation.</a:t>
            </a:r>
            <a:endParaRPr lang="en-US" dirty="0"/>
          </a:p>
        </p:txBody>
      </p:sp>
      <p:sp>
        <p:nvSpPr>
          <p:cNvPr id="4" name="Slide Number Placeholder 3"/>
          <p:cNvSpPr>
            <a:spLocks noGrp="1"/>
          </p:cNvSpPr>
          <p:nvPr>
            <p:ph type="sldNum" sz="quarter" idx="5"/>
          </p:nvPr>
        </p:nvSpPr>
        <p:spPr/>
        <p:txBody>
          <a:bodyPr/>
          <a:lstStyle/>
          <a:p>
            <a:fld id="{E3D5CF2D-479D-3F41-A748-2A7F6A16ED23}" type="slidenum">
              <a:rPr lang="en-US" smtClean="0"/>
              <a:t>10</a:t>
            </a:fld>
            <a:endParaRPr lang="en-US"/>
          </a:p>
        </p:txBody>
      </p:sp>
    </p:spTree>
    <p:extLst>
      <p:ext uri="{BB962C8B-B14F-4D97-AF65-F5344CB8AC3E}">
        <p14:creationId xmlns:p14="http://schemas.microsoft.com/office/powerpoint/2010/main" val="4214459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Grassroots</a:t>
            </a:r>
            <a:r>
              <a:rPr lang="en-US" baseline="0" dirty="0"/>
              <a:t> activism was another interrelated approach to civil rights</a:t>
            </a:r>
            <a:r>
              <a:rPr lang="en-US" dirty="0"/>
              <a:t>. Helps us see how individuals and communities stood against the discrimination they encountered in localized and specific ways.</a:t>
            </a:r>
          </a:p>
          <a:p>
            <a:endParaRPr lang="en-US" dirty="0"/>
          </a:p>
          <a:p>
            <a:r>
              <a:rPr lang="en-US" dirty="0"/>
              <a:t>One of favorite examples to use in classes – student protests and walkouts in the 1960s.</a:t>
            </a:r>
          </a:p>
          <a:p>
            <a:pPr marL="171450" indent="-171450">
              <a:buFont typeface="Arial" panose="020B0604020202020204" pitchFamily="34" charset="0"/>
              <a:buChar char="•"/>
            </a:pPr>
            <a:r>
              <a:rPr lang="en-US" dirty="0"/>
              <a:t>Occurred throughout the Southwest </a:t>
            </a:r>
            <a:r>
              <a:rPr lang="mr-IN" dirty="0"/>
              <a:t>–</a:t>
            </a:r>
            <a:r>
              <a:rPr lang="en-US" baseline="0" dirty="0"/>
              <a:t> walkouts in large districts like LA, and also smaller communities like Edcouch-Elsa and Crystal City. </a:t>
            </a:r>
          </a:p>
          <a:p>
            <a:pPr marL="171450" indent="-171450">
              <a:buFont typeface="Arial" panose="020B0604020202020204" pitchFamily="34" charset="0"/>
              <a:buChar char="•"/>
            </a:pPr>
            <a:r>
              <a:rPr lang="en-US" baseline="0" dirty="0"/>
              <a:t>Students and parents protested </a:t>
            </a:r>
            <a:r>
              <a:rPr lang="en-US" dirty="0"/>
              <a:t>a range of issues – dismal graduation rates, punished for speaking Spanish, racist treatment from teachers and administrators, funneled into vocational programs not college-prep curriculum.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Also protested the lack of full inclusion (Crystal City cheerleading squad </a:t>
            </a:r>
            <a:r>
              <a:rPr lang="en-US" dirty="0" smtClean="0"/>
              <a:t>as example) </a:t>
            </a: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Although they</a:t>
            </a:r>
            <a:r>
              <a:rPr lang="en-US" baseline="0" dirty="0"/>
              <a:t> took up very local issues, they raised important critiques of systemic ways </a:t>
            </a:r>
            <a:r>
              <a:rPr lang="en-US" baseline="0" dirty="0" smtClean="0"/>
              <a:t>working </a:t>
            </a:r>
            <a:r>
              <a:rPr lang="en-US" baseline="0" dirty="0"/>
              <a:t>class </a:t>
            </a:r>
            <a:r>
              <a:rPr lang="en-US" baseline="0" dirty="0" smtClean="0"/>
              <a:t>Mexican families/students </a:t>
            </a:r>
            <a:r>
              <a:rPr lang="en-US" baseline="0" dirty="0"/>
              <a:t>discriminated against.</a:t>
            </a:r>
            <a:r>
              <a:rPr lang="en-US" dirty="0"/>
              <a:t> (election of local government and school officials in summer – migrant laborers away)</a:t>
            </a:r>
          </a:p>
          <a:p>
            <a:pPr marL="171450" indent="-171450">
              <a:buFont typeface="Arial" panose="020B0604020202020204" pitchFamily="34" charset="0"/>
              <a:buChar char="•"/>
            </a:pPr>
            <a:r>
              <a:rPr lang="en-US" dirty="0"/>
              <a:t>See a</a:t>
            </a:r>
            <a:r>
              <a:rPr lang="en-US" baseline="0" dirty="0"/>
              <a:t> different approach </a:t>
            </a:r>
            <a:r>
              <a:rPr lang="mr-IN" baseline="0" dirty="0"/>
              <a:t>–</a:t>
            </a:r>
            <a:r>
              <a:rPr lang="en-US" baseline="0" dirty="0"/>
              <a:t> generational and class lines. </a:t>
            </a:r>
            <a:r>
              <a:rPr lang="en-US" dirty="0"/>
              <a:t>New orgs like the Mexican American Youth Organization – unlike older groups, stressed a politicized Chicano identity, called for use of demonstrations. </a:t>
            </a:r>
          </a:p>
          <a:p>
            <a:pPr marL="171450" indent="-171450">
              <a:buFont typeface="Arial" panose="020B0604020202020204" pitchFamily="34" charset="0"/>
              <a:buChar char="•"/>
            </a:pPr>
            <a:r>
              <a:rPr lang="en-US" dirty="0"/>
              <a:t>Urgency of the moment – not a lot had changed from 1940s to 1960s! </a:t>
            </a:r>
          </a:p>
          <a:p>
            <a:pPr marL="171450" indent="-171450">
              <a:buFont typeface="Arial" panose="020B0604020202020204" pitchFamily="34" charset="0"/>
              <a:buChar char="•"/>
            </a:pPr>
            <a:r>
              <a:rPr lang="en-US" dirty="0"/>
              <a:t>Self determination – the right to celebrate one’s cultural heritage (not a source of shame) and live a life of dignity.</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Excellent case study for students: what matters to them and why.</a:t>
            </a:r>
          </a:p>
          <a:p>
            <a:pPr marL="171450" indent="-171450">
              <a:buFont typeface="Arial" panose="020B0604020202020204" pitchFamily="34" charset="0"/>
              <a:buChar char="•"/>
            </a:pPr>
            <a:r>
              <a:rPr lang="en-US" dirty="0"/>
              <a:t>Assignment: What were the issues – what did students push for and why? all this mobilization pre-social media. How might they </a:t>
            </a:r>
            <a:r>
              <a:rPr lang="en-US" dirty="0" smtClean="0"/>
              <a:t>apply current technology to a past situation?</a:t>
            </a:r>
            <a:endParaRPr lang="en-US" dirty="0"/>
          </a:p>
        </p:txBody>
      </p:sp>
      <p:sp>
        <p:nvSpPr>
          <p:cNvPr id="4" name="Slide Number Placeholder 3"/>
          <p:cNvSpPr>
            <a:spLocks noGrp="1"/>
          </p:cNvSpPr>
          <p:nvPr>
            <p:ph type="sldNum" sz="quarter" idx="5"/>
          </p:nvPr>
        </p:nvSpPr>
        <p:spPr/>
        <p:txBody>
          <a:bodyPr/>
          <a:lstStyle/>
          <a:p>
            <a:fld id="{E3D5CF2D-479D-3F41-A748-2A7F6A16ED23}" type="slidenum">
              <a:rPr lang="en-US" smtClean="0"/>
              <a:t>11</a:t>
            </a:fld>
            <a:endParaRPr lang="en-US"/>
          </a:p>
        </p:txBody>
      </p:sp>
    </p:spTree>
    <p:extLst>
      <p:ext uri="{BB962C8B-B14F-4D97-AF65-F5344CB8AC3E}">
        <p14:creationId xmlns:p14="http://schemas.microsoft.com/office/powerpoint/2010/main" val="3017238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Third </a:t>
            </a:r>
            <a:r>
              <a:rPr lang="en-US" dirty="0" smtClean="0"/>
              <a:t>approach: interconnections </a:t>
            </a:r>
            <a:r>
              <a:rPr lang="en-US" dirty="0"/>
              <a:t>between civil rights and labor rights. </a:t>
            </a:r>
          </a:p>
          <a:p>
            <a:r>
              <a:rPr lang="en-US" dirty="0"/>
              <a:t>Very long history don’t have time to detail here:</a:t>
            </a:r>
          </a:p>
          <a:p>
            <a:endParaRPr lang="en-US" dirty="0"/>
          </a:p>
          <a:p>
            <a:r>
              <a:rPr lang="en-US" dirty="0"/>
              <a:t>Latinx labor activism goes back to the 19</a:t>
            </a:r>
            <a:r>
              <a:rPr lang="en-US" baseline="30000" dirty="0"/>
              <a:t>th</a:t>
            </a:r>
            <a:r>
              <a:rPr lang="en-US" dirty="0"/>
              <a:t> and early 20</a:t>
            </a:r>
            <a:r>
              <a:rPr lang="en-US" baseline="30000" dirty="0"/>
              <a:t>th</a:t>
            </a:r>
            <a:r>
              <a:rPr lang="en-US" dirty="0"/>
              <a:t> centuries:</a:t>
            </a:r>
          </a:p>
          <a:p>
            <a:pPr marL="171450" indent="-171450">
              <a:buFont typeface="Arial" panose="020B0604020202020204" pitchFamily="34" charset="0"/>
              <a:buChar char="•"/>
            </a:pPr>
            <a:r>
              <a:rPr lang="en-US" dirty="0"/>
              <a:t>Agricultural workers in the 1930s in California – led early strikes for better wages.</a:t>
            </a:r>
          </a:p>
          <a:p>
            <a:pPr marL="171450" indent="-171450">
              <a:buFont typeface="Arial" panose="020B0604020202020204" pitchFamily="34" charset="0"/>
              <a:buChar char="•"/>
            </a:pPr>
            <a:r>
              <a:rPr lang="en-US" dirty="0"/>
              <a:t>Agricultural processing – women cannery workers in CA, famously the pecan shellers in San Antonio</a:t>
            </a:r>
          </a:p>
          <a:p>
            <a:pPr marL="171450" indent="-171450">
              <a:buFont typeface="Arial" panose="020B0604020202020204" pitchFamily="34" charset="0"/>
              <a:buChar char="•"/>
            </a:pPr>
            <a:r>
              <a:rPr lang="en-US" dirty="0"/>
              <a:t>Garment industry – Luisa Moreno organized women under the ILGWU.</a:t>
            </a:r>
          </a:p>
          <a:p>
            <a:pPr marL="171450" indent="-171450">
              <a:buFont typeface="Arial" panose="020B0604020202020204" pitchFamily="34" charset="0"/>
              <a:buChar char="•"/>
            </a:pPr>
            <a:r>
              <a:rPr lang="en-US" dirty="0"/>
              <a:t>Miners and smelter workers in the West</a:t>
            </a:r>
          </a:p>
          <a:p>
            <a:pPr marL="171450" indent="-171450">
              <a:buFont typeface="Arial" panose="020B0604020202020204" pitchFamily="34" charset="0"/>
              <a:buChar char="•"/>
            </a:pPr>
            <a:r>
              <a:rPr lang="en-US" dirty="0"/>
              <a:t>List goes on and on</a:t>
            </a:r>
          </a:p>
          <a:p>
            <a:endParaRPr lang="en-US" dirty="0"/>
          </a:p>
          <a:p>
            <a:r>
              <a:rPr lang="en-US" dirty="0" smtClean="0"/>
              <a:t>KEY point:  various </a:t>
            </a:r>
            <a:r>
              <a:rPr lang="en-US" dirty="0"/>
              <a:t>forms of union activism are deeply interconnected with with issues at the heart of the civil rights movement:</a:t>
            </a:r>
          </a:p>
          <a:p>
            <a:pPr marL="171450" indent="-171450">
              <a:buFont typeface="Arial" panose="020B0604020202020204" pitchFamily="34" charset="0"/>
              <a:buChar char="•"/>
            </a:pPr>
            <a:r>
              <a:rPr lang="en-US" dirty="0"/>
              <a:t>Labor history more than the history of labor union activity – consider more broadly how people experience work and how work shapes their lives.</a:t>
            </a:r>
          </a:p>
          <a:p>
            <a:pPr marL="171450" indent="-171450">
              <a:buFont typeface="Arial" panose="020B0604020202020204" pitchFamily="34" charset="0"/>
              <a:buChar char="•"/>
            </a:pPr>
            <a:r>
              <a:rPr lang="en-US" dirty="0"/>
              <a:t>A focus on labor activism</a:t>
            </a:r>
            <a:r>
              <a:rPr lang="en-US" baseline="0" dirty="0"/>
              <a:t> shows how p</a:t>
            </a:r>
            <a:r>
              <a:rPr lang="en-US" dirty="0"/>
              <a:t>overty within Latinx communities was tied to discrimination</a:t>
            </a:r>
            <a:r>
              <a:rPr lang="en-US" baseline="0" dirty="0"/>
              <a:t> in wages and working conditions</a:t>
            </a:r>
            <a:r>
              <a:rPr lang="en-US" dirty="0"/>
              <a:t>. </a:t>
            </a:r>
          </a:p>
          <a:p>
            <a:pPr marL="171450" indent="-171450">
              <a:buFont typeface="Arial" panose="020B0604020202020204" pitchFamily="34" charset="0"/>
              <a:buChar char="•"/>
            </a:pPr>
            <a:r>
              <a:rPr lang="en-US" dirty="0"/>
              <a:t>The</a:t>
            </a:r>
            <a:r>
              <a:rPr lang="en-US" baseline="0" dirty="0"/>
              <a:t> n</a:t>
            </a:r>
            <a:r>
              <a:rPr lang="en-US" dirty="0"/>
              <a:t>ation’s farmworkers</a:t>
            </a:r>
            <a:r>
              <a:rPr lang="en-US" baseline="0" dirty="0"/>
              <a:t> had for generations</a:t>
            </a:r>
            <a:r>
              <a:rPr lang="en-US" dirty="0"/>
              <a:t> labored in inhumane conditions, earning pitiful wages and experiencing horrific work and living conditions, among the most exploited and vulnerable workers in the United</a:t>
            </a:r>
            <a:r>
              <a:rPr lang="en-US" baseline="0" dirty="0"/>
              <a:t> States</a:t>
            </a:r>
            <a:r>
              <a:rPr lang="en-US" dirty="0"/>
              <a:t>. </a:t>
            </a:r>
          </a:p>
          <a:p>
            <a:pPr marL="171450" indent="-171450">
              <a:buFont typeface="Arial" panose="020B0604020202020204" pitchFamily="34" charset="0"/>
              <a:buChar char="•"/>
            </a:pPr>
            <a:r>
              <a:rPr lang="en-US" dirty="0"/>
              <a:t>Aside</a:t>
            </a:r>
            <a:r>
              <a:rPr lang="en-US" baseline="0" dirty="0"/>
              <a:t> from the specific demands regarding wages, the farmworker movement prioritized </a:t>
            </a:r>
            <a:r>
              <a:rPr lang="en-US" dirty="0"/>
              <a:t>principles of </a:t>
            </a:r>
            <a:r>
              <a:rPr lang="en-US" u="sng" dirty="0"/>
              <a:t>human dignity </a:t>
            </a:r>
            <a:r>
              <a:rPr lang="en-US" dirty="0"/>
              <a:t>and the right to self determination.</a:t>
            </a:r>
          </a:p>
          <a:p>
            <a:pPr marL="171450" indent="-171450">
              <a:buFont typeface="Arial" panose="020B0604020202020204" pitchFamily="34" charset="0"/>
              <a:buChar char="•"/>
            </a:pPr>
            <a:r>
              <a:rPr lang="en-US" dirty="0" smtClean="0"/>
              <a:t>How </a:t>
            </a:r>
            <a:r>
              <a:rPr lang="en-US" dirty="0"/>
              <a:t>did activism around the issue of living and fair wages, just labor practices, and humane treatment relate to bigger issues of fairness and justice for working class Latinx population?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Cesar Chavez and Dolores Huerta </a:t>
            </a:r>
            <a:r>
              <a:rPr lang="en-US" dirty="0" smtClean="0"/>
              <a:t>key </a:t>
            </a:r>
            <a:r>
              <a:rPr lang="en-US" dirty="0"/>
              <a:t>figures in farmworker labor </a:t>
            </a:r>
            <a:r>
              <a:rPr lang="en-US" dirty="0" smtClean="0"/>
              <a:t>movement: </a:t>
            </a:r>
            <a:endParaRPr lang="en-US" dirty="0"/>
          </a:p>
          <a:p>
            <a:pPr marL="628650" lvl="1" indent="-171450">
              <a:buFont typeface="Arial" panose="020B0604020202020204" pitchFamily="34" charset="0"/>
              <a:buChar char="•"/>
            </a:pPr>
            <a:r>
              <a:rPr lang="en-US" dirty="0"/>
              <a:t>Both had worked in agriculture, BUT both were also experienced community organizers for the Community Service Organization (CSO) under Fred Ross.</a:t>
            </a:r>
          </a:p>
          <a:p>
            <a:pPr marL="628650" lvl="1" indent="-171450">
              <a:buFont typeface="Arial" panose="020B0604020202020204" pitchFamily="34" charset="0"/>
              <a:buChar char="•"/>
            </a:pPr>
            <a:r>
              <a:rPr lang="en-US" dirty="0"/>
              <a:t>Together founded the National Farmworkers Association in 1962.</a:t>
            </a:r>
          </a:p>
          <a:p>
            <a:pPr marL="628650" lvl="1" indent="-171450">
              <a:buFont typeface="Arial" panose="020B0604020202020204" pitchFamily="34" charset="0"/>
              <a:buChar char="•"/>
            </a:pPr>
            <a:r>
              <a:rPr lang="en-US" dirty="0"/>
              <a:t>Part of a larger movement – Filipino farm laborers also organizing Agricultural Workers Organizing Committee. AWOC had spearheaded the 1965 grape strikes. The 2 orgs eventually merged into UFW.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Our document breakout session </a:t>
            </a:r>
            <a:r>
              <a:rPr lang="en-US" dirty="0" smtClean="0"/>
              <a:t>on the Plan </a:t>
            </a:r>
            <a:r>
              <a:rPr lang="en-US" dirty="0"/>
              <a:t>of Delano, a statement created by Cesar Chavez, Dolores Huerta, and playwright/activist Luis Valdez,</a:t>
            </a:r>
            <a:r>
              <a:rPr lang="en-US" baseline="0" dirty="0"/>
              <a:t> as part of the pilgrimage from Delano to Sacramento in 1966 during the Grape Strike. </a:t>
            </a:r>
            <a:r>
              <a:rPr lang="en-US" baseline="0" dirty="0" smtClean="0"/>
              <a:t>What </a:t>
            </a:r>
            <a:r>
              <a:rPr lang="en-US" dirty="0" smtClean="0"/>
              <a:t>were </a:t>
            </a:r>
            <a:r>
              <a:rPr lang="en-US" dirty="0"/>
              <a:t>the specific issues the farmworkers were drawing attention to, how did they frame their fight for labor and civil rights?  </a:t>
            </a:r>
          </a:p>
        </p:txBody>
      </p:sp>
      <p:sp>
        <p:nvSpPr>
          <p:cNvPr id="4" name="Slide Number Placeholder 3"/>
          <p:cNvSpPr>
            <a:spLocks noGrp="1"/>
          </p:cNvSpPr>
          <p:nvPr>
            <p:ph type="sldNum" sz="quarter" idx="5"/>
          </p:nvPr>
        </p:nvSpPr>
        <p:spPr/>
        <p:txBody>
          <a:bodyPr/>
          <a:lstStyle/>
          <a:p>
            <a:fld id="{E3D5CF2D-479D-3F41-A748-2A7F6A16ED23}" type="slidenum">
              <a:rPr lang="en-US" smtClean="0"/>
              <a:t>12</a:t>
            </a:fld>
            <a:endParaRPr lang="en-US"/>
          </a:p>
        </p:txBody>
      </p:sp>
    </p:spTree>
    <p:extLst>
      <p:ext uri="{BB962C8B-B14F-4D97-AF65-F5344CB8AC3E}">
        <p14:creationId xmlns:p14="http://schemas.microsoft.com/office/powerpoint/2010/main" val="2670149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wrap up my comments with this third question/</a:t>
            </a:r>
            <a:r>
              <a:rPr lang="en-US" dirty="0" smtClean="0"/>
              <a:t>point:</a:t>
            </a:r>
            <a:endParaRPr lang="en-US" dirty="0"/>
          </a:p>
          <a:p>
            <a:endParaRPr lang="en-US" dirty="0"/>
          </a:p>
          <a:p>
            <a:pPr marL="171450" indent="-171450">
              <a:buFont typeface="Arial" panose="020B0604020202020204" pitchFamily="34" charset="0"/>
              <a:buChar char="•"/>
            </a:pPr>
            <a:r>
              <a:rPr lang="en-US" u="sng" dirty="0"/>
              <a:t>Latinx civil rights history must be understood in the context of the time</a:t>
            </a:r>
            <a:r>
              <a:rPr lang="en-US" dirty="0"/>
              <a:t>. The conditions groups experienced that spurred demands for change are rooted in longer historical processes – we must understand that context. The approaches to advancing the cause of civil rights ALSO rooted in historical moments that</a:t>
            </a:r>
            <a:r>
              <a:rPr lang="en-US" baseline="0" dirty="0"/>
              <a:t> </a:t>
            </a:r>
            <a:r>
              <a:rPr lang="en-US" dirty="0"/>
              <a:t>created specific opportunities and constraints.</a:t>
            </a:r>
          </a:p>
          <a:p>
            <a:pPr marL="628650" lvl="1" indent="-171450">
              <a:buFont typeface="Arial" panose="020B0604020202020204" pitchFamily="34" charset="0"/>
              <a:buChar char="•"/>
            </a:pPr>
            <a:r>
              <a:rPr lang="en-US" dirty="0"/>
              <a:t>LULAC’s strategy of citizenship v. El </a:t>
            </a:r>
            <a:r>
              <a:rPr lang="en-US" dirty="0" err="1"/>
              <a:t>Congreso’s</a:t>
            </a:r>
            <a:r>
              <a:rPr lang="en-US" dirty="0"/>
              <a:t> broader platform of immigrant rights</a:t>
            </a:r>
          </a:p>
          <a:p>
            <a:pPr marL="628650" lvl="1" indent="-171450">
              <a:buFont typeface="Arial" panose="020B0604020202020204" pitchFamily="34" charset="0"/>
              <a:buChar char="•"/>
            </a:pPr>
            <a:r>
              <a:rPr lang="en-US" dirty="0"/>
              <a:t>Direct protests of 1960s</a:t>
            </a:r>
          </a:p>
          <a:p>
            <a:pPr marL="628650" lvl="1" indent="-171450">
              <a:buFont typeface="Arial" panose="020B0604020202020204" pitchFamily="34" charset="0"/>
              <a:buChar char="•"/>
            </a:pPr>
            <a:r>
              <a:rPr lang="en-US" dirty="0"/>
              <a:t>Farmworker</a:t>
            </a:r>
            <a:r>
              <a:rPr lang="en-US" baseline="0" dirty="0"/>
              <a:t> movement and Chavez inspiration from peaceful protest movements and Catholic social justice teachings.</a:t>
            </a:r>
            <a:endParaRPr lang="en-US" dirty="0"/>
          </a:p>
          <a:p>
            <a:pPr marL="171450" indent="-171450">
              <a:buFont typeface="Arial" panose="020B0604020202020204" pitchFamily="34" charset="0"/>
              <a:buChar char="•"/>
            </a:pPr>
            <a:r>
              <a:rPr lang="en-US" u="sng" dirty="0"/>
              <a:t>We must understand this movement in relation to other movements</a:t>
            </a:r>
            <a:r>
              <a:rPr lang="en-US" dirty="0"/>
              <a:t>.</a:t>
            </a:r>
            <a:r>
              <a:rPr lang="en-US" baseline="0" dirty="0"/>
              <a:t> What external factors shaped Latino civil rights activism? </a:t>
            </a:r>
            <a:r>
              <a:rPr lang="en-US" dirty="0"/>
              <a:t>This helps explain </a:t>
            </a:r>
            <a:r>
              <a:rPr lang="en-US" baseline="0" dirty="0"/>
              <a:t>different movements</a:t>
            </a:r>
            <a:r>
              <a:rPr lang="en-US" dirty="0"/>
              <a:t> collectively created an environment for change. Assignments pairing documents especially useful in getting students to see similarities and differences, moments of convergence and divergence. </a:t>
            </a:r>
          </a:p>
          <a:p>
            <a:pPr marL="628650" lvl="1" indent="-171450">
              <a:buFont typeface="Arial" panose="020B0604020202020204" pitchFamily="34" charset="0"/>
              <a:buChar char="•"/>
            </a:pPr>
            <a:r>
              <a:rPr lang="en-US" dirty="0"/>
              <a:t>For example, use the Hernandez v. Texas decision alongside Brown v. Board or another civil rights case ruling. What can this tell us about this phase of civil rights. What are the similarities and differences?</a:t>
            </a:r>
          </a:p>
          <a:p>
            <a:pPr marL="628650" lvl="1" indent="-171450">
              <a:buFont typeface="Arial" panose="020B0604020202020204" pitchFamily="34" charset="0"/>
              <a:buChar char="•"/>
            </a:pPr>
            <a:r>
              <a:rPr lang="en-US" dirty="0"/>
              <a:t>Farmworker movement</a:t>
            </a:r>
            <a:r>
              <a:rPr lang="en-US" baseline="0" dirty="0"/>
              <a:t> drawing inspiration from other non-violent protests movements, and providing inspiration as well.</a:t>
            </a:r>
            <a:endParaRPr lang="en-US" dirty="0"/>
          </a:p>
          <a:p>
            <a:pPr marL="171450" indent="-171450">
              <a:buFont typeface="Arial" panose="020B0604020202020204" pitchFamily="34" charset="0"/>
              <a:buChar char="•"/>
            </a:pPr>
            <a:r>
              <a:rPr lang="en-US" u="sng" dirty="0"/>
              <a:t>The push for CR is an ongoing dialogue</a:t>
            </a:r>
            <a:r>
              <a:rPr lang="en-US" dirty="0"/>
              <a:t>. Too often, our students want simple linear stories of </a:t>
            </a:r>
            <a:r>
              <a:rPr lang="en-US" dirty="0" smtClean="0"/>
              <a:t>successes. Fight </a:t>
            </a:r>
            <a:r>
              <a:rPr lang="en-US" dirty="0"/>
              <a:t>for civil rights was and is a continuous struggle </a:t>
            </a:r>
            <a:r>
              <a:rPr lang="mr-IN" dirty="0"/>
              <a:t>–</a:t>
            </a:r>
            <a:r>
              <a:rPr lang="en-US" dirty="0"/>
              <a:t> </a:t>
            </a:r>
            <a:r>
              <a:rPr lang="en-US" dirty="0" smtClean="0"/>
              <a:t>despite</a:t>
            </a:r>
            <a:r>
              <a:rPr lang="en-US" baseline="0" dirty="0" smtClean="0"/>
              <a:t> </a:t>
            </a:r>
            <a:r>
              <a:rPr lang="en-US" baseline="0" dirty="0"/>
              <a:t>major court victories or boycotts, some problems and challenges remained</a:t>
            </a:r>
            <a:r>
              <a:rPr lang="en-US" dirty="0"/>
              <a:t>.</a:t>
            </a:r>
          </a:p>
          <a:p>
            <a:pPr marL="628650" lvl="1" indent="-171450">
              <a:buFont typeface="Arial" panose="020B0604020202020204" pitchFamily="34" charset="0"/>
              <a:buChar char="•"/>
            </a:pPr>
            <a:r>
              <a:rPr lang="en-US" dirty="0"/>
              <a:t>Help students connect to their lives today – not something that happened only in the past, but movements evolve and adapt</a:t>
            </a:r>
            <a:r>
              <a:rPr lang="en-US" baseline="0" dirty="0"/>
              <a:t> to meet current situations.</a:t>
            </a:r>
            <a:endParaRPr lang="en-US" dirty="0"/>
          </a:p>
          <a:p>
            <a:pPr marL="628650" lvl="1" indent="-171450">
              <a:buFont typeface="Arial" panose="020B0604020202020204" pitchFamily="34" charset="0"/>
              <a:buChar char="•"/>
            </a:pPr>
            <a:r>
              <a:rPr lang="en-US" dirty="0"/>
              <a:t>Dialogue about broader principles – what are the core ideas </a:t>
            </a:r>
            <a:r>
              <a:rPr lang="en-US" dirty="0" smtClean="0"/>
              <a:t>beyond</a:t>
            </a:r>
            <a:r>
              <a:rPr lang="en-US" baseline="0" dirty="0" smtClean="0"/>
              <a:t> </a:t>
            </a:r>
            <a:r>
              <a:rPr lang="en-US" dirty="0" smtClean="0"/>
              <a:t>specific issues </a:t>
            </a:r>
            <a:r>
              <a:rPr lang="en-US" dirty="0"/>
              <a:t>(i.e. unfair</a:t>
            </a:r>
            <a:r>
              <a:rPr lang="en-US" baseline="0" dirty="0"/>
              <a:t> jury selection, a specific demand for a specific wage increase)</a:t>
            </a:r>
            <a:r>
              <a:rPr lang="en-US" dirty="0"/>
              <a:t>. Larger ideals and principles that are meaningful today.</a:t>
            </a:r>
          </a:p>
          <a:p>
            <a:pPr marL="171450" indent="-171450">
              <a:buFont typeface="Arial" panose="020B0604020202020204" pitchFamily="34" charset="0"/>
              <a:buChar char="•"/>
            </a:pPr>
            <a:r>
              <a:rPr lang="en-US" u="sng" dirty="0"/>
              <a:t>How communities tell their own stories of striving, success, and setbacks</a:t>
            </a:r>
            <a:r>
              <a:rPr lang="en-US" dirty="0"/>
              <a:t>.</a:t>
            </a:r>
          </a:p>
          <a:p>
            <a:pPr marL="628650" lvl="1" indent="-171450">
              <a:buFont typeface="Arial" panose="020B0604020202020204" pitchFamily="34" charset="0"/>
              <a:buChar char="•"/>
            </a:pPr>
            <a:r>
              <a:rPr lang="en-US" dirty="0"/>
              <a:t>Grassroots</a:t>
            </a:r>
            <a:r>
              <a:rPr lang="en-US" baseline="0" dirty="0"/>
              <a:t> nature </a:t>
            </a:r>
            <a:r>
              <a:rPr lang="mr-IN" baseline="0" dirty="0"/>
              <a:t>–</a:t>
            </a:r>
            <a:r>
              <a:rPr lang="en-US" baseline="0" dirty="0"/>
              <a:t> these histories of civil rights activism are more than the stories </a:t>
            </a:r>
            <a:r>
              <a:rPr lang="en-US" baseline="0" dirty="0" smtClean="0"/>
              <a:t>of </a:t>
            </a:r>
            <a:r>
              <a:rPr lang="en-US" baseline="0" dirty="0"/>
              <a:t>individuals like Cesar Chavez or Dolores Huerta, but many many everyday folks who participated.</a:t>
            </a:r>
          </a:p>
          <a:p>
            <a:pPr marL="628650" lvl="1" indent="-171450">
              <a:buFont typeface="Arial" panose="020B0604020202020204" pitchFamily="34" charset="0"/>
              <a:buChar char="•"/>
            </a:pPr>
            <a:r>
              <a:rPr lang="en-US" baseline="0" dirty="0"/>
              <a:t>How people tell stories </a:t>
            </a:r>
            <a:r>
              <a:rPr lang="mr-IN" baseline="0" dirty="0"/>
              <a:t>–</a:t>
            </a:r>
            <a:r>
              <a:rPr lang="en-US" baseline="0" dirty="0"/>
              <a:t> one way, through mural art! They claim place in neighborhoods, tell relevant histories form their perspective, and teach future generations.</a:t>
            </a:r>
            <a:r>
              <a:rPr lang="en-US" dirty="0"/>
              <a:t>  </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E3D5CF2D-479D-3F41-A748-2A7F6A16ED23}" type="slidenum">
              <a:rPr lang="en-US" smtClean="0"/>
              <a:t>13</a:t>
            </a:fld>
            <a:endParaRPr lang="en-US"/>
          </a:p>
        </p:txBody>
      </p:sp>
    </p:spTree>
    <p:extLst>
      <p:ext uri="{BB962C8B-B14F-4D97-AF65-F5344CB8AC3E}">
        <p14:creationId xmlns:p14="http://schemas.microsoft.com/office/powerpoint/2010/main" val="577447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E3D5CF2D-479D-3F41-A748-2A7F6A16ED23}" type="slidenum">
              <a:rPr lang="en-US" smtClean="0"/>
              <a:t>14</a:t>
            </a:fld>
            <a:endParaRPr lang="en-US"/>
          </a:p>
        </p:txBody>
      </p:sp>
    </p:spTree>
    <p:extLst>
      <p:ext uri="{BB962C8B-B14F-4D97-AF65-F5344CB8AC3E}">
        <p14:creationId xmlns:p14="http://schemas.microsoft.com/office/powerpoint/2010/main" val="2170288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standard.</a:t>
            </a:r>
            <a:endParaRPr lang="en-US" dirty="0"/>
          </a:p>
          <a:p>
            <a:endParaRPr lang="en-US" dirty="0"/>
          </a:p>
          <a:p>
            <a:r>
              <a:rPr lang="en-US" dirty="0"/>
              <a:t>Additionally, Latinos mentioned elsewhere in the standards – points that are relevant here:</a:t>
            </a:r>
          </a:p>
          <a:p>
            <a:pPr marL="171450" indent="-171450">
              <a:buFont typeface="Arial" panose="020B0604020202020204" pitchFamily="34" charset="0"/>
              <a:buChar char="•"/>
            </a:pPr>
            <a:r>
              <a:rPr lang="en-US" dirty="0"/>
              <a:t>Under section (20) government: reference to students’ knowledge of major Supreme Court decisions, including Hernandez v. Texas </a:t>
            </a:r>
            <a:endParaRPr lang="en-US" dirty="0" smtClean="0"/>
          </a:p>
          <a:p>
            <a:pPr marL="171450" indent="-171450">
              <a:buFont typeface="Arial" panose="020B0604020202020204" pitchFamily="34" charset="0"/>
              <a:buChar char="•"/>
            </a:pPr>
            <a:r>
              <a:rPr lang="en-US" dirty="0" smtClean="0"/>
              <a:t>Under </a:t>
            </a:r>
            <a:r>
              <a:rPr lang="en-US" dirty="0"/>
              <a:t>section (24) culture: expects students to be able to describe the impact of the Chicano Mural </a:t>
            </a:r>
            <a:r>
              <a:rPr lang="en-US" dirty="0" smtClean="0"/>
              <a:t>Movement.</a:t>
            </a:r>
            <a:endParaRPr lang="en-US" dirty="0"/>
          </a:p>
        </p:txBody>
      </p:sp>
      <p:sp>
        <p:nvSpPr>
          <p:cNvPr id="4" name="Slide Number Placeholder 3"/>
          <p:cNvSpPr>
            <a:spLocks noGrp="1"/>
          </p:cNvSpPr>
          <p:nvPr>
            <p:ph type="sldNum" sz="quarter" idx="5"/>
          </p:nvPr>
        </p:nvSpPr>
        <p:spPr/>
        <p:txBody>
          <a:bodyPr/>
          <a:lstStyle/>
          <a:p>
            <a:fld id="{E3D5CF2D-479D-3F41-A748-2A7F6A16ED23}" type="slidenum">
              <a:rPr lang="en-US" smtClean="0"/>
              <a:t>2</a:t>
            </a:fld>
            <a:endParaRPr lang="en-US"/>
          </a:p>
        </p:txBody>
      </p:sp>
    </p:spTree>
    <p:extLst>
      <p:ext uri="{BB962C8B-B14F-4D97-AF65-F5344CB8AC3E}">
        <p14:creationId xmlns:p14="http://schemas.microsoft.com/office/powerpoint/2010/main" val="88941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a:t>
            </a:r>
            <a:r>
              <a:rPr lang="en-US" dirty="0"/>
              <a:t>framing questions:</a:t>
            </a:r>
          </a:p>
          <a:p>
            <a:endParaRPr lang="en-US" dirty="0"/>
          </a:p>
          <a:p>
            <a:pPr marL="171450" indent="-171450">
              <a:buFont typeface="Arial" panose="020B0604020202020204" pitchFamily="34" charset="0"/>
              <a:buChar char="•"/>
            </a:pPr>
            <a:r>
              <a:rPr lang="en-US" dirty="0"/>
              <a:t>How do we define? </a:t>
            </a:r>
          </a:p>
          <a:p>
            <a:pPr marL="628650" lvl="1" indent="-171450">
              <a:buFont typeface="Arial" panose="020B0604020202020204" pitchFamily="34" charset="0"/>
              <a:buChar char="•"/>
            </a:pPr>
            <a:r>
              <a:rPr lang="en-US" dirty="0"/>
              <a:t>What issues did Latinx communities face? What were they fighting for, and on what grounds did they assert their claims?</a:t>
            </a:r>
          </a:p>
          <a:p>
            <a:pPr marL="171450" indent="-171450">
              <a:buFont typeface="Arial" panose="020B0604020202020204" pitchFamily="34" charset="0"/>
              <a:buChar char="•"/>
            </a:pPr>
            <a:r>
              <a:rPr lang="en-US" dirty="0"/>
              <a:t>What are the different strategies?</a:t>
            </a:r>
          </a:p>
          <a:p>
            <a:pPr marL="628650" lvl="1" indent="-171450">
              <a:buFont typeface="Arial" panose="020B0604020202020204" pitchFamily="34" charset="0"/>
              <a:buChar char="•"/>
            </a:pPr>
            <a:r>
              <a:rPr lang="en-US" dirty="0"/>
              <a:t>Get students to understand the roots of civil rights struggles, and various forms of protest. </a:t>
            </a:r>
            <a:r>
              <a:rPr lang="en-US" dirty="0" smtClean="0"/>
              <a:t>Courts, political process, collective </a:t>
            </a:r>
            <a:r>
              <a:rPr lang="en-US" dirty="0"/>
              <a:t>protests. Within formal organizations, but also through labor unions and grassroots protests. </a:t>
            </a:r>
          </a:p>
          <a:p>
            <a:pPr marL="628650" lvl="1" indent="-171450">
              <a:buFont typeface="Arial" panose="020B0604020202020204" pitchFamily="34" charset="0"/>
              <a:buChar char="•"/>
            </a:pPr>
            <a:r>
              <a:rPr lang="en-US" dirty="0"/>
              <a:t>Approaches determined by period, access, class, and context. </a:t>
            </a:r>
          </a:p>
          <a:p>
            <a:pPr marL="171450" indent="-171450">
              <a:buFont typeface="Arial" panose="020B0604020202020204" pitchFamily="34" charset="0"/>
              <a:buChar char="•"/>
            </a:pPr>
            <a:r>
              <a:rPr lang="en-US" dirty="0"/>
              <a:t>What does Latinx civil rights history teach us?</a:t>
            </a:r>
          </a:p>
          <a:p>
            <a:pPr marL="628650" lvl="1" indent="-171450">
              <a:buFont typeface="Arial" panose="020B0604020202020204" pitchFamily="34" charset="0"/>
              <a:buChar char="•"/>
            </a:pPr>
            <a:r>
              <a:rPr lang="en-US" dirty="0" smtClean="0"/>
              <a:t>How do </a:t>
            </a:r>
            <a:r>
              <a:rPr lang="en-US" dirty="0"/>
              <a:t>we place this in historical context. What else was happening at these moments? What are the similarities and differences with other groups. </a:t>
            </a:r>
          </a:p>
          <a:p>
            <a:pPr marL="628650" lvl="1" indent="-171450">
              <a:buFont typeface="Arial" panose="020B0604020202020204" pitchFamily="34" charset="0"/>
              <a:buChar char="•"/>
            </a:pPr>
            <a:r>
              <a:rPr lang="en-US" dirty="0" smtClean="0"/>
              <a:t>Connect </a:t>
            </a:r>
            <a:r>
              <a:rPr lang="en-US" dirty="0"/>
              <a:t>the present to the past, and see relevance </a:t>
            </a:r>
            <a:r>
              <a:rPr lang="en-US" dirty="0" smtClean="0"/>
              <a:t>beyond </a:t>
            </a:r>
            <a:r>
              <a:rPr lang="en-US" dirty="0"/>
              <a:t>specific group.</a:t>
            </a:r>
          </a:p>
          <a:p>
            <a:pPr marL="628650" lvl="1" indent="-171450">
              <a:buFont typeface="Arial" panose="020B0604020202020204" pitchFamily="34" charset="0"/>
              <a:buChar char="•"/>
            </a:pPr>
            <a:r>
              <a:rPr lang="en-US" dirty="0"/>
              <a:t>How does this affect me/my community?</a:t>
            </a:r>
          </a:p>
          <a:p>
            <a:endParaRPr lang="en-US" dirty="0"/>
          </a:p>
        </p:txBody>
      </p:sp>
      <p:sp>
        <p:nvSpPr>
          <p:cNvPr id="4" name="Slide Number Placeholder 3"/>
          <p:cNvSpPr>
            <a:spLocks noGrp="1"/>
          </p:cNvSpPr>
          <p:nvPr>
            <p:ph type="sldNum" sz="quarter" idx="5"/>
          </p:nvPr>
        </p:nvSpPr>
        <p:spPr/>
        <p:txBody>
          <a:bodyPr/>
          <a:lstStyle/>
          <a:p>
            <a:fld id="{E3D5CF2D-479D-3F41-A748-2A7F6A16ED23}" type="slidenum">
              <a:rPr lang="en-US" smtClean="0"/>
              <a:t>3</a:t>
            </a:fld>
            <a:endParaRPr lang="en-US"/>
          </a:p>
        </p:txBody>
      </p:sp>
    </p:spTree>
    <p:extLst>
      <p:ext uri="{BB962C8B-B14F-4D97-AF65-F5344CB8AC3E}">
        <p14:creationId xmlns:p14="http://schemas.microsoft.com/office/powerpoint/2010/main" val="1400650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Caveats:</a:t>
            </a:r>
          </a:p>
          <a:p>
            <a:pPr marL="171450" indent="-171450">
              <a:buFont typeface="Arial" panose="020B0604020202020204" pitchFamily="34" charset="0"/>
              <a:buChar char="•"/>
            </a:pPr>
            <a:r>
              <a:rPr lang="en-US" dirty="0"/>
              <a:t>Latinx – diverse communities of different national origins and experiences in the United States. Each of these factors means that the history will unfold in different ways, different concerns. PR, Cubans, Central Americans, people from other parts of Lat Am all have distinct historical paths. Different concerns, issues, and CR struggles.</a:t>
            </a:r>
          </a:p>
          <a:p>
            <a:pPr marL="171450" indent="-171450">
              <a:buFont typeface="Arial" panose="020B0604020202020204" pitchFamily="34" charset="0"/>
              <a:buChar char="•"/>
            </a:pPr>
            <a:r>
              <a:rPr lang="en-US" dirty="0"/>
              <a:t>For our purposes today, focus primarily on the Mexican American </a:t>
            </a:r>
            <a:r>
              <a:rPr lang="en-US" dirty="0" smtClean="0"/>
              <a:t>experience.</a:t>
            </a:r>
            <a:endParaRPr lang="en-US" dirty="0"/>
          </a:p>
          <a:p>
            <a:pPr marL="628650" lvl="1" indent="-171450">
              <a:buFont typeface="Arial" panose="020B0604020202020204" pitchFamily="34" charset="0"/>
              <a:buChar char="•"/>
            </a:pPr>
            <a:r>
              <a:rPr lang="en-US" dirty="0"/>
              <a:t>Standards specifically refer to issues involving Mexican American civil rights events and figures</a:t>
            </a:r>
          </a:p>
          <a:p>
            <a:pPr marL="628650" lvl="1" indent="-171450">
              <a:buFont typeface="Arial" panose="020B0604020202020204" pitchFamily="34" charset="0"/>
              <a:buChar char="•"/>
            </a:pPr>
            <a:r>
              <a:rPr lang="en-US" dirty="0"/>
              <a:t>Try to offer ways of thinking about these events that can be relevant to the more diverse population of students you serve.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What do we mean by civil rights – what are the rights? </a:t>
            </a:r>
          </a:p>
          <a:p>
            <a:pPr marL="628650" lvl="1" indent="-171450">
              <a:buFont typeface="Arial" panose="020B0604020202020204" pitchFamily="34" charset="0"/>
              <a:buChar char="•"/>
            </a:pPr>
            <a:r>
              <a:rPr lang="en-US" dirty="0"/>
              <a:t>institutional barriers to equal protections and access:</a:t>
            </a:r>
            <a:r>
              <a:rPr lang="en-US" baseline="0" dirty="0"/>
              <a:t> segregation, voting rights, service on juries and protection of rights like due process.</a:t>
            </a:r>
            <a:endParaRPr lang="en-US" dirty="0"/>
          </a:p>
          <a:p>
            <a:pPr marL="628650" lvl="1" indent="-171450">
              <a:buFont typeface="Arial" panose="020B0604020202020204" pitchFamily="34" charset="0"/>
              <a:buChar char="•"/>
            </a:pPr>
            <a:r>
              <a:rPr lang="en-US" dirty="0" smtClean="0"/>
              <a:t>also </a:t>
            </a:r>
            <a:r>
              <a:rPr lang="en-US" dirty="0"/>
              <a:t>larger systemic</a:t>
            </a:r>
            <a:r>
              <a:rPr lang="en-US" baseline="0" dirty="0"/>
              <a:t> issues that were intertwined: poverty and the right to equal pay and just working conditions; inclusion and a sense of belonging in society; a voice in the political process</a:t>
            </a:r>
            <a:r>
              <a:rPr lang="en-US" dirty="0"/>
              <a:t>; </a:t>
            </a:r>
          </a:p>
          <a:p>
            <a:pPr marL="628650" lvl="1" indent="-171450">
              <a:buFont typeface="Arial" panose="020B0604020202020204" pitchFamily="34" charset="0"/>
              <a:buChar char="•"/>
            </a:pPr>
            <a:r>
              <a:rPr lang="en-US" dirty="0"/>
              <a:t>later in 20</a:t>
            </a:r>
            <a:r>
              <a:rPr lang="en-US" baseline="30000" dirty="0"/>
              <a:t>th</a:t>
            </a:r>
            <a:r>
              <a:rPr lang="en-US" dirty="0"/>
              <a:t> century, especially, calls for self-determination</a:t>
            </a:r>
            <a:r>
              <a:rPr lang="en-US" baseline="0" dirty="0"/>
              <a:t> and </a:t>
            </a:r>
            <a:r>
              <a:rPr lang="en-US" dirty="0"/>
              <a:t>basic human dignity.</a:t>
            </a:r>
          </a:p>
          <a:p>
            <a:pPr marL="628650" lvl="1" indent="-171450">
              <a:buFont typeface="Arial" panose="020B0604020202020204" pitchFamily="34" charset="0"/>
              <a:buChar char="•"/>
            </a:pPr>
            <a:r>
              <a:rPr lang="en-US" dirty="0"/>
              <a:t>Move beyond just the specific goal or issue </a:t>
            </a:r>
            <a:r>
              <a:rPr lang="mr-IN" dirty="0"/>
              <a:t>–</a:t>
            </a:r>
            <a:r>
              <a:rPr lang="en-US" dirty="0"/>
              <a:t> thinking in these</a:t>
            </a:r>
            <a:r>
              <a:rPr lang="en-US" baseline="0" dirty="0"/>
              <a:t> broader terms makes studying civil rights resonate for students, connects past and present conditions and struggles.</a:t>
            </a:r>
          </a:p>
          <a:p>
            <a:pPr marL="628650" lvl="1" indent="-171450">
              <a:buFont typeface="Arial" panose="020B0604020202020204" pitchFamily="34" charset="0"/>
              <a:buChar char="•"/>
            </a:pPr>
            <a:r>
              <a:rPr lang="en-US" baseline="0" dirty="0"/>
              <a:t>Cultivate historical thinking, but also empathy.</a:t>
            </a:r>
            <a:endParaRPr lang="en-US" dirty="0"/>
          </a:p>
          <a:p>
            <a:pPr marL="628650" lvl="1"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3D5CF2D-479D-3F41-A748-2A7F6A16ED23}" type="slidenum">
              <a:rPr lang="en-US" smtClean="0"/>
              <a:t>4</a:t>
            </a:fld>
            <a:endParaRPr lang="en-US"/>
          </a:p>
        </p:txBody>
      </p:sp>
    </p:spTree>
    <p:extLst>
      <p:ext uri="{BB962C8B-B14F-4D97-AF65-F5344CB8AC3E}">
        <p14:creationId xmlns:p14="http://schemas.microsoft.com/office/powerpoint/2010/main" val="445178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Discrimination could take many different forms.</a:t>
            </a:r>
          </a:p>
          <a:p>
            <a:endParaRPr lang="en-US" dirty="0"/>
          </a:p>
          <a:p>
            <a:r>
              <a:rPr lang="en-US" baseline="0" dirty="0" smtClean="0"/>
              <a:t>Mexican </a:t>
            </a:r>
            <a:r>
              <a:rPr lang="en-US" baseline="0" dirty="0"/>
              <a:t>origin population also internally diverse.</a:t>
            </a:r>
          </a:p>
          <a:p>
            <a:pPr marL="171450" indent="-171450">
              <a:buFont typeface="Arial"/>
              <a:buChar char="•"/>
            </a:pPr>
            <a:r>
              <a:rPr lang="en-US" baseline="0" dirty="0"/>
              <a:t>Many trace their origins in the Southwest for many generations </a:t>
            </a:r>
            <a:r>
              <a:rPr lang="mr-IN" baseline="0" dirty="0"/>
              <a:t>–</a:t>
            </a:r>
            <a:r>
              <a:rPr lang="en-US" baseline="0" dirty="0"/>
              <a:t> people who became citizens by virtue of Treaty of Guadalupe Hidalgo, descendants of Spanish settlement and previous waves of colonization.</a:t>
            </a:r>
          </a:p>
          <a:p>
            <a:pPr marL="171450" indent="-171450">
              <a:buFont typeface="Arial"/>
              <a:buChar char="•"/>
            </a:pPr>
            <a:r>
              <a:rPr lang="en-US" baseline="0" dirty="0"/>
              <a:t>Also more recent immigrants </a:t>
            </a:r>
            <a:r>
              <a:rPr lang="mr-IN" baseline="0" dirty="0"/>
              <a:t>–</a:t>
            </a:r>
            <a:r>
              <a:rPr lang="en-US" baseline="0" dirty="0"/>
              <a:t> rising numbers in the decade of the Mexican Revolution in 1910, throughout Southwest and moving into other parts of the country following patterns of work in </a:t>
            </a:r>
            <a:r>
              <a:rPr lang="en-US" baseline="0" dirty="0" err="1"/>
              <a:t>ag</a:t>
            </a:r>
            <a:r>
              <a:rPr lang="en-US" baseline="0" dirty="0"/>
              <a:t> and industry.</a:t>
            </a:r>
          </a:p>
          <a:p>
            <a:pPr marL="171450" indent="-171450">
              <a:buFont typeface="Arial"/>
              <a:buChar char="•"/>
            </a:pPr>
            <a:r>
              <a:rPr lang="en-US" baseline="0" dirty="0"/>
              <a:t>Varied along lines of socioeconomic class, generation, and racial identity.</a:t>
            </a:r>
          </a:p>
          <a:p>
            <a:pPr marL="171450" indent="-171450">
              <a:buFont typeface="Arial"/>
              <a:buChar char="•"/>
            </a:pPr>
            <a:r>
              <a:rPr lang="en-US" baseline="0" dirty="0"/>
              <a:t>Despite this </a:t>
            </a:r>
            <a:r>
              <a:rPr lang="en-US" baseline="0" dirty="0" smtClean="0"/>
              <a:t>diversity, </a:t>
            </a:r>
            <a:r>
              <a:rPr lang="en-US" baseline="0" dirty="0"/>
              <a:t>often perceived as “foreign” and “racially other” regardless.</a:t>
            </a:r>
          </a:p>
          <a:p>
            <a:pPr marL="171450" indent="-171450">
              <a:buFont typeface="Arial"/>
              <a:buChar char="•"/>
            </a:pPr>
            <a:r>
              <a:rPr lang="en-US" dirty="0" smtClean="0"/>
              <a:t>Position </a:t>
            </a:r>
            <a:r>
              <a:rPr lang="en-US" dirty="0"/>
              <a:t>in the United States was precarious and fragile. Legally white in a period that saw rise of Jim Crow, yet socially “non white”</a:t>
            </a:r>
          </a:p>
          <a:p>
            <a:pPr marL="171450" indent="-171450">
              <a:buFont typeface="Arial" panose="020B0604020202020204" pitchFamily="34" charset="0"/>
              <a:buChar char="•"/>
            </a:pPr>
            <a:r>
              <a:rPr lang="en-US" dirty="0"/>
              <a:t>Factors like naturalization status/citizenship</a:t>
            </a:r>
            <a:r>
              <a:rPr lang="en-US" dirty="0" smtClean="0"/>
              <a:t>, complexion</a:t>
            </a:r>
            <a:r>
              <a:rPr lang="en-US" dirty="0"/>
              <a:t>, language, economic standing all could serve as markers of racial difference.</a:t>
            </a:r>
          </a:p>
          <a:p>
            <a:pPr marL="0" indent="0">
              <a:buFont typeface="Arial"/>
              <a:buNone/>
            </a:pPr>
            <a:endParaRPr lang="en-US" dirty="0"/>
          </a:p>
          <a:p>
            <a:r>
              <a:rPr lang="en-US" dirty="0"/>
              <a:t>Economically, </a:t>
            </a:r>
            <a:r>
              <a:rPr lang="en-US" dirty="0" smtClean="0"/>
              <a:t>small</a:t>
            </a:r>
            <a:r>
              <a:rPr lang="en-US" baseline="0" dirty="0" smtClean="0"/>
              <a:t> </a:t>
            </a:r>
            <a:r>
              <a:rPr lang="en-US" dirty="0"/>
              <a:t>middle class business owners and professionals in major cities. </a:t>
            </a:r>
            <a:r>
              <a:rPr lang="en-US" dirty="0" smtClean="0"/>
              <a:t>Many Mexican </a:t>
            </a:r>
            <a:r>
              <a:rPr lang="en-US" dirty="0"/>
              <a:t>people locked in low-paying and lower skilled jobs, regardless of training and education. </a:t>
            </a:r>
          </a:p>
          <a:p>
            <a:endParaRPr lang="en-US" dirty="0"/>
          </a:p>
          <a:p>
            <a:r>
              <a:rPr lang="en-US" dirty="0"/>
              <a:t>US legislators lobbying Congress for exemptions to immigration laws to allow Mexican migrants to enter the US to work, using harmful stereotypes that Mexican laborers were physiologically suited to manual labor. They also argued these workers were temporary “birds of passage” who would return home once they were done laboring.</a:t>
            </a:r>
          </a:p>
          <a:p>
            <a:endParaRPr lang="en-US" dirty="0"/>
          </a:p>
          <a:p>
            <a:r>
              <a:rPr lang="en-US" dirty="0"/>
              <a:t>With few economic options, many lived in overcrowded city barrios with few if any city services such as indoor plumbing or electricity. Labor camps for migrant workers and those living in rural areas were equally</a:t>
            </a:r>
            <a:r>
              <a:rPr lang="en-US" baseline="0" dirty="0"/>
              <a:t> dismal.</a:t>
            </a:r>
            <a:endParaRPr lang="en-US" dirty="0"/>
          </a:p>
          <a:p>
            <a:endParaRPr lang="en-US" dirty="0"/>
          </a:p>
          <a:p>
            <a:r>
              <a:rPr lang="en-US" dirty="0"/>
              <a:t>These stereotypes</a:t>
            </a:r>
            <a:r>
              <a:rPr lang="en-US" baseline="0" dirty="0"/>
              <a:t> helped </a:t>
            </a:r>
            <a:r>
              <a:rPr lang="en-US" dirty="0"/>
              <a:t>justify substandard living conditions </a:t>
            </a:r>
            <a:r>
              <a:rPr lang="mr-IN" dirty="0"/>
              <a:t>–</a:t>
            </a:r>
            <a:r>
              <a:rPr lang="en-US" dirty="0"/>
              <a:t> cast as a group not belonging, or deserving of rights.</a:t>
            </a:r>
          </a:p>
          <a:p>
            <a:endParaRPr lang="en-US" dirty="0"/>
          </a:p>
          <a:p>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E3D5CF2D-479D-3F41-A748-2A7F6A16ED23}" type="slidenum">
              <a:rPr lang="en-US" smtClean="0"/>
              <a:t>5</a:t>
            </a:fld>
            <a:endParaRPr lang="en-US"/>
          </a:p>
        </p:txBody>
      </p:sp>
    </p:spTree>
    <p:extLst>
      <p:ext uri="{BB962C8B-B14F-4D97-AF65-F5344CB8AC3E}">
        <p14:creationId xmlns:p14="http://schemas.microsoft.com/office/powerpoint/2010/main" val="678290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Educationally, Mexican students’ opportunities were limited and resources substandard too.</a:t>
            </a:r>
          </a:p>
          <a:p>
            <a:endParaRPr lang="en-US" dirty="0"/>
          </a:p>
          <a:p>
            <a:r>
              <a:rPr lang="en-US" dirty="0"/>
              <a:t>Not LEGALLY segregated by race, but issues like language and a perceived lack of intelligence justified separate schools in many southwestern cities. Mexican schools had inferiors physical facilities, they received less funding for supplies, and teachers and administrators at these schools were paid less than those in white schools. In places with no separate Mexican school, Mexican children were tracked into vocational programs rather than college preparatory ones.</a:t>
            </a:r>
          </a:p>
          <a:p>
            <a:endParaRPr lang="en-US" dirty="0"/>
          </a:p>
        </p:txBody>
      </p:sp>
      <p:sp>
        <p:nvSpPr>
          <p:cNvPr id="4" name="Slide Number Placeholder 3"/>
          <p:cNvSpPr>
            <a:spLocks noGrp="1"/>
          </p:cNvSpPr>
          <p:nvPr>
            <p:ph type="sldNum" sz="quarter" idx="5"/>
          </p:nvPr>
        </p:nvSpPr>
        <p:spPr/>
        <p:txBody>
          <a:bodyPr/>
          <a:lstStyle/>
          <a:p>
            <a:fld id="{E3D5CF2D-479D-3F41-A748-2A7F6A16ED23}" type="slidenum">
              <a:rPr lang="en-US" smtClean="0"/>
              <a:t>6</a:t>
            </a:fld>
            <a:endParaRPr lang="en-US"/>
          </a:p>
        </p:txBody>
      </p:sp>
    </p:spTree>
    <p:extLst>
      <p:ext uri="{BB962C8B-B14F-4D97-AF65-F5344CB8AC3E}">
        <p14:creationId xmlns:p14="http://schemas.microsoft.com/office/powerpoint/2010/main" val="3300717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Socially, people of Latinx heritage encountered a range of discriminatory practices. </a:t>
            </a:r>
          </a:p>
          <a:p>
            <a:endParaRPr lang="en-US" dirty="0"/>
          </a:p>
          <a:p>
            <a:r>
              <a:rPr lang="en-US" dirty="0"/>
              <a:t>In some cities, venues like city parks and public swimming pools were off limits to Latinx people, or only allowed them in certain areas or on certain days of the week. Although Latinx were considered legally white, This segregation was maintained by CUSTOM and everyday practice that was as powerful as LAW. Signs like these laid out the rules, and violence could reinforce this separation.</a:t>
            </a:r>
          </a:p>
          <a:p>
            <a:endParaRPr lang="en-US" dirty="0"/>
          </a:p>
          <a:p>
            <a:r>
              <a:rPr lang="en-US" dirty="0"/>
              <a:t>Combination of conditions gave rise to a multi-faceted civil rights movement that sought to address these conditions on multiple fronts. </a:t>
            </a:r>
          </a:p>
          <a:p>
            <a:endParaRPr lang="en-US" dirty="0"/>
          </a:p>
          <a:p>
            <a:endParaRPr lang="en-US" dirty="0"/>
          </a:p>
        </p:txBody>
      </p:sp>
      <p:sp>
        <p:nvSpPr>
          <p:cNvPr id="4" name="Slide Number Placeholder 3"/>
          <p:cNvSpPr>
            <a:spLocks noGrp="1"/>
          </p:cNvSpPr>
          <p:nvPr>
            <p:ph type="sldNum" sz="quarter" idx="5"/>
          </p:nvPr>
        </p:nvSpPr>
        <p:spPr/>
        <p:txBody>
          <a:bodyPr/>
          <a:lstStyle/>
          <a:p>
            <a:fld id="{E3D5CF2D-479D-3F41-A748-2A7F6A16ED23}" type="slidenum">
              <a:rPr lang="en-US" smtClean="0"/>
              <a:t>7</a:t>
            </a:fld>
            <a:endParaRPr lang="en-US"/>
          </a:p>
        </p:txBody>
      </p:sp>
    </p:spTree>
    <p:extLst>
      <p:ext uri="{BB962C8B-B14F-4D97-AF65-F5344CB8AC3E}">
        <p14:creationId xmlns:p14="http://schemas.microsoft.com/office/powerpoint/2010/main" val="1742892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categories </a:t>
            </a:r>
            <a:r>
              <a:rPr lang="en-US" dirty="0"/>
              <a:t>that align with the areas that the standards </a:t>
            </a:r>
            <a:r>
              <a:rPr lang="en-US" dirty="0" smtClean="0"/>
              <a:t>emphasize:</a:t>
            </a:r>
          </a:p>
          <a:p>
            <a:endParaRPr lang="en-US" dirty="0" smtClean="0"/>
          </a:p>
          <a:p>
            <a:r>
              <a:rPr lang="en-US" dirty="0" smtClean="0"/>
              <a:t>Formal</a:t>
            </a:r>
            <a:r>
              <a:rPr lang="en-US" baseline="0" dirty="0" smtClean="0"/>
              <a:t> orgs</a:t>
            </a:r>
          </a:p>
          <a:p>
            <a:r>
              <a:rPr lang="en-US" baseline="0" dirty="0" smtClean="0"/>
              <a:t>Grassroots activism</a:t>
            </a:r>
          </a:p>
          <a:p>
            <a:r>
              <a:rPr lang="en-US" baseline="0" dirty="0" smtClean="0"/>
              <a:t>Labor activism</a:t>
            </a:r>
            <a:endParaRPr lang="en-US" dirty="0"/>
          </a:p>
          <a:p>
            <a:endParaRPr lang="en-US" dirty="0"/>
          </a:p>
          <a:p>
            <a:r>
              <a:rPr lang="en-US" dirty="0" smtClean="0"/>
              <a:t>Not great depth here </a:t>
            </a:r>
            <a:r>
              <a:rPr lang="mr-IN" dirty="0" smtClean="0"/>
              <a:t>–</a:t>
            </a:r>
            <a:r>
              <a:rPr lang="en-US" dirty="0" smtClean="0"/>
              <a:t> ways to </a:t>
            </a:r>
            <a:r>
              <a:rPr lang="en-US" dirty="0"/>
              <a:t>show the diversity of approaches employed at different points across time. </a:t>
            </a:r>
          </a:p>
        </p:txBody>
      </p:sp>
      <p:sp>
        <p:nvSpPr>
          <p:cNvPr id="4" name="Slide Number Placeholder 3"/>
          <p:cNvSpPr>
            <a:spLocks noGrp="1"/>
          </p:cNvSpPr>
          <p:nvPr>
            <p:ph type="sldNum" sz="quarter" idx="5"/>
          </p:nvPr>
        </p:nvSpPr>
        <p:spPr/>
        <p:txBody>
          <a:bodyPr/>
          <a:lstStyle/>
          <a:p>
            <a:fld id="{E3D5CF2D-479D-3F41-A748-2A7F6A16ED23}" type="slidenum">
              <a:rPr lang="en-US" smtClean="0"/>
              <a:t>8</a:t>
            </a:fld>
            <a:endParaRPr lang="en-US"/>
          </a:p>
        </p:txBody>
      </p:sp>
    </p:spTree>
    <p:extLst>
      <p:ext uri="{BB962C8B-B14F-4D97-AF65-F5344CB8AC3E}">
        <p14:creationId xmlns:p14="http://schemas.microsoft.com/office/powerpoint/2010/main" val="1376848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One path to securing civil </a:t>
            </a:r>
            <a:r>
              <a:rPr lang="en-US" dirty="0" smtClean="0"/>
              <a:t>rights: power </a:t>
            </a:r>
            <a:r>
              <a:rPr lang="en-US" dirty="0"/>
              <a:t>of large organizations, including LULAC. </a:t>
            </a:r>
            <a:endParaRPr lang="en-US" dirty="0" smtClean="0"/>
          </a:p>
          <a:p>
            <a:pPr marL="171450" indent="-171450">
              <a:buFont typeface="Arial"/>
              <a:buChar char="•"/>
            </a:pPr>
            <a:r>
              <a:rPr lang="en-US" dirty="0" smtClean="0"/>
              <a:t>Founded </a:t>
            </a:r>
            <a:r>
              <a:rPr lang="en-US" dirty="0"/>
              <a:t>in 1929 in Corpus, LULAC employed a strategy of asserting rights grounded in US citizenship and service to the US.</a:t>
            </a:r>
          </a:p>
          <a:p>
            <a:pPr marL="171450" indent="-171450">
              <a:buFont typeface="Arial" panose="020B0604020202020204" pitchFamily="34" charset="0"/>
              <a:buChar char="•"/>
            </a:pPr>
            <a:r>
              <a:rPr lang="en-US" dirty="0"/>
              <a:t>Early 20</a:t>
            </a:r>
            <a:r>
              <a:rPr lang="en-US" baseline="30000" dirty="0"/>
              <a:t>th</a:t>
            </a:r>
            <a:r>
              <a:rPr lang="en-US" dirty="0"/>
              <a:t> century, Mexicans organized to confront discrimination through mutual aid </a:t>
            </a:r>
            <a:r>
              <a:rPr lang="en-US" baseline="0" dirty="0"/>
              <a:t>and </a:t>
            </a:r>
            <a:r>
              <a:rPr lang="en-US" dirty="0" smtClean="0"/>
              <a:t>Mexican consulate.</a:t>
            </a:r>
            <a:endParaRPr lang="en-US" dirty="0"/>
          </a:p>
          <a:p>
            <a:pPr marL="171450" indent="-171450">
              <a:buFont typeface="Arial" panose="020B0604020202020204" pitchFamily="34" charset="0"/>
              <a:buChar char="•"/>
            </a:pPr>
            <a:r>
              <a:rPr lang="en-US" dirty="0"/>
              <a:t>Orgs like LULAC represented a shift in orientation.</a:t>
            </a:r>
          </a:p>
          <a:p>
            <a:pPr marL="628650" lvl="1" indent="-171450">
              <a:buFont typeface="Arial" panose="020B0604020202020204" pitchFamily="34" charset="0"/>
              <a:buChar char="•"/>
            </a:pPr>
            <a:r>
              <a:rPr lang="en-US" dirty="0"/>
              <a:t>Middle class – business owners, skilled laborers, lawyers and professionals</a:t>
            </a:r>
          </a:p>
          <a:p>
            <a:pPr marL="628650" lvl="1" indent="-171450">
              <a:buFont typeface="Arial" panose="020B0604020202020204" pitchFamily="34" charset="0"/>
              <a:buChar char="•"/>
            </a:pPr>
            <a:r>
              <a:rPr lang="en-US" dirty="0"/>
              <a:t>Many veterans of the US military and WWI</a:t>
            </a:r>
          </a:p>
          <a:p>
            <a:pPr marL="628650" lvl="1" indent="-171450">
              <a:buFont typeface="Arial" panose="020B0604020202020204" pitchFamily="34" charset="0"/>
              <a:buChar char="•"/>
            </a:pPr>
            <a:r>
              <a:rPr lang="en-US" dirty="0"/>
              <a:t>Focus on assimilation as the path to </a:t>
            </a:r>
            <a:r>
              <a:rPr lang="en-US" dirty="0" smtClean="0"/>
              <a:t>CR, </a:t>
            </a:r>
            <a:r>
              <a:rPr lang="en-US" dirty="0"/>
              <a:t>emphasizing citizenship and English language acquisition for its members and for the Mexican population as a whole.</a:t>
            </a:r>
          </a:p>
          <a:p>
            <a:pPr marL="628650" lvl="1" indent="-171450">
              <a:buFont typeface="Arial" panose="020B0604020202020204" pitchFamily="34" charset="0"/>
              <a:buChar char="•"/>
            </a:pPr>
            <a:r>
              <a:rPr lang="en-US" dirty="0"/>
              <a:t>Criticized for this position – at the time and and later, critics noted how this</a:t>
            </a:r>
            <a:r>
              <a:rPr lang="en-US" baseline="0" dirty="0"/>
              <a:t> focus left a lot of people out of the fold. </a:t>
            </a:r>
          </a:p>
          <a:p>
            <a:pPr marL="628650" lvl="1" indent="-171450">
              <a:buFont typeface="Arial" panose="020B0604020202020204" pitchFamily="34" charset="0"/>
              <a:buChar char="•"/>
            </a:pPr>
            <a:r>
              <a:rPr lang="en-US" baseline="0" dirty="0"/>
              <a:t>B</a:t>
            </a:r>
            <a:r>
              <a:rPr lang="en-US" dirty="0"/>
              <a:t>ut response to a discrete set of circumstances in South Texas in the early 20</a:t>
            </a:r>
            <a:r>
              <a:rPr lang="en-US" baseline="30000" dirty="0"/>
              <a:t>th</a:t>
            </a:r>
            <a:r>
              <a:rPr lang="en-US" dirty="0"/>
              <a:t> century. Way to gain access</a:t>
            </a:r>
            <a:r>
              <a:rPr lang="en-US" baseline="0" dirty="0"/>
              <a:t> to the system.</a:t>
            </a:r>
          </a:p>
          <a:p>
            <a:pPr marL="628650" lvl="1" indent="-171450">
              <a:buFont typeface="Arial" panose="020B0604020202020204" pitchFamily="34" charset="0"/>
              <a:buChar char="•"/>
            </a:pPr>
            <a:r>
              <a:rPr lang="en-US" baseline="0" dirty="0"/>
              <a:t>Citizenship = voting rights = </a:t>
            </a:r>
            <a:r>
              <a:rPr lang="en-US" dirty="0"/>
              <a:t>POLITICAL </a:t>
            </a:r>
            <a:r>
              <a:rPr lang="en-US" dirty="0" smtClean="0"/>
              <a:t>POWER. </a:t>
            </a:r>
            <a:r>
              <a:rPr lang="en-US" dirty="0"/>
              <a:t>They believed that this tactic would in the end help ALL Latinos.</a:t>
            </a:r>
          </a:p>
          <a:p>
            <a:pPr marL="628650" lvl="1" indent="-171450">
              <a:buFont typeface="Arial" panose="020B0604020202020204" pitchFamily="34" charset="0"/>
              <a:buChar char="•"/>
            </a:pPr>
            <a:r>
              <a:rPr lang="en-US" dirty="0"/>
              <a:t>Launched a variety of campaigns targeting areas where segregation and discrimination prohibited Mexicans from exercising their full civic duties.</a:t>
            </a:r>
          </a:p>
          <a:p>
            <a:pPr marL="1543050" lvl="3" indent="-171450">
              <a:buFont typeface="Arial" panose="020B0604020202020204" pitchFamily="34" charset="0"/>
              <a:buChar char="•"/>
            </a:pPr>
            <a:r>
              <a:rPr lang="en-US" dirty="0"/>
              <a:t>Filed legal cases against segregation in public schools (Mendez v. Westminster in CA 1946) and various cases in Texas (Delgado v. Bastrop 1948); </a:t>
            </a:r>
          </a:p>
          <a:p>
            <a:pPr marL="1543050" lvl="3" indent="-171450">
              <a:buFont typeface="Arial" panose="020B0604020202020204" pitchFamily="34" charset="0"/>
              <a:buChar char="•"/>
            </a:pPr>
            <a:r>
              <a:rPr lang="en-US" dirty="0"/>
              <a:t>In 1950s, LULAC lawyers filed </a:t>
            </a:r>
            <a:r>
              <a:rPr lang="en-US" dirty="0" smtClean="0"/>
              <a:t>Hernandez </a:t>
            </a:r>
            <a:r>
              <a:rPr lang="en-US" dirty="0"/>
              <a:t>v. Texas, challenging discrimination against Mexicans in jury selection. </a:t>
            </a:r>
          </a:p>
          <a:p>
            <a:pPr marL="1543050" lvl="3" indent="-171450">
              <a:buFont typeface="Arial" panose="020B0604020202020204" pitchFamily="34" charset="0"/>
              <a:buChar char="•"/>
            </a:pPr>
            <a:r>
              <a:rPr lang="en-US" dirty="0"/>
              <a:t>In this case, showed how their legal whiteness did not prevent systemic disenfranchisement. </a:t>
            </a:r>
          </a:p>
        </p:txBody>
      </p:sp>
      <p:sp>
        <p:nvSpPr>
          <p:cNvPr id="4" name="Slide Number Placeholder 3"/>
          <p:cNvSpPr>
            <a:spLocks noGrp="1"/>
          </p:cNvSpPr>
          <p:nvPr>
            <p:ph type="sldNum" sz="quarter" idx="5"/>
          </p:nvPr>
        </p:nvSpPr>
        <p:spPr/>
        <p:txBody>
          <a:bodyPr/>
          <a:lstStyle/>
          <a:p>
            <a:fld id="{E3D5CF2D-479D-3F41-A748-2A7F6A16ED23}" type="slidenum">
              <a:rPr lang="en-US" smtClean="0"/>
              <a:t>9</a:t>
            </a:fld>
            <a:endParaRPr lang="en-US"/>
          </a:p>
        </p:txBody>
      </p:sp>
    </p:spTree>
    <p:extLst>
      <p:ext uri="{BB962C8B-B14F-4D97-AF65-F5344CB8AC3E}">
        <p14:creationId xmlns:p14="http://schemas.microsoft.com/office/powerpoint/2010/main" val="4268556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2/24/21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1587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2/24/21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23605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2/24/21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67324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2/24/21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34502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2/24/21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11435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2/24/21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02457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2/24/21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66277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2/24/21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22865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2/24/21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5645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2/24/21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2101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2/24/21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5807195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2/24/21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96890835"/>
      </p:ext>
    </p:extLst>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g"/><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05CC19-D0A3-9747-B867-322F1CF392D3}"/>
              </a:ext>
            </a:extLst>
          </p:cNvPr>
          <p:cNvSpPr>
            <a:spLocks noGrp="1"/>
          </p:cNvSpPr>
          <p:nvPr>
            <p:ph type="ctrTitle"/>
          </p:nvPr>
        </p:nvSpPr>
        <p:spPr/>
        <p:txBody>
          <a:bodyPr>
            <a:normAutofit/>
          </a:bodyPr>
          <a:lstStyle/>
          <a:p>
            <a:r>
              <a:rPr lang="en-US" sz="4800" dirty="0"/>
              <a:t>Post-WWII Latinx Civil Rights</a:t>
            </a:r>
          </a:p>
        </p:txBody>
      </p:sp>
      <p:sp>
        <p:nvSpPr>
          <p:cNvPr id="3" name="Subtitle 2">
            <a:extLst>
              <a:ext uri="{FF2B5EF4-FFF2-40B4-BE49-F238E27FC236}">
                <a16:creationId xmlns="" xmlns:a16="http://schemas.microsoft.com/office/drawing/2014/main" id="{397C6133-63DE-C74B-B96D-505762653ACB}"/>
              </a:ext>
            </a:extLst>
          </p:cNvPr>
          <p:cNvSpPr>
            <a:spLocks noGrp="1"/>
          </p:cNvSpPr>
          <p:nvPr>
            <p:ph type="subTitle" idx="1"/>
          </p:nvPr>
        </p:nvSpPr>
        <p:spPr/>
        <p:txBody>
          <a:bodyPr/>
          <a:lstStyle/>
          <a:p>
            <a:r>
              <a:rPr lang="en-US" dirty="0"/>
              <a:t>Dr. Monica Perales</a:t>
            </a:r>
          </a:p>
          <a:p>
            <a:r>
              <a:rPr lang="en-US" dirty="0"/>
              <a:t>University of Houston</a:t>
            </a:r>
          </a:p>
        </p:txBody>
      </p:sp>
    </p:spTree>
    <p:extLst>
      <p:ext uri="{BB962C8B-B14F-4D97-AF65-F5344CB8AC3E}">
        <p14:creationId xmlns:p14="http://schemas.microsoft.com/office/powerpoint/2010/main" val="848136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DB8325-2EA4-844D-A7FB-C48BEE70D355}"/>
              </a:ext>
            </a:extLst>
          </p:cNvPr>
          <p:cNvSpPr>
            <a:spLocks noGrp="1"/>
          </p:cNvSpPr>
          <p:nvPr>
            <p:ph type="title"/>
          </p:nvPr>
        </p:nvSpPr>
        <p:spPr/>
        <p:txBody>
          <a:bodyPr/>
          <a:lstStyle/>
          <a:p>
            <a:r>
              <a:rPr lang="en-US"/>
              <a:t>Organizations</a:t>
            </a:r>
          </a:p>
        </p:txBody>
      </p:sp>
      <p:pic>
        <p:nvPicPr>
          <p:cNvPr id="6" name="Content Placeholder 5">
            <a:extLst>
              <a:ext uri="{FF2B5EF4-FFF2-40B4-BE49-F238E27FC236}">
                <a16:creationId xmlns="" xmlns:a16="http://schemas.microsoft.com/office/drawing/2014/main" id="{54BD4EB2-2019-634E-B886-730E8772D521}"/>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628029" y="1528481"/>
            <a:ext cx="2687171" cy="3439579"/>
          </a:xfrm>
        </p:spPr>
      </p:pic>
      <p:sp>
        <p:nvSpPr>
          <p:cNvPr id="4" name="Text Placeholder 3">
            <a:extLst>
              <a:ext uri="{FF2B5EF4-FFF2-40B4-BE49-F238E27FC236}">
                <a16:creationId xmlns="" xmlns:a16="http://schemas.microsoft.com/office/drawing/2014/main" id="{D749D042-2A69-2340-8E7A-1EFDD0B20EE9}"/>
              </a:ext>
            </a:extLst>
          </p:cNvPr>
          <p:cNvSpPr>
            <a:spLocks noGrp="1"/>
          </p:cNvSpPr>
          <p:nvPr>
            <p:ph type="body" sz="half" idx="2"/>
          </p:nvPr>
        </p:nvSpPr>
        <p:spPr/>
        <p:txBody>
          <a:bodyPr/>
          <a:lstStyle/>
          <a:p>
            <a:r>
              <a:rPr lang="en-US" dirty="0"/>
              <a:t>El </a:t>
            </a:r>
            <a:r>
              <a:rPr lang="en-US" dirty="0" err="1"/>
              <a:t>Congreso</a:t>
            </a:r>
            <a:r>
              <a:rPr lang="en-US" dirty="0"/>
              <a:t> de Pueblos  de </a:t>
            </a:r>
            <a:r>
              <a:rPr lang="en-US" dirty="0" err="1"/>
              <a:t>Habla</a:t>
            </a:r>
            <a:r>
              <a:rPr lang="en-US" dirty="0"/>
              <a:t> Española (The Spanish Speaking People’s Congress, ca. 1939-early 1950s)</a:t>
            </a:r>
          </a:p>
          <a:p>
            <a:r>
              <a:rPr lang="en-US" dirty="0"/>
              <a:t>Luisa Moreno (left, photo from San Diego History Center) and Josefina Fierro de Bright (right, photo from Wikipedia)</a:t>
            </a:r>
          </a:p>
        </p:txBody>
      </p:sp>
      <p:pic>
        <p:nvPicPr>
          <p:cNvPr id="8" name="Picture 7">
            <a:extLst>
              <a:ext uri="{FF2B5EF4-FFF2-40B4-BE49-F238E27FC236}">
                <a16:creationId xmlns="" xmlns:a16="http://schemas.microsoft.com/office/drawing/2014/main" id="{BE519F42-AC26-764A-A9D6-165CB19F8446}"/>
              </a:ext>
            </a:extLst>
          </p:cNvPr>
          <p:cNvPicPr>
            <a:picLocks noChangeAspect="1"/>
          </p:cNvPicPr>
          <p:nvPr/>
        </p:nvPicPr>
        <p:blipFill>
          <a:blip r:embed="rId4"/>
          <a:stretch>
            <a:fillRect/>
          </a:stretch>
        </p:blipFill>
        <p:spPr>
          <a:xfrm>
            <a:off x="8077572" y="1528481"/>
            <a:ext cx="2644215" cy="3441466"/>
          </a:xfrm>
          <a:prstGeom prst="rect">
            <a:avLst/>
          </a:prstGeom>
        </p:spPr>
      </p:pic>
    </p:spTree>
    <p:extLst>
      <p:ext uri="{BB962C8B-B14F-4D97-AF65-F5344CB8AC3E}">
        <p14:creationId xmlns:p14="http://schemas.microsoft.com/office/powerpoint/2010/main" val="394329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6E04A0-9232-4D4C-86A5-80730DAE6886}"/>
              </a:ext>
            </a:extLst>
          </p:cNvPr>
          <p:cNvSpPr>
            <a:spLocks noGrp="1"/>
          </p:cNvSpPr>
          <p:nvPr>
            <p:ph type="title"/>
          </p:nvPr>
        </p:nvSpPr>
        <p:spPr/>
        <p:txBody>
          <a:bodyPr/>
          <a:lstStyle/>
          <a:p>
            <a:r>
              <a:rPr lang="en-US" dirty="0"/>
              <a:t>Grassroots Activism</a:t>
            </a:r>
          </a:p>
        </p:txBody>
      </p:sp>
      <p:pic>
        <p:nvPicPr>
          <p:cNvPr id="5" name="Content Placeholder 4">
            <a:extLst>
              <a:ext uri="{FF2B5EF4-FFF2-40B4-BE49-F238E27FC236}">
                <a16:creationId xmlns="" xmlns:a16="http://schemas.microsoft.com/office/drawing/2014/main" id="{E1AB9F1C-2E0E-6647-9475-117413B02E2E}"/>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653835" y="1541929"/>
            <a:ext cx="8017666" cy="3908612"/>
          </a:xfrm>
        </p:spPr>
      </p:pic>
      <p:sp>
        <p:nvSpPr>
          <p:cNvPr id="7" name="Text Placeholder 6">
            <a:extLst>
              <a:ext uri="{FF2B5EF4-FFF2-40B4-BE49-F238E27FC236}">
                <a16:creationId xmlns="" xmlns:a16="http://schemas.microsoft.com/office/drawing/2014/main" id="{B41B67E9-5ED9-6249-A1B7-C7645CAF834C}"/>
              </a:ext>
            </a:extLst>
          </p:cNvPr>
          <p:cNvSpPr>
            <a:spLocks noGrp="1"/>
          </p:cNvSpPr>
          <p:nvPr>
            <p:ph type="body" sz="half" idx="2"/>
          </p:nvPr>
        </p:nvSpPr>
        <p:spPr/>
        <p:txBody>
          <a:bodyPr/>
          <a:lstStyle/>
          <a:p>
            <a:r>
              <a:rPr lang="en-US" dirty="0"/>
              <a:t>Student walkouts in Edcouch-Elsa, TX 1968 (photo from http://</a:t>
            </a:r>
            <a:r>
              <a:rPr lang="en-US" dirty="0" err="1"/>
              <a:t>www.cityofelsa.net</a:t>
            </a:r>
            <a:r>
              <a:rPr lang="en-US" dirty="0"/>
              <a:t>/community)</a:t>
            </a:r>
          </a:p>
        </p:txBody>
      </p:sp>
    </p:spTree>
    <p:extLst>
      <p:ext uri="{BB962C8B-B14F-4D97-AF65-F5344CB8AC3E}">
        <p14:creationId xmlns:p14="http://schemas.microsoft.com/office/powerpoint/2010/main" val="2899159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43CDC4-0710-8C40-9378-E68958307E82}"/>
              </a:ext>
            </a:extLst>
          </p:cNvPr>
          <p:cNvSpPr>
            <a:spLocks noGrp="1"/>
          </p:cNvSpPr>
          <p:nvPr>
            <p:ph type="title"/>
          </p:nvPr>
        </p:nvSpPr>
        <p:spPr/>
        <p:txBody>
          <a:bodyPr/>
          <a:lstStyle/>
          <a:p>
            <a:r>
              <a:rPr lang="en-US" dirty="0"/>
              <a:t>Labor Activism</a:t>
            </a:r>
          </a:p>
        </p:txBody>
      </p:sp>
      <p:pic>
        <p:nvPicPr>
          <p:cNvPr id="6" name="Content Placeholder 5">
            <a:extLst>
              <a:ext uri="{FF2B5EF4-FFF2-40B4-BE49-F238E27FC236}">
                <a16:creationId xmlns="" xmlns:a16="http://schemas.microsoft.com/office/drawing/2014/main" id="{35347CD5-A72D-AC4E-9D2A-03E377C2D25D}"/>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867150" y="988060"/>
            <a:ext cx="7315200" cy="4881880"/>
          </a:xfrm>
        </p:spPr>
      </p:pic>
      <p:sp>
        <p:nvSpPr>
          <p:cNvPr id="4" name="Text Placeholder 3">
            <a:extLst>
              <a:ext uri="{FF2B5EF4-FFF2-40B4-BE49-F238E27FC236}">
                <a16:creationId xmlns="" xmlns:a16="http://schemas.microsoft.com/office/drawing/2014/main" id="{86B3EACD-8969-F541-A829-9AEEF8FF1694}"/>
              </a:ext>
            </a:extLst>
          </p:cNvPr>
          <p:cNvSpPr>
            <a:spLocks noGrp="1"/>
          </p:cNvSpPr>
          <p:nvPr>
            <p:ph type="body" sz="half" idx="2"/>
          </p:nvPr>
        </p:nvSpPr>
        <p:spPr/>
        <p:txBody>
          <a:bodyPr/>
          <a:lstStyle/>
          <a:p>
            <a:r>
              <a:rPr lang="en-US" dirty="0"/>
              <a:t>César Chávez Memorial Mural in San Fernando, CA (Photo from https://</a:t>
            </a:r>
            <a:r>
              <a:rPr lang="en-US" dirty="0" err="1"/>
              <a:t>www.dailynews.com</a:t>
            </a:r>
            <a:r>
              <a:rPr lang="en-US" dirty="0"/>
              <a:t>/2018/10/28/election-2018-brings-issues-to-voters-in-the-city-of-san-fernando/)</a:t>
            </a:r>
          </a:p>
        </p:txBody>
      </p:sp>
    </p:spTree>
    <p:extLst>
      <p:ext uri="{BB962C8B-B14F-4D97-AF65-F5344CB8AC3E}">
        <p14:creationId xmlns:p14="http://schemas.microsoft.com/office/powerpoint/2010/main" val="1947537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EDF9785D-C673-894E-B76E-DE4E2C9033C1}"/>
              </a:ext>
            </a:extLst>
          </p:cNvPr>
          <p:cNvSpPr>
            <a:spLocks noGrp="1"/>
          </p:cNvSpPr>
          <p:nvPr>
            <p:ph type="title"/>
          </p:nvPr>
        </p:nvSpPr>
        <p:spPr/>
        <p:txBody>
          <a:bodyPr/>
          <a:lstStyle/>
          <a:p>
            <a:r>
              <a:rPr lang="en-US" dirty="0"/>
              <a:t>3. What does the history of Latinx civil rights teach us? </a:t>
            </a:r>
            <a:br>
              <a:rPr lang="en-US" dirty="0"/>
            </a:br>
            <a:endParaRPr lang="en-US" dirty="0"/>
          </a:p>
        </p:txBody>
      </p:sp>
      <p:sp>
        <p:nvSpPr>
          <p:cNvPr id="6" name="Content Placeholder 5">
            <a:extLst>
              <a:ext uri="{FF2B5EF4-FFF2-40B4-BE49-F238E27FC236}">
                <a16:creationId xmlns="" xmlns:a16="http://schemas.microsoft.com/office/drawing/2014/main" id="{75A04BFB-060C-D84A-AD6F-0F9A1D438974}"/>
              </a:ext>
            </a:extLst>
          </p:cNvPr>
          <p:cNvSpPr>
            <a:spLocks noGrp="1"/>
          </p:cNvSpPr>
          <p:nvPr>
            <p:ph idx="1"/>
          </p:nvPr>
        </p:nvSpPr>
        <p:spPr/>
        <p:txBody>
          <a:bodyPr/>
          <a:lstStyle/>
          <a:p>
            <a:endParaRPr lang="en-US" dirty="0"/>
          </a:p>
          <a:p>
            <a:r>
              <a:rPr lang="en-US" dirty="0"/>
              <a:t>Context matters</a:t>
            </a:r>
          </a:p>
          <a:p>
            <a:pPr marL="0" indent="0">
              <a:buNone/>
            </a:pPr>
            <a:endParaRPr lang="en-US" dirty="0"/>
          </a:p>
          <a:p>
            <a:r>
              <a:rPr lang="en-US" dirty="0"/>
              <a:t>Understanding relationships between movements</a:t>
            </a:r>
          </a:p>
          <a:p>
            <a:pPr marL="0" indent="0">
              <a:buNone/>
            </a:pPr>
            <a:endParaRPr lang="en-US" dirty="0"/>
          </a:p>
          <a:p>
            <a:r>
              <a:rPr lang="en-US" dirty="0"/>
              <a:t>Civil rights struggles as an evolving dialogue</a:t>
            </a:r>
          </a:p>
          <a:p>
            <a:pPr marL="0" indent="0">
              <a:buNone/>
            </a:pPr>
            <a:endParaRPr lang="en-US" dirty="0"/>
          </a:p>
          <a:p>
            <a:r>
              <a:rPr lang="en-US" dirty="0"/>
              <a:t>Communities tell their own stories</a:t>
            </a:r>
          </a:p>
          <a:p>
            <a:endParaRPr lang="en-US" dirty="0"/>
          </a:p>
          <a:p>
            <a:endParaRPr lang="en-US" dirty="0"/>
          </a:p>
          <a:p>
            <a:endParaRPr lang="en-US" dirty="0"/>
          </a:p>
        </p:txBody>
      </p:sp>
    </p:spTree>
    <p:extLst>
      <p:ext uri="{BB962C8B-B14F-4D97-AF65-F5344CB8AC3E}">
        <p14:creationId xmlns:p14="http://schemas.microsoft.com/office/powerpoint/2010/main" val="19324951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62E3C827-4B61-C548-A58A-232188B536CE}"/>
              </a:ext>
            </a:extLst>
          </p:cNvPr>
          <p:cNvSpPr>
            <a:spLocks noGrp="1"/>
          </p:cNvSpPr>
          <p:nvPr>
            <p:ph type="title"/>
          </p:nvPr>
        </p:nvSpPr>
        <p:spPr/>
        <p:txBody>
          <a:bodyPr>
            <a:normAutofit/>
          </a:bodyPr>
          <a:lstStyle/>
          <a:p>
            <a:r>
              <a:rPr lang="en-US" dirty="0"/>
              <a:t>Q&amp;A</a:t>
            </a:r>
            <a:br>
              <a:rPr lang="en-US" dirty="0"/>
            </a:br>
            <a:endParaRPr lang="en-US" dirty="0"/>
          </a:p>
        </p:txBody>
      </p:sp>
      <p:pic>
        <p:nvPicPr>
          <p:cNvPr id="3" name="Content Placeholder 2">
            <a:extLst>
              <a:ext uri="{FF2B5EF4-FFF2-40B4-BE49-F238E27FC236}">
                <a16:creationId xmlns="" xmlns:a16="http://schemas.microsoft.com/office/drawing/2014/main" id="{93024747-070A-AE48-8406-A4DF2B4BC699}"/>
              </a:ext>
            </a:extLst>
          </p:cNvPr>
          <p:cNvPicPr>
            <a:picLocks noGrp="1" noChangeAspect="1"/>
          </p:cNvPicPr>
          <p:nvPr>
            <p:ph idx="1"/>
          </p:nvPr>
        </p:nvPicPr>
        <p:blipFill>
          <a:blip r:embed="rId3"/>
          <a:stretch>
            <a:fillRect/>
          </a:stretch>
        </p:blipFill>
        <p:spPr>
          <a:xfrm>
            <a:off x="3680693" y="1142999"/>
            <a:ext cx="7883777" cy="4688359"/>
          </a:xfrm>
        </p:spPr>
      </p:pic>
      <p:sp>
        <p:nvSpPr>
          <p:cNvPr id="4" name="Text Placeholder 3">
            <a:extLst>
              <a:ext uri="{FF2B5EF4-FFF2-40B4-BE49-F238E27FC236}">
                <a16:creationId xmlns="" xmlns:a16="http://schemas.microsoft.com/office/drawing/2014/main" id="{B96F764B-C652-3842-82C0-D7CF6B97132B}"/>
              </a:ext>
            </a:extLst>
          </p:cNvPr>
          <p:cNvSpPr>
            <a:spLocks noGrp="1"/>
          </p:cNvSpPr>
          <p:nvPr>
            <p:ph type="body" sz="half" idx="2"/>
          </p:nvPr>
        </p:nvSpPr>
        <p:spPr>
          <a:xfrm>
            <a:off x="256032" y="3494176"/>
            <a:ext cx="2834640" cy="2321990"/>
          </a:xfrm>
        </p:spPr>
        <p:txBody>
          <a:bodyPr/>
          <a:lstStyle/>
          <a:p>
            <a:r>
              <a:rPr lang="en-US" i="1" dirty="0"/>
              <a:t>The Legacy of César Chávez</a:t>
            </a:r>
            <a:r>
              <a:rPr lang="en-US" dirty="0"/>
              <a:t> (1997) mural, Santa Ana College, California (photo from https://</a:t>
            </a:r>
            <a:r>
              <a:rPr lang="en-US" dirty="0" err="1"/>
              <a:t>muralesrebeldes.org</a:t>
            </a:r>
            <a:r>
              <a:rPr lang="en-US" dirty="0"/>
              <a:t>/honoring-cesar-chavez-march-31-2017/)</a:t>
            </a:r>
          </a:p>
        </p:txBody>
      </p:sp>
    </p:spTree>
    <p:extLst>
      <p:ext uri="{BB962C8B-B14F-4D97-AF65-F5344CB8AC3E}">
        <p14:creationId xmlns:p14="http://schemas.microsoft.com/office/powerpoint/2010/main" val="10492454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6091B6-ECA5-1E47-9853-FAA27657DA85}"/>
              </a:ext>
            </a:extLst>
          </p:cNvPr>
          <p:cNvSpPr>
            <a:spLocks noGrp="1"/>
          </p:cNvSpPr>
          <p:nvPr>
            <p:ph type="title"/>
          </p:nvPr>
        </p:nvSpPr>
        <p:spPr/>
        <p:txBody>
          <a:bodyPr/>
          <a:lstStyle/>
          <a:p>
            <a:r>
              <a:rPr lang="en-US" dirty="0"/>
              <a:t>United States History Studies Since 1877 Standards</a:t>
            </a:r>
          </a:p>
        </p:txBody>
      </p:sp>
      <p:sp>
        <p:nvSpPr>
          <p:cNvPr id="3" name="Content Placeholder 2">
            <a:extLst>
              <a:ext uri="{FF2B5EF4-FFF2-40B4-BE49-F238E27FC236}">
                <a16:creationId xmlns="" xmlns:a16="http://schemas.microsoft.com/office/drawing/2014/main" id="{10FAC1FD-825A-414C-B3FD-61D6BE0720F0}"/>
              </a:ext>
            </a:extLst>
          </p:cNvPr>
          <p:cNvSpPr>
            <a:spLocks noGrp="1"/>
          </p:cNvSpPr>
          <p:nvPr>
            <p:ph idx="1"/>
          </p:nvPr>
        </p:nvSpPr>
        <p:spPr/>
        <p:txBody>
          <a:bodyPr/>
          <a:lstStyle/>
          <a:p>
            <a:pPr marL="0" indent="0">
              <a:buNone/>
            </a:pPr>
            <a:r>
              <a:rPr lang="en-US" dirty="0"/>
              <a:t>(9) History. The student understands the impact of the civil rights movement. The students is expected to:</a:t>
            </a:r>
          </a:p>
          <a:p>
            <a:pPr marL="0" indent="0">
              <a:buNone/>
            </a:pPr>
            <a:r>
              <a:rPr lang="en-US" dirty="0"/>
              <a:t>	C. describe the roles of political organizations that promoted African American, </a:t>
            </a:r>
            <a:r>
              <a:rPr lang="en-US" b="1" i="1" u="sng" dirty="0"/>
              <a:t>Chicano</a:t>
            </a:r>
            <a:r>
              <a:rPr lang="en-US" dirty="0"/>
              <a:t>, American Indian, and women’s civil rights.</a:t>
            </a:r>
          </a:p>
          <a:p>
            <a:pPr marL="0" indent="0">
              <a:buNone/>
            </a:pPr>
            <a:r>
              <a:rPr lang="en-US" dirty="0"/>
              <a:t>	D. identify the roles of significant leaders who supported various movements, including Martin Luther King, Jr., </a:t>
            </a:r>
            <a:r>
              <a:rPr lang="en-US" b="1" i="1" u="sng" dirty="0"/>
              <a:t>Cesar Chávez, Dolores Huerta</a:t>
            </a:r>
            <a:r>
              <a:rPr lang="en-US" dirty="0"/>
              <a:t>, Rosa Parks, and Betty Friedan.</a:t>
            </a:r>
          </a:p>
          <a:p>
            <a:pPr marL="0" indent="0">
              <a:buNone/>
            </a:pPr>
            <a:r>
              <a:rPr lang="en-US" dirty="0"/>
              <a:t>	I. evaluate changes in the United States that have resulted from the civil rights movement, including increased participation of minorities in the political process.</a:t>
            </a:r>
          </a:p>
        </p:txBody>
      </p:sp>
    </p:spTree>
    <p:extLst>
      <p:ext uri="{BB962C8B-B14F-4D97-AF65-F5344CB8AC3E}">
        <p14:creationId xmlns:p14="http://schemas.microsoft.com/office/powerpoint/2010/main" val="3423267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058991-C095-AE4C-B6A9-CAABDEF8A59A}"/>
              </a:ext>
            </a:extLst>
          </p:cNvPr>
          <p:cNvSpPr>
            <a:spLocks noGrp="1"/>
          </p:cNvSpPr>
          <p:nvPr>
            <p:ph type="title"/>
          </p:nvPr>
        </p:nvSpPr>
        <p:spPr/>
        <p:txBody>
          <a:bodyPr/>
          <a:lstStyle/>
          <a:p>
            <a:r>
              <a:rPr lang="en-US" dirty="0"/>
              <a:t>Guiding Questions – Latinx Civil Rights Activism</a:t>
            </a:r>
          </a:p>
        </p:txBody>
      </p:sp>
      <p:sp>
        <p:nvSpPr>
          <p:cNvPr id="3" name="Content Placeholder 2">
            <a:extLst>
              <a:ext uri="{FF2B5EF4-FFF2-40B4-BE49-F238E27FC236}">
                <a16:creationId xmlns="" xmlns:a16="http://schemas.microsoft.com/office/drawing/2014/main" id="{B46F00EB-1589-7A41-8AE8-7A21A360A3B1}"/>
              </a:ext>
            </a:extLst>
          </p:cNvPr>
          <p:cNvSpPr>
            <a:spLocks noGrp="1"/>
          </p:cNvSpPr>
          <p:nvPr>
            <p:ph idx="1"/>
          </p:nvPr>
        </p:nvSpPr>
        <p:spPr/>
        <p:txBody>
          <a:bodyPr/>
          <a:lstStyle/>
          <a:p>
            <a:r>
              <a:rPr lang="en-US" dirty="0"/>
              <a:t>How do we define civil rights?</a:t>
            </a:r>
          </a:p>
          <a:p>
            <a:pPr marL="0" indent="0">
              <a:buNone/>
            </a:pPr>
            <a:endParaRPr lang="en-US" dirty="0"/>
          </a:p>
          <a:p>
            <a:r>
              <a:rPr lang="en-US" dirty="0"/>
              <a:t>What are different strategies to achieving civil rights?</a:t>
            </a:r>
          </a:p>
          <a:p>
            <a:pPr marL="0" indent="0">
              <a:buNone/>
            </a:pPr>
            <a:endParaRPr lang="en-US" dirty="0"/>
          </a:p>
          <a:p>
            <a:r>
              <a:rPr lang="en-US" dirty="0"/>
              <a:t>What does Latinx civil rights history teach us? </a:t>
            </a:r>
          </a:p>
          <a:p>
            <a:pPr marL="0" indent="0">
              <a:buNone/>
            </a:pPr>
            <a:endParaRPr lang="en-US" dirty="0"/>
          </a:p>
        </p:txBody>
      </p:sp>
    </p:spTree>
    <p:extLst>
      <p:ext uri="{BB962C8B-B14F-4D97-AF65-F5344CB8AC3E}">
        <p14:creationId xmlns:p14="http://schemas.microsoft.com/office/powerpoint/2010/main" val="20664792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E735AB-4C27-EE4E-B630-17C3F97792EB}"/>
              </a:ext>
            </a:extLst>
          </p:cNvPr>
          <p:cNvSpPr>
            <a:spLocks noGrp="1"/>
          </p:cNvSpPr>
          <p:nvPr>
            <p:ph type="title"/>
          </p:nvPr>
        </p:nvSpPr>
        <p:spPr/>
        <p:txBody>
          <a:bodyPr/>
          <a:lstStyle/>
          <a:p>
            <a:r>
              <a:rPr lang="en-US" dirty="0"/>
              <a:t>1. How do we define civil rights?</a:t>
            </a:r>
          </a:p>
        </p:txBody>
      </p:sp>
      <p:sp>
        <p:nvSpPr>
          <p:cNvPr id="4" name="Content Placeholder 3">
            <a:extLst>
              <a:ext uri="{FF2B5EF4-FFF2-40B4-BE49-F238E27FC236}">
                <a16:creationId xmlns="" xmlns:a16="http://schemas.microsoft.com/office/drawing/2014/main" id="{B1394440-9AAD-CB4F-8733-4F9179079711}"/>
              </a:ext>
            </a:extLst>
          </p:cNvPr>
          <p:cNvSpPr>
            <a:spLocks noGrp="1"/>
          </p:cNvSpPr>
          <p:nvPr>
            <p:ph idx="1"/>
          </p:nvPr>
        </p:nvSpPr>
        <p:spPr/>
        <p:txBody>
          <a:bodyPr/>
          <a:lstStyle/>
          <a:p>
            <a:r>
              <a:rPr lang="en-US" dirty="0"/>
              <a:t>A few words  . . .</a:t>
            </a:r>
          </a:p>
          <a:p>
            <a:pPr marL="0" indent="0">
              <a:buNone/>
            </a:pPr>
            <a:endParaRPr lang="en-US" dirty="0"/>
          </a:p>
          <a:p>
            <a:r>
              <a:rPr lang="en-US" dirty="0"/>
              <a:t>What do we mean by civil rights?</a:t>
            </a:r>
          </a:p>
          <a:p>
            <a:pPr marL="0" indent="0">
              <a:buNone/>
            </a:pPr>
            <a:endParaRPr lang="en-US" dirty="0"/>
          </a:p>
        </p:txBody>
      </p:sp>
    </p:spTree>
    <p:extLst>
      <p:ext uri="{BB962C8B-B14F-4D97-AF65-F5344CB8AC3E}">
        <p14:creationId xmlns:p14="http://schemas.microsoft.com/office/powerpoint/2010/main" val="8576761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DF2100-116E-E04D-A8A8-6E992853A82E}"/>
              </a:ext>
            </a:extLst>
          </p:cNvPr>
          <p:cNvSpPr>
            <a:spLocks noGrp="1"/>
          </p:cNvSpPr>
          <p:nvPr>
            <p:ph type="title"/>
          </p:nvPr>
        </p:nvSpPr>
        <p:spPr/>
        <p:txBody>
          <a:bodyPr/>
          <a:lstStyle/>
          <a:p>
            <a:r>
              <a:rPr lang="en-US" dirty="0"/>
              <a:t>Poverty &amp; housing conditions</a:t>
            </a:r>
          </a:p>
        </p:txBody>
      </p:sp>
      <p:pic>
        <p:nvPicPr>
          <p:cNvPr id="6" name="Content Placeholder 5">
            <a:extLst>
              <a:ext uri="{FF2B5EF4-FFF2-40B4-BE49-F238E27FC236}">
                <a16:creationId xmlns="" xmlns:a16="http://schemas.microsoft.com/office/drawing/2014/main" id="{B35C6723-75D3-444E-9923-F8E5DFDC4F59}"/>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0069" y="868363"/>
            <a:ext cx="5329362" cy="5121275"/>
          </a:xfrm>
        </p:spPr>
      </p:pic>
      <p:sp>
        <p:nvSpPr>
          <p:cNvPr id="4" name="Text Placeholder 3">
            <a:extLst>
              <a:ext uri="{FF2B5EF4-FFF2-40B4-BE49-F238E27FC236}">
                <a16:creationId xmlns="" xmlns:a16="http://schemas.microsoft.com/office/drawing/2014/main" id="{B7F88F71-D4BB-104B-8387-B48D9EFF941C}"/>
              </a:ext>
            </a:extLst>
          </p:cNvPr>
          <p:cNvSpPr>
            <a:spLocks noGrp="1"/>
          </p:cNvSpPr>
          <p:nvPr>
            <p:ph type="body" sz="half" idx="2"/>
          </p:nvPr>
        </p:nvSpPr>
        <p:spPr/>
        <p:txBody>
          <a:bodyPr/>
          <a:lstStyle/>
          <a:p>
            <a:r>
              <a:rPr lang="en-US" altLang="en-US" dirty="0"/>
              <a:t>Mexican housing units, Corpus Christi, Texas, 1949. Photo by Russell Lee, Center for American History, The University of Texas at Austin.</a:t>
            </a:r>
          </a:p>
          <a:p>
            <a:endParaRPr lang="en-US" dirty="0"/>
          </a:p>
        </p:txBody>
      </p:sp>
    </p:spTree>
    <p:extLst>
      <p:ext uri="{BB962C8B-B14F-4D97-AF65-F5344CB8AC3E}">
        <p14:creationId xmlns:p14="http://schemas.microsoft.com/office/powerpoint/2010/main" val="1325422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435AAF-598A-874F-9ECF-0CF952A16A60}"/>
              </a:ext>
            </a:extLst>
          </p:cNvPr>
          <p:cNvSpPr>
            <a:spLocks noGrp="1"/>
          </p:cNvSpPr>
          <p:nvPr>
            <p:ph type="title"/>
          </p:nvPr>
        </p:nvSpPr>
        <p:spPr/>
        <p:txBody>
          <a:bodyPr/>
          <a:lstStyle/>
          <a:p>
            <a:r>
              <a:rPr lang="en-US" dirty="0"/>
              <a:t>School segregation &amp; conditions</a:t>
            </a:r>
          </a:p>
        </p:txBody>
      </p:sp>
      <p:pic>
        <p:nvPicPr>
          <p:cNvPr id="6" name="Content Placeholder 5">
            <a:extLst>
              <a:ext uri="{FF2B5EF4-FFF2-40B4-BE49-F238E27FC236}">
                <a16:creationId xmlns="" xmlns:a16="http://schemas.microsoft.com/office/drawing/2014/main" id="{C28ABFC1-1A23-644F-BAE7-23C05F186186}"/>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719999" y="868363"/>
            <a:ext cx="3609502" cy="5121275"/>
          </a:xfrm>
        </p:spPr>
      </p:pic>
      <p:sp>
        <p:nvSpPr>
          <p:cNvPr id="4" name="Text Placeholder 3">
            <a:extLst>
              <a:ext uri="{FF2B5EF4-FFF2-40B4-BE49-F238E27FC236}">
                <a16:creationId xmlns="" xmlns:a16="http://schemas.microsoft.com/office/drawing/2014/main" id="{A2F2C66D-1BB0-9A4E-AD0B-AB85AE51AE8C}"/>
              </a:ext>
            </a:extLst>
          </p:cNvPr>
          <p:cNvSpPr>
            <a:spLocks noGrp="1"/>
          </p:cNvSpPr>
          <p:nvPr>
            <p:ph type="body" sz="half" idx="2"/>
          </p:nvPr>
        </p:nvSpPr>
        <p:spPr/>
        <p:txBody>
          <a:bodyPr/>
          <a:lstStyle/>
          <a:p>
            <a:r>
              <a:rPr lang="en-US" altLang="en-US" dirty="0"/>
              <a:t>LULAC member points to proximity of sewer line to outhouses at the Mexican Ward School, Mathis, Texas, 1946.  George I. Sanchez Digitization Project, University of Texas Libraries, The University of Texas at Austin.</a:t>
            </a:r>
          </a:p>
          <a:p>
            <a:endParaRPr lang="en-US" dirty="0"/>
          </a:p>
        </p:txBody>
      </p:sp>
    </p:spTree>
    <p:extLst>
      <p:ext uri="{BB962C8B-B14F-4D97-AF65-F5344CB8AC3E}">
        <p14:creationId xmlns:p14="http://schemas.microsoft.com/office/powerpoint/2010/main" val="155974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6D37D6-6686-DA44-9081-B2BC48333110}"/>
              </a:ext>
            </a:extLst>
          </p:cNvPr>
          <p:cNvSpPr>
            <a:spLocks noGrp="1"/>
          </p:cNvSpPr>
          <p:nvPr>
            <p:ph type="title"/>
          </p:nvPr>
        </p:nvSpPr>
        <p:spPr/>
        <p:txBody>
          <a:bodyPr/>
          <a:lstStyle/>
          <a:p>
            <a:r>
              <a:rPr lang="en-US" dirty="0"/>
              <a:t>Social discrimination</a:t>
            </a:r>
          </a:p>
        </p:txBody>
      </p:sp>
      <p:sp>
        <p:nvSpPr>
          <p:cNvPr id="8" name="Text Placeholder 7"/>
          <p:cNvSpPr>
            <a:spLocks noGrp="1"/>
          </p:cNvSpPr>
          <p:nvPr>
            <p:ph type="body" idx="1"/>
          </p:nvPr>
        </p:nvSpPr>
        <p:spPr>
          <a:xfrm>
            <a:off x="3867912" y="5135162"/>
            <a:ext cx="3474720" cy="807720"/>
          </a:xfrm>
        </p:spPr>
        <p:txBody>
          <a:bodyPr>
            <a:normAutofit fontScale="55000" lnSpcReduction="20000"/>
          </a:bodyPr>
          <a:lstStyle/>
          <a:p>
            <a:r>
              <a:rPr lang="en-US" dirty="0" err="1"/>
              <a:t>Lonestar</a:t>
            </a:r>
            <a:r>
              <a:rPr lang="en-US" dirty="0"/>
              <a:t> Restaurant Association, Dallas, Texas. Printed “Jim Crow” sign, </a:t>
            </a:r>
            <a:r>
              <a:rPr lang="en-US" dirty="0" err="1"/>
              <a:t>n.d.</a:t>
            </a:r>
            <a:r>
              <a:rPr lang="en-US" dirty="0"/>
              <a:t> Black History Collection, Manuscript Division, Library of Congress (024.00.00) </a:t>
            </a:r>
            <a:r>
              <a:rPr lang="en-US" dirty="0" err="1"/>
              <a:t>www.loc.gov</a:t>
            </a:r>
            <a:r>
              <a:rPr lang="en-US" dirty="0"/>
              <a:t>/exhibits/civil-rights-act/images/cr0024_enlarge.jpg</a:t>
            </a:r>
          </a:p>
          <a:p>
            <a:endParaRPr lang="en-US" dirty="0"/>
          </a:p>
        </p:txBody>
      </p:sp>
      <p:pic>
        <p:nvPicPr>
          <p:cNvPr id="6" name="Content Placeholder 5">
            <a:extLst>
              <a:ext uri="{FF2B5EF4-FFF2-40B4-BE49-F238E27FC236}">
                <a16:creationId xmlns="" xmlns:a16="http://schemas.microsoft.com/office/drawing/2014/main" id="{01EB5590-09DC-2048-939A-6CC532FD294F}"/>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rcRect t="-88242" b="-88242"/>
          <a:stretch>
            <a:fillRect/>
          </a:stretch>
        </p:blipFill>
        <p:spPr>
          <a:xfrm>
            <a:off x="3867911" y="699002"/>
            <a:ext cx="3852483" cy="4460770"/>
          </a:xfrm>
        </p:spPr>
      </p:pic>
      <p:sp>
        <p:nvSpPr>
          <p:cNvPr id="9" name="Text Placeholder 8"/>
          <p:cNvSpPr>
            <a:spLocks noGrp="1"/>
          </p:cNvSpPr>
          <p:nvPr>
            <p:ph type="body" sz="quarter" idx="3"/>
          </p:nvPr>
        </p:nvSpPr>
        <p:spPr>
          <a:xfrm>
            <a:off x="7818463" y="5159772"/>
            <a:ext cx="3474720" cy="603489"/>
          </a:xfrm>
        </p:spPr>
        <p:txBody>
          <a:bodyPr>
            <a:normAutofit/>
          </a:bodyPr>
          <a:lstStyle/>
          <a:p>
            <a:r>
              <a:rPr lang="en-US" altLang="en-US" sz="1100" dirty="0"/>
              <a:t>Sign, Dimmitt, Texas, 1949.  Photo by Russell Lee. Center for American History, University of Texas at Austin.</a:t>
            </a:r>
          </a:p>
        </p:txBody>
      </p:sp>
      <p:pic>
        <p:nvPicPr>
          <p:cNvPr id="7" name="Content Placeholder 6" descr="Untitled.png"/>
          <p:cNvPicPr>
            <a:picLocks noGrp="1" noChangeAspect="1"/>
          </p:cNvPicPr>
          <p:nvPr>
            <p:ph sz="quarter" idx="4"/>
          </p:nvPr>
        </p:nvPicPr>
        <p:blipFill>
          <a:blip r:embed="rId4" cstate="email">
            <a:extLst>
              <a:ext uri="{28A0092B-C50C-407E-A947-70E740481C1C}">
                <a14:useLocalDpi xmlns:a14="http://schemas.microsoft.com/office/drawing/2010/main"/>
              </a:ext>
            </a:extLst>
          </a:blip>
          <a:srcRect t="-7069" b="-7069"/>
          <a:stretch>
            <a:fillRect/>
          </a:stretch>
        </p:blipFill>
        <p:spPr>
          <a:xfrm>
            <a:off x="8158657" y="1123837"/>
            <a:ext cx="3134525" cy="3629450"/>
          </a:xfrm>
        </p:spPr>
      </p:pic>
    </p:spTree>
    <p:extLst>
      <p:ext uri="{BB962C8B-B14F-4D97-AF65-F5344CB8AC3E}">
        <p14:creationId xmlns:p14="http://schemas.microsoft.com/office/powerpoint/2010/main" val="166205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D4B03C05-AB6B-5240-ADD1-F82AFDEB0B8D}"/>
              </a:ext>
            </a:extLst>
          </p:cNvPr>
          <p:cNvSpPr>
            <a:spLocks noGrp="1"/>
          </p:cNvSpPr>
          <p:nvPr>
            <p:ph type="title"/>
          </p:nvPr>
        </p:nvSpPr>
        <p:spPr/>
        <p:txBody>
          <a:bodyPr/>
          <a:lstStyle/>
          <a:p>
            <a:r>
              <a:rPr lang="en-US" dirty="0"/>
              <a:t>2. What were the different strategies? </a:t>
            </a:r>
          </a:p>
        </p:txBody>
      </p:sp>
      <p:sp>
        <p:nvSpPr>
          <p:cNvPr id="6" name="Content Placeholder 5">
            <a:extLst>
              <a:ext uri="{FF2B5EF4-FFF2-40B4-BE49-F238E27FC236}">
                <a16:creationId xmlns="" xmlns:a16="http://schemas.microsoft.com/office/drawing/2014/main" id="{F8F87189-6B98-7E49-ABA0-848A0B918F4D}"/>
              </a:ext>
            </a:extLst>
          </p:cNvPr>
          <p:cNvSpPr>
            <a:spLocks noGrp="1"/>
          </p:cNvSpPr>
          <p:nvPr>
            <p:ph idx="1"/>
          </p:nvPr>
        </p:nvSpPr>
        <p:spPr/>
        <p:txBody>
          <a:bodyPr/>
          <a:lstStyle/>
          <a:p>
            <a:r>
              <a:rPr lang="en-US" dirty="0"/>
              <a:t>Formal organizations</a:t>
            </a:r>
          </a:p>
          <a:p>
            <a:pPr marL="0" indent="0">
              <a:buNone/>
            </a:pPr>
            <a:endParaRPr lang="en-US" dirty="0"/>
          </a:p>
          <a:p>
            <a:r>
              <a:rPr lang="en-US" dirty="0"/>
              <a:t>Grassroots activism and protests</a:t>
            </a:r>
          </a:p>
          <a:p>
            <a:pPr marL="0" indent="0">
              <a:buNone/>
            </a:pPr>
            <a:endParaRPr lang="en-US" dirty="0"/>
          </a:p>
          <a:p>
            <a:r>
              <a:rPr lang="en-US" dirty="0"/>
              <a:t>Labor activism</a:t>
            </a:r>
          </a:p>
        </p:txBody>
      </p:sp>
      <p:sp>
        <p:nvSpPr>
          <p:cNvPr id="7" name="TextBox 6">
            <a:extLst>
              <a:ext uri="{FF2B5EF4-FFF2-40B4-BE49-F238E27FC236}">
                <a16:creationId xmlns="" xmlns:a16="http://schemas.microsoft.com/office/drawing/2014/main" id="{1A6220B0-746D-6845-B499-19E8B893E3A0}"/>
              </a:ext>
            </a:extLst>
          </p:cNvPr>
          <p:cNvSpPr txBox="1"/>
          <p:nvPr/>
        </p:nvSpPr>
        <p:spPr>
          <a:xfrm>
            <a:off x="1111624" y="342451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116177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70F1D6-0986-854A-B86A-00E2B382CA79}"/>
              </a:ext>
            </a:extLst>
          </p:cNvPr>
          <p:cNvSpPr>
            <a:spLocks noGrp="1"/>
          </p:cNvSpPr>
          <p:nvPr>
            <p:ph type="title"/>
          </p:nvPr>
        </p:nvSpPr>
        <p:spPr/>
        <p:txBody>
          <a:bodyPr/>
          <a:lstStyle/>
          <a:p>
            <a:r>
              <a:rPr lang="en-US" dirty="0"/>
              <a:t>Organizations </a:t>
            </a:r>
          </a:p>
        </p:txBody>
      </p:sp>
      <p:pic>
        <p:nvPicPr>
          <p:cNvPr id="4" name="Content Placeholder 12" descr="LULAC.jpg">
            <a:extLst>
              <a:ext uri="{FF2B5EF4-FFF2-40B4-BE49-F238E27FC236}">
                <a16:creationId xmlns="" xmlns:a16="http://schemas.microsoft.com/office/drawing/2014/main" id="{10EB4CFE-ECD1-B449-BF2F-E76D02CE29EB}"/>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152813" y="1827868"/>
            <a:ext cx="2514600" cy="2514600"/>
          </a:xfrm>
        </p:spPr>
      </p:pic>
      <p:sp>
        <p:nvSpPr>
          <p:cNvPr id="7" name="Text Placeholder 6">
            <a:extLst>
              <a:ext uri="{FF2B5EF4-FFF2-40B4-BE49-F238E27FC236}">
                <a16:creationId xmlns="" xmlns:a16="http://schemas.microsoft.com/office/drawing/2014/main" id="{252B6542-0514-9B46-B46E-A42AB8740484}"/>
              </a:ext>
            </a:extLst>
          </p:cNvPr>
          <p:cNvSpPr>
            <a:spLocks noGrp="1"/>
          </p:cNvSpPr>
          <p:nvPr>
            <p:ph type="body" sz="half" idx="2"/>
          </p:nvPr>
        </p:nvSpPr>
        <p:spPr/>
        <p:txBody>
          <a:bodyPr/>
          <a:lstStyle/>
          <a:p>
            <a:r>
              <a:rPr lang="en-US" dirty="0"/>
              <a:t>LULAC, founded in 1929</a:t>
            </a:r>
          </a:p>
        </p:txBody>
      </p:sp>
      <p:pic>
        <p:nvPicPr>
          <p:cNvPr id="5" name="Content Placeholder 11" descr="lulac.jpeg">
            <a:extLst>
              <a:ext uri="{FF2B5EF4-FFF2-40B4-BE49-F238E27FC236}">
                <a16:creationId xmlns="" xmlns:a16="http://schemas.microsoft.com/office/drawing/2014/main" id="{DCD7200A-C365-CD40-8A27-CCA3982BA4A6}"/>
              </a:ext>
            </a:extLst>
          </p:cNvPr>
          <p:cNvPicPr>
            <a:picLocks noChangeAspect="1"/>
          </p:cNvPicPr>
          <p:nvPr/>
        </p:nvPicPr>
        <p:blipFill>
          <a:blip r:embed="rId4" cstate="email">
            <a:extLst>
              <a:ext uri="{28A0092B-C50C-407E-A947-70E740481C1C}">
                <a14:useLocalDpi xmlns:a14="http://schemas.microsoft.com/office/drawing/2010/main"/>
              </a:ext>
            </a:extLst>
          </a:blip>
          <a:srcRect t="-23784" b="-23784"/>
          <a:stretch>
            <a:fillRect/>
          </a:stretch>
        </p:blipFill>
        <p:spPr>
          <a:xfrm>
            <a:off x="7125272" y="839133"/>
            <a:ext cx="4038600" cy="4718050"/>
          </a:xfrm>
          <a:prstGeom prst="rect">
            <a:avLst/>
          </a:prstGeom>
        </p:spPr>
      </p:pic>
    </p:spTree>
    <p:extLst>
      <p:ext uri="{BB962C8B-B14F-4D97-AF65-F5344CB8AC3E}">
        <p14:creationId xmlns:p14="http://schemas.microsoft.com/office/powerpoint/2010/main" val="3655049268"/>
      </p:ext>
    </p:extLst>
  </p:cSld>
  <p:clrMapOvr>
    <a:masterClrMapping/>
  </p:clrMapOvr>
</p:sld>
</file>

<file path=ppt/theme/theme1.xml><?xml version="1.0" encoding="utf-8"?>
<a:theme xmlns:a="http://schemas.openxmlformats.org/drawingml/2006/main" name="Fra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{995C3EEE-C039-6549-9B03-40B95AA8B6DC}tf10001124</Template>
  <TotalTime>3847</TotalTime>
  <Words>3059</Words>
  <Application>Microsoft Macintosh PowerPoint</Application>
  <PresentationFormat>Custom</PresentationFormat>
  <Paragraphs>202</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Frame</vt:lpstr>
      <vt:lpstr>Post-WWII Latinx Civil Rights</vt:lpstr>
      <vt:lpstr>United States History Studies Since 1877 Standards</vt:lpstr>
      <vt:lpstr>Guiding Questions – Latinx Civil Rights Activism</vt:lpstr>
      <vt:lpstr>1. How do we define civil rights?</vt:lpstr>
      <vt:lpstr>Poverty &amp; housing conditions</vt:lpstr>
      <vt:lpstr>School segregation &amp; conditions</vt:lpstr>
      <vt:lpstr>Social discrimination</vt:lpstr>
      <vt:lpstr>2. What were the different strategies? </vt:lpstr>
      <vt:lpstr>Organizations </vt:lpstr>
      <vt:lpstr>Organizations</vt:lpstr>
      <vt:lpstr>Grassroots Activism</vt:lpstr>
      <vt:lpstr>Labor Activism</vt:lpstr>
      <vt:lpstr>3. What does the history of Latinx civil rights teach us?  </vt:lpstr>
      <vt:lpstr>Q&amp;A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Post-WWII Latinx Civil Rights</dc:title>
  <dc:creator>Perales, Monica</dc:creator>
  <cp:lastModifiedBy>Monica Perales</cp:lastModifiedBy>
  <cp:revision>65</cp:revision>
  <dcterms:created xsi:type="dcterms:W3CDTF">2021-02-16T21:06:00Z</dcterms:created>
  <dcterms:modified xsi:type="dcterms:W3CDTF">2021-02-24T16:39:38Z</dcterms:modified>
</cp:coreProperties>
</file>