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23"/>
  </p:notesMasterIdLst>
  <p:sldIdLst>
    <p:sldId id="256" r:id="rId3"/>
    <p:sldId id="267" r:id="rId4"/>
    <p:sldId id="280" r:id="rId5"/>
    <p:sldId id="273" r:id="rId6"/>
    <p:sldId id="275" r:id="rId7"/>
    <p:sldId id="277" r:id="rId8"/>
    <p:sldId id="271" r:id="rId9"/>
    <p:sldId id="281" r:id="rId10"/>
    <p:sldId id="274" r:id="rId11"/>
    <p:sldId id="262" r:id="rId12"/>
    <p:sldId id="260" r:id="rId13"/>
    <p:sldId id="278" r:id="rId14"/>
    <p:sldId id="282" r:id="rId15"/>
    <p:sldId id="276" r:id="rId16"/>
    <p:sldId id="284" r:id="rId17"/>
    <p:sldId id="268" r:id="rId18"/>
    <p:sldId id="269" r:id="rId19"/>
    <p:sldId id="279" r:id="rId20"/>
    <p:sldId id="270" r:id="rId21"/>
    <p:sldId id="283" r:id="rId2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743" autoAdjust="0"/>
  </p:normalViewPr>
  <p:slideViewPr>
    <p:cSldViewPr>
      <p:cViewPr varScale="1">
        <p:scale>
          <a:sx n="116" d="100"/>
          <a:sy n="116" d="100"/>
        </p:scale>
        <p:origin x="-15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9A73569-242E-4A73-9940-5CB2DC78A25A}" type="datetimeFigureOut">
              <a:rPr lang="en-US" smtClean="0"/>
              <a:t>11/10/2020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91715F5-7092-4C2E-8FE9-20AB72AD3DD3}" type="slidenum">
              <a:rPr lang="en-US" smtClean="0"/>
              <a:t>‹#›</a:t>
            </a:fld>
            <a:endParaRPr lang="en-US"/>
          </a:p>
        </p:txBody>
      </p:sp>
    </p:spTree>
    <p:extLst>
      <p:ext uri="{BB962C8B-B14F-4D97-AF65-F5344CB8AC3E}">
        <p14:creationId xmlns:p14="http://schemas.microsoft.com/office/powerpoint/2010/main" val="233732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15F5-7092-4C2E-8FE9-20AB72AD3DD3}" type="slidenum">
              <a:rPr lang="en-US" smtClean="0"/>
              <a:t>1</a:t>
            </a:fld>
            <a:endParaRPr lang="en-US"/>
          </a:p>
        </p:txBody>
      </p:sp>
    </p:spTree>
    <p:extLst>
      <p:ext uri="{BB962C8B-B14F-4D97-AF65-F5344CB8AC3E}">
        <p14:creationId xmlns:p14="http://schemas.microsoft.com/office/powerpoint/2010/main" val="138553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15F5-7092-4C2E-8FE9-20AB72AD3DD3}" type="slidenum">
              <a:rPr lang="en-US" smtClean="0"/>
              <a:t>19</a:t>
            </a:fld>
            <a:endParaRPr lang="en-US"/>
          </a:p>
        </p:txBody>
      </p:sp>
    </p:spTree>
    <p:extLst>
      <p:ext uri="{BB962C8B-B14F-4D97-AF65-F5344CB8AC3E}">
        <p14:creationId xmlns:p14="http://schemas.microsoft.com/office/powerpoint/2010/main" val="206324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E42F5-CCCD-4F69-9FBB-239BC1ED8BB0}" type="datetime1">
              <a:rPr lang="en-US" smtClean="0"/>
              <a:t>11/10/2020</a:t>
            </a:fld>
            <a:endParaRPr lang="en-US"/>
          </a:p>
        </p:txBody>
      </p:sp>
      <p:sp>
        <p:nvSpPr>
          <p:cNvPr id="19" name="Footer Placeholder 18"/>
          <p:cNvSpPr>
            <a:spLocks noGrp="1"/>
          </p:cNvSpPr>
          <p:nvPr>
            <p:ph type="ftr" sz="quarter" idx="11"/>
          </p:nvPr>
        </p:nvSpPr>
        <p:spPr/>
        <p:txBody>
          <a:bodyPr/>
          <a:lstStyle/>
          <a:p>
            <a:r>
              <a:rPr lang="en-US" smtClean="0"/>
              <a:t>Levine</a:t>
            </a:r>
            <a:endParaRPr lang="en-US"/>
          </a:p>
        </p:txBody>
      </p:sp>
      <p:sp>
        <p:nvSpPr>
          <p:cNvPr id="27" name="Slide Number Placeholder 26"/>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0FE39-8FA7-44F8-AB3E-C8B2796E44B4}" type="datetime1">
              <a:rPr lang="en-US" smtClean="0"/>
              <a:t>11/10/2020</a:t>
            </a:fld>
            <a:endParaRPr lang="en-US"/>
          </a:p>
        </p:txBody>
      </p:sp>
      <p:sp>
        <p:nvSpPr>
          <p:cNvPr id="5" name="Footer Placeholder 4"/>
          <p:cNvSpPr>
            <a:spLocks noGrp="1"/>
          </p:cNvSpPr>
          <p:nvPr>
            <p:ph type="ftr" sz="quarter" idx="11"/>
          </p:nvPr>
        </p:nvSpPr>
        <p:spPr/>
        <p:txBody>
          <a:bodyPr/>
          <a:lstStyle/>
          <a:p>
            <a:r>
              <a:rPr lang="en-US" smtClean="0"/>
              <a:t>Levine</a:t>
            </a:r>
            <a:endParaRPr lang="en-US"/>
          </a:p>
        </p:txBody>
      </p:sp>
      <p:sp>
        <p:nvSpPr>
          <p:cNvPr id="6" name="Slide Number Placeholder 5"/>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BD2E9-2EF2-4D2B-9F09-CBC7A9DE2B27}" type="datetime1">
              <a:rPr lang="en-US" smtClean="0"/>
              <a:t>11/10/2020</a:t>
            </a:fld>
            <a:endParaRPr lang="en-US"/>
          </a:p>
        </p:txBody>
      </p:sp>
      <p:sp>
        <p:nvSpPr>
          <p:cNvPr id="5" name="Footer Placeholder 4"/>
          <p:cNvSpPr>
            <a:spLocks noGrp="1"/>
          </p:cNvSpPr>
          <p:nvPr>
            <p:ph type="ftr" sz="quarter" idx="11"/>
          </p:nvPr>
        </p:nvSpPr>
        <p:spPr/>
        <p:txBody>
          <a:bodyPr/>
          <a:lstStyle/>
          <a:p>
            <a:r>
              <a:rPr lang="en-US" smtClean="0"/>
              <a:t>Levine</a:t>
            </a:r>
            <a:endParaRPr lang="en-US"/>
          </a:p>
        </p:txBody>
      </p:sp>
      <p:sp>
        <p:nvSpPr>
          <p:cNvPr id="6" name="Slide Number Placeholder 5"/>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t>11/10/2020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Levine</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t>11/10/2020</a:t>
            </a:fld>
            <a:endParaRPr lang="en-US"/>
          </a:p>
        </p:txBody>
      </p:sp>
      <p:sp>
        <p:nvSpPr>
          <p:cNvPr id="5" name="Footer Placeholder 4"/>
          <p:cNvSpPr>
            <a:spLocks noGrp="1"/>
          </p:cNvSpPr>
          <p:nvPr>
            <p:ph type="ftr" sz="quarter" idx="11"/>
          </p:nvPr>
        </p:nvSpPr>
        <p:spPr/>
        <p:txBody>
          <a:bodyPr/>
          <a:lstStyle>
            <a:extLst/>
          </a:lstStyle>
          <a:p>
            <a:r>
              <a:rPr lang="en-US" smtClean="0"/>
              <a:t>Levine</a:t>
            </a:r>
            <a:endParaRPr lang="en-US"/>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t>11/10/2020</a:t>
            </a:fld>
            <a:endParaRPr lang="en-US"/>
          </a:p>
        </p:txBody>
      </p:sp>
      <p:sp>
        <p:nvSpPr>
          <p:cNvPr id="5" name="Footer Placeholder 4"/>
          <p:cNvSpPr>
            <a:spLocks noGrp="1"/>
          </p:cNvSpPr>
          <p:nvPr>
            <p:ph type="ftr" sz="quarter" idx="11"/>
          </p:nvPr>
        </p:nvSpPr>
        <p:spPr/>
        <p:txBody>
          <a:bodyPr/>
          <a:lstStyle>
            <a:extLst/>
          </a:lstStyle>
          <a:p>
            <a:r>
              <a:rPr lang="en-US" smtClean="0"/>
              <a:t>Levine</a:t>
            </a:r>
            <a:endParaRPr lang="en-US"/>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t>11/10/2020</a:t>
            </a:fld>
            <a:endParaRPr lang="en-US"/>
          </a:p>
        </p:txBody>
      </p:sp>
      <p:sp>
        <p:nvSpPr>
          <p:cNvPr id="6" name="Footer Placeholder 5"/>
          <p:cNvSpPr>
            <a:spLocks noGrp="1"/>
          </p:cNvSpPr>
          <p:nvPr>
            <p:ph type="ftr" sz="quarter" idx="11"/>
          </p:nvPr>
        </p:nvSpPr>
        <p:spPr/>
        <p:txBody>
          <a:bodyPr/>
          <a:lstStyle>
            <a:extLst/>
          </a:lstStyle>
          <a:p>
            <a:r>
              <a:rPr lang="en-US" smtClean="0"/>
              <a:t>Levine</a:t>
            </a:r>
            <a:endParaRPr lang="en-US"/>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t>11/10/2020</a:t>
            </a:fld>
            <a:endParaRPr lang="en-US"/>
          </a:p>
        </p:txBody>
      </p:sp>
      <p:sp>
        <p:nvSpPr>
          <p:cNvPr id="8" name="Footer Placeholder 7"/>
          <p:cNvSpPr>
            <a:spLocks noGrp="1"/>
          </p:cNvSpPr>
          <p:nvPr>
            <p:ph type="ftr" sz="quarter" idx="11"/>
          </p:nvPr>
        </p:nvSpPr>
        <p:spPr/>
        <p:txBody>
          <a:bodyPr/>
          <a:lstStyle>
            <a:extLst/>
          </a:lstStyle>
          <a:p>
            <a:r>
              <a:rPr lang="en-US" smtClean="0"/>
              <a:t>Levine</a:t>
            </a:r>
            <a:endParaRPr lang="en-US"/>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t>11/10/2020</a:t>
            </a:fld>
            <a:endParaRPr lang="en-US"/>
          </a:p>
        </p:txBody>
      </p:sp>
      <p:sp>
        <p:nvSpPr>
          <p:cNvPr id="4" name="Footer Placeholder 3"/>
          <p:cNvSpPr>
            <a:spLocks noGrp="1"/>
          </p:cNvSpPr>
          <p:nvPr>
            <p:ph type="ftr" sz="quarter" idx="11"/>
          </p:nvPr>
        </p:nvSpPr>
        <p:spPr/>
        <p:txBody>
          <a:bodyPr/>
          <a:lstStyle>
            <a:extLst/>
          </a:lstStyle>
          <a:p>
            <a:r>
              <a:rPr lang="en-US" smtClean="0"/>
              <a:t>Levine</a:t>
            </a:r>
            <a:endParaRPr lang="en-US"/>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t>11/10/2020</a:t>
            </a:fld>
            <a:endParaRPr lang="en-US"/>
          </a:p>
        </p:txBody>
      </p:sp>
      <p:sp>
        <p:nvSpPr>
          <p:cNvPr id="3" name="Footer Placeholder 2"/>
          <p:cNvSpPr>
            <a:spLocks noGrp="1"/>
          </p:cNvSpPr>
          <p:nvPr>
            <p:ph type="ftr" sz="quarter" idx="11"/>
          </p:nvPr>
        </p:nvSpPr>
        <p:spPr/>
        <p:txBody>
          <a:bodyPr/>
          <a:lstStyle>
            <a:extLst/>
          </a:lstStyle>
          <a:p>
            <a:r>
              <a:rPr lang="en-US" smtClean="0"/>
              <a:t>Levine</a:t>
            </a:r>
            <a:endParaRPr lang="en-US"/>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t>11/10/2020</a:t>
            </a:fld>
            <a:endParaRPr lang="en-US"/>
          </a:p>
        </p:txBody>
      </p:sp>
      <p:sp>
        <p:nvSpPr>
          <p:cNvPr id="6" name="Footer Placeholder 5"/>
          <p:cNvSpPr>
            <a:spLocks noGrp="1"/>
          </p:cNvSpPr>
          <p:nvPr>
            <p:ph type="ftr" sz="quarter" idx="11"/>
          </p:nvPr>
        </p:nvSpPr>
        <p:spPr/>
        <p:txBody>
          <a:bodyPr/>
          <a:lstStyle>
            <a:extLst/>
          </a:lstStyle>
          <a:p>
            <a:r>
              <a:rPr lang="en-US" smtClean="0"/>
              <a:t>Levine</a:t>
            </a:r>
            <a:endParaRPr lang="en-US"/>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509-6B55-415E-ADB6-DC8DD2B7C450}" type="datetime1">
              <a:rPr lang="en-US" smtClean="0"/>
              <a:t>11/10/2020</a:t>
            </a:fld>
            <a:endParaRPr lang="en-US"/>
          </a:p>
        </p:txBody>
      </p:sp>
      <p:sp>
        <p:nvSpPr>
          <p:cNvPr id="5" name="Footer Placeholder 4"/>
          <p:cNvSpPr>
            <a:spLocks noGrp="1"/>
          </p:cNvSpPr>
          <p:nvPr>
            <p:ph type="ftr" sz="quarter" idx="11"/>
          </p:nvPr>
        </p:nvSpPr>
        <p:spPr/>
        <p:txBody>
          <a:bodyPr/>
          <a:lstStyle/>
          <a:p>
            <a:r>
              <a:rPr lang="en-US" smtClean="0"/>
              <a:t>Levine</a:t>
            </a:r>
            <a:endParaRPr lang="en-US"/>
          </a:p>
        </p:txBody>
      </p:sp>
      <p:sp>
        <p:nvSpPr>
          <p:cNvPr id="6" name="Slide Number Placeholder 5"/>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t>11/10/2020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Levine</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t>11/10/2020</a:t>
            </a:fld>
            <a:endParaRPr lang="en-US"/>
          </a:p>
        </p:txBody>
      </p:sp>
      <p:sp>
        <p:nvSpPr>
          <p:cNvPr id="5" name="Footer Placeholder 4"/>
          <p:cNvSpPr>
            <a:spLocks noGrp="1"/>
          </p:cNvSpPr>
          <p:nvPr>
            <p:ph type="ftr" sz="quarter" idx="11"/>
          </p:nvPr>
        </p:nvSpPr>
        <p:spPr/>
        <p:txBody>
          <a:bodyPr/>
          <a:lstStyle>
            <a:extLst/>
          </a:lstStyle>
          <a:p>
            <a:r>
              <a:rPr lang="en-US" smtClean="0"/>
              <a:t>Levine</a:t>
            </a:r>
            <a:endParaRPr lang="en-US"/>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t>11/10/2020</a:t>
            </a:fld>
            <a:endParaRPr lang="en-US"/>
          </a:p>
        </p:txBody>
      </p:sp>
      <p:sp>
        <p:nvSpPr>
          <p:cNvPr id="5" name="Footer Placeholder 4"/>
          <p:cNvSpPr>
            <a:spLocks noGrp="1"/>
          </p:cNvSpPr>
          <p:nvPr>
            <p:ph type="ftr" sz="quarter" idx="11"/>
          </p:nvPr>
        </p:nvSpPr>
        <p:spPr/>
        <p:txBody>
          <a:bodyPr/>
          <a:lstStyle>
            <a:extLst/>
          </a:lstStyle>
          <a:p>
            <a:r>
              <a:rPr lang="en-US" smtClean="0"/>
              <a:t>Levine</a:t>
            </a:r>
            <a:endParaRPr lang="en-US"/>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2B1AE-367D-46C9-8E19-964854B629AA}" type="datetime1">
              <a:rPr lang="en-US" smtClean="0"/>
              <a:t>11/10/2020</a:t>
            </a:fld>
            <a:endParaRPr lang="en-US"/>
          </a:p>
        </p:txBody>
      </p:sp>
      <p:sp>
        <p:nvSpPr>
          <p:cNvPr id="5" name="Footer Placeholder 4"/>
          <p:cNvSpPr>
            <a:spLocks noGrp="1"/>
          </p:cNvSpPr>
          <p:nvPr>
            <p:ph type="ftr" sz="quarter" idx="11"/>
          </p:nvPr>
        </p:nvSpPr>
        <p:spPr/>
        <p:txBody>
          <a:bodyPr/>
          <a:lstStyle/>
          <a:p>
            <a:r>
              <a:rPr lang="en-US" smtClean="0"/>
              <a:t>Levine</a:t>
            </a:r>
            <a:endParaRPr lang="en-US"/>
          </a:p>
        </p:txBody>
      </p:sp>
      <p:sp>
        <p:nvSpPr>
          <p:cNvPr id="6" name="Slide Number Placeholder 5"/>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4D447-8A87-4BCB-A005-DF3116AB0F66}" type="datetime1">
              <a:rPr lang="en-US" smtClean="0"/>
              <a:t>11/10/2020</a:t>
            </a:fld>
            <a:endParaRPr lang="en-US"/>
          </a:p>
        </p:txBody>
      </p:sp>
      <p:sp>
        <p:nvSpPr>
          <p:cNvPr id="6" name="Footer Placeholder 5"/>
          <p:cNvSpPr>
            <a:spLocks noGrp="1"/>
          </p:cNvSpPr>
          <p:nvPr>
            <p:ph type="ftr" sz="quarter" idx="11"/>
          </p:nvPr>
        </p:nvSpPr>
        <p:spPr/>
        <p:txBody>
          <a:bodyPr/>
          <a:lstStyle/>
          <a:p>
            <a:r>
              <a:rPr lang="en-US" smtClean="0"/>
              <a:t>Levine</a:t>
            </a:r>
            <a:endParaRPr lang="en-US"/>
          </a:p>
        </p:txBody>
      </p:sp>
      <p:sp>
        <p:nvSpPr>
          <p:cNvPr id="7" name="Slide Number Placeholder 6"/>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9BB9E-05FC-4505-9B7E-C275ED5AEF46}" type="datetime1">
              <a:rPr lang="en-US" smtClean="0"/>
              <a:t>11/10/2020</a:t>
            </a:fld>
            <a:endParaRPr lang="en-US"/>
          </a:p>
        </p:txBody>
      </p:sp>
      <p:sp>
        <p:nvSpPr>
          <p:cNvPr id="8" name="Footer Placeholder 7"/>
          <p:cNvSpPr>
            <a:spLocks noGrp="1"/>
          </p:cNvSpPr>
          <p:nvPr>
            <p:ph type="ftr" sz="quarter" idx="11"/>
          </p:nvPr>
        </p:nvSpPr>
        <p:spPr/>
        <p:txBody>
          <a:bodyPr/>
          <a:lstStyle/>
          <a:p>
            <a:r>
              <a:rPr lang="en-US" smtClean="0"/>
              <a:t>Levine</a:t>
            </a:r>
            <a:endParaRPr lang="en-US"/>
          </a:p>
        </p:txBody>
      </p:sp>
      <p:sp>
        <p:nvSpPr>
          <p:cNvPr id="9" name="Slide Number Placeholder 8"/>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054E0-B926-4BBB-90E8-5D3143C55462}" type="datetime1">
              <a:rPr lang="en-US" smtClean="0"/>
              <a:t>11/10/2020</a:t>
            </a:fld>
            <a:endParaRPr lang="en-US"/>
          </a:p>
        </p:txBody>
      </p:sp>
      <p:sp>
        <p:nvSpPr>
          <p:cNvPr id="4" name="Footer Placeholder 3"/>
          <p:cNvSpPr>
            <a:spLocks noGrp="1"/>
          </p:cNvSpPr>
          <p:nvPr>
            <p:ph type="ftr" sz="quarter" idx="11"/>
          </p:nvPr>
        </p:nvSpPr>
        <p:spPr/>
        <p:txBody>
          <a:bodyPr/>
          <a:lstStyle/>
          <a:p>
            <a:r>
              <a:rPr lang="en-US" smtClean="0"/>
              <a:t>Levine</a:t>
            </a:r>
            <a:endParaRPr lang="en-US"/>
          </a:p>
        </p:txBody>
      </p:sp>
      <p:sp>
        <p:nvSpPr>
          <p:cNvPr id="5" name="Slide Number Placeholder 4"/>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8F15-2933-415A-BE4D-77BA7C8BB84E}" type="datetime1">
              <a:rPr lang="en-US" smtClean="0"/>
              <a:t>11/10/2020</a:t>
            </a:fld>
            <a:endParaRPr lang="en-US"/>
          </a:p>
        </p:txBody>
      </p:sp>
      <p:sp>
        <p:nvSpPr>
          <p:cNvPr id="3" name="Footer Placeholder 2"/>
          <p:cNvSpPr>
            <a:spLocks noGrp="1"/>
          </p:cNvSpPr>
          <p:nvPr>
            <p:ph type="ftr" sz="quarter" idx="11"/>
          </p:nvPr>
        </p:nvSpPr>
        <p:spPr/>
        <p:txBody>
          <a:bodyPr/>
          <a:lstStyle/>
          <a:p>
            <a:r>
              <a:rPr lang="en-US" smtClean="0"/>
              <a:t>Levine</a:t>
            </a:r>
            <a:endParaRPr lang="en-US"/>
          </a:p>
        </p:txBody>
      </p:sp>
      <p:sp>
        <p:nvSpPr>
          <p:cNvPr id="4" name="Slide Number Placeholder 3"/>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7C4F3A-3D99-478D-A97D-44845774E9F1}" type="datetime1">
              <a:rPr lang="en-US" smtClean="0"/>
              <a:t>11/10/2020</a:t>
            </a:fld>
            <a:endParaRPr lang="en-US"/>
          </a:p>
        </p:txBody>
      </p:sp>
      <p:sp>
        <p:nvSpPr>
          <p:cNvPr id="6" name="Footer Placeholder 5"/>
          <p:cNvSpPr>
            <a:spLocks noGrp="1"/>
          </p:cNvSpPr>
          <p:nvPr>
            <p:ph type="ftr" sz="quarter" idx="11"/>
          </p:nvPr>
        </p:nvSpPr>
        <p:spPr/>
        <p:txBody>
          <a:bodyPr/>
          <a:lstStyle/>
          <a:p>
            <a:r>
              <a:rPr lang="en-US" smtClean="0"/>
              <a:t>Levine</a:t>
            </a:r>
            <a:endParaRPr lang="en-US"/>
          </a:p>
        </p:txBody>
      </p:sp>
      <p:sp>
        <p:nvSpPr>
          <p:cNvPr id="7" name="Slide Number Placeholder 6"/>
          <p:cNvSpPr>
            <a:spLocks noGrp="1"/>
          </p:cNvSpPr>
          <p:nvPr>
            <p:ph type="sldNum" sz="quarter" idx="12"/>
          </p:nvPr>
        </p:nvSpPr>
        <p:spPr/>
        <p:txBody>
          <a:bodyPr/>
          <a:lstStyle/>
          <a:p>
            <a:fld id="{36760298-0F34-447D-AC3E-26BB7D9FA5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7880B-8F07-4E72-A3CB-BEF456F19281}" type="datetime1">
              <a:rPr lang="en-US" smtClean="0"/>
              <a:t>11/10/2020</a:t>
            </a:fld>
            <a:endParaRPr lang="en-US"/>
          </a:p>
        </p:txBody>
      </p:sp>
      <p:sp>
        <p:nvSpPr>
          <p:cNvPr id="6" name="Footer Placeholder 5"/>
          <p:cNvSpPr>
            <a:spLocks noGrp="1"/>
          </p:cNvSpPr>
          <p:nvPr>
            <p:ph type="ftr" sz="quarter" idx="11"/>
          </p:nvPr>
        </p:nvSpPr>
        <p:spPr/>
        <p:txBody>
          <a:bodyPr/>
          <a:lstStyle/>
          <a:p>
            <a:r>
              <a:rPr lang="en-US" smtClean="0"/>
              <a:t>Levine</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6760298-0F34-447D-AC3E-26BB7D9FA5F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5E087B-3633-4419-8FB2-75794F7EE77F}" type="datetime1">
              <a:rPr lang="en-US" smtClean="0"/>
              <a:t>11/10/2020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Levine</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60298-0F34-447D-AC3E-26BB7D9FA5F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t>11/10/2020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Levine</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AUTHOR’S PURPOSE AND CRAFT: FREDERICK DOUGLASS</a:t>
            </a:r>
            <a:endParaRPr lang="en-US" dirty="0"/>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dirty="0" smtClean="0"/>
              <a:t>ROBERT S. LEVINE</a:t>
            </a:r>
          </a:p>
          <a:p>
            <a:r>
              <a:rPr lang="en-US" dirty="0" smtClean="0"/>
              <a:t>UNIVERSITY OF MARYLAND</a:t>
            </a:r>
          </a:p>
          <a:p>
            <a:r>
              <a:rPr lang="en-US" dirty="0" smtClean="0"/>
              <a:t>rlevine@umd.edu</a:t>
            </a:r>
            <a:endParaRPr lang="en-US" dirty="0"/>
          </a:p>
        </p:txBody>
      </p:sp>
    </p:spTree>
    <p:extLst>
      <p:ext uri="{BB962C8B-B14F-4D97-AF65-F5344CB8AC3E}">
        <p14:creationId xmlns:p14="http://schemas.microsoft.com/office/powerpoint/2010/main" val="305000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4009"/>
          <a:stretch/>
        </p:blipFill>
        <p:spPr>
          <a:xfrm>
            <a:off x="1066800" y="228600"/>
            <a:ext cx="5223205" cy="6509951"/>
          </a:xfrm>
          <a:prstGeom prst="rect">
            <a:avLst/>
          </a:prstGeom>
        </p:spPr>
      </p:pic>
      <p:sp>
        <p:nvSpPr>
          <p:cNvPr id="11" name="TextBox 10"/>
          <p:cNvSpPr txBox="1"/>
          <p:nvPr/>
        </p:nvSpPr>
        <p:spPr>
          <a:xfrm>
            <a:off x="7162800" y="2590800"/>
            <a:ext cx="1600200" cy="646331"/>
          </a:xfrm>
          <a:prstGeom prst="rect">
            <a:avLst/>
          </a:prstGeom>
          <a:noFill/>
        </p:spPr>
        <p:txBody>
          <a:bodyPr wrap="square" rtlCol="0">
            <a:spAutoFit/>
          </a:bodyPr>
          <a:lstStyle/>
          <a:p>
            <a:r>
              <a:rPr lang="en-US" dirty="0" smtClean="0"/>
              <a:t>Douglass in 1852</a:t>
            </a:r>
            <a:endParaRPr lang="en-US" dirty="0"/>
          </a:p>
        </p:txBody>
      </p:sp>
    </p:spTree>
    <p:extLst>
      <p:ext uri="{BB962C8B-B14F-4D97-AF65-F5344CB8AC3E}">
        <p14:creationId xmlns:p14="http://schemas.microsoft.com/office/powerpoint/2010/main" val="1495888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581025"/>
            <a:ext cx="4286250" cy="5695950"/>
          </a:xfrm>
          <a:prstGeom prst="rect">
            <a:avLst/>
          </a:prstGeom>
        </p:spPr>
      </p:pic>
    </p:spTree>
    <p:extLst>
      <p:ext uri="{BB962C8B-B14F-4D97-AF65-F5344CB8AC3E}">
        <p14:creationId xmlns:p14="http://schemas.microsoft.com/office/powerpoint/2010/main" val="29033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515" y="0"/>
            <a:ext cx="4318969" cy="6858000"/>
          </a:xfrm>
          <a:prstGeom prst="rect">
            <a:avLst/>
          </a:prstGeom>
        </p:spPr>
      </p:pic>
    </p:spTree>
    <p:extLst>
      <p:ext uri="{BB962C8B-B14F-4D97-AF65-F5344CB8AC3E}">
        <p14:creationId xmlns:p14="http://schemas.microsoft.com/office/powerpoint/2010/main" val="2184088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6" y="0"/>
            <a:ext cx="8861367" cy="6858000"/>
          </a:xfrm>
          <a:prstGeom prst="rect">
            <a:avLst/>
          </a:prstGeom>
        </p:spPr>
      </p:pic>
    </p:spTree>
    <p:extLst>
      <p:ext uri="{BB962C8B-B14F-4D97-AF65-F5344CB8AC3E}">
        <p14:creationId xmlns:p14="http://schemas.microsoft.com/office/powerpoint/2010/main" val="638307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CONCLUDING PARAGRAPHS OF THE 1855 VERSION OF “WHAT TO THE SLAVE IS THE FOURTH OF JULY”</a:t>
            </a:r>
            <a:endParaRPr lang="en-US" sz="2800" dirty="0"/>
          </a:p>
        </p:txBody>
      </p:sp>
      <p:sp>
        <p:nvSpPr>
          <p:cNvPr id="3" name="Content Placeholder 2"/>
          <p:cNvSpPr>
            <a:spLocks noGrp="1"/>
          </p:cNvSpPr>
          <p:nvPr>
            <p:ph idx="1"/>
          </p:nvPr>
        </p:nvSpPr>
        <p:spPr/>
        <p:txBody>
          <a:bodyPr>
            <a:normAutofit fontScale="62500" lnSpcReduction="20000"/>
          </a:bodyPr>
          <a:lstStyle/>
          <a:p>
            <a:pPr marL="0" marR="0" indent="0">
              <a:spcBef>
                <a:spcPts val="0"/>
              </a:spcBef>
              <a:spcAft>
                <a:spcPts val="0"/>
              </a:spcAft>
              <a:buNone/>
            </a:pPr>
            <a:r>
              <a:rPr lang="en-US" dirty="0" smtClean="0"/>
              <a:t>What, to the A</a:t>
            </a:r>
            <a:r>
              <a:rPr lang="en-US" sz="2800" dirty="0" smtClean="0">
                <a:latin typeface="Times New Roman"/>
                <a:ea typeface="Calibri"/>
                <a:cs typeface="Times New Roman"/>
              </a:rPr>
              <a:t>merican </a:t>
            </a:r>
            <a:r>
              <a:rPr lang="en-US" sz="2800" dirty="0">
                <a:latin typeface="Times New Roman"/>
                <a:ea typeface="Calibri"/>
                <a:cs typeface="Times New Roman"/>
              </a:rPr>
              <a:t>slave, is your 4th of July? I answer, a day that reveals to him, more than all other days in the year, the gross injustice and cruelty to which he is the constant victim. To him, your celebration is a sham; your boasted liberty, an unholy license; your national greatness, swelling vanity; your sounds of rejoicing are empty and heartless; your denunciations of tyrants, brass-fronted impudence; your shouts of liberty and equality, hollow mockery; your prayers and hymns, your sermons and thanksgivings, with all your religious parade, and solemnity, are to him mere bombast, fraud, deception, impiety, and hypocrisy — a thin veil to cover up crimes which would disgrace a nation of savages. There is not a nation on the earth guilty of practices more shocking and bloody, than are the people of these United States, at this very hour.</a:t>
            </a:r>
          </a:p>
          <a:p>
            <a:pPr marL="0" marR="0" indent="0">
              <a:spcBef>
                <a:spcPts val="0"/>
              </a:spcBef>
              <a:spcAft>
                <a:spcPts val="0"/>
              </a:spcAft>
              <a:buNone/>
            </a:pPr>
            <a:r>
              <a:rPr lang="en-US" sz="2800" dirty="0">
                <a:latin typeface="Times New Roman"/>
                <a:ea typeface="Calibri"/>
                <a:cs typeface="Times New Roman"/>
              </a:rPr>
              <a:t> </a:t>
            </a:r>
            <a:endParaRPr lang="en-US" sz="2800" dirty="0" smtClean="0">
              <a:latin typeface="Times New Roman"/>
              <a:ea typeface="Calibri"/>
              <a:cs typeface="Times New Roman"/>
            </a:endParaRPr>
          </a:p>
          <a:p>
            <a:pPr marL="0" marR="0" indent="0">
              <a:spcBef>
                <a:spcPts val="0"/>
              </a:spcBef>
              <a:spcAft>
                <a:spcPts val="0"/>
              </a:spcAft>
              <a:buNone/>
            </a:pPr>
            <a:r>
              <a:rPr lang="en-US" sz="2800" dirty="0" smtClean="0">
                <a:latin typeface="Times New Roman"/>
                <a:ea typeface="Calibri"/>
                <a:cs typeface="Times New Roman"/>
              </a:rPr>
              <a:t>Go </a:t>
            </a:r>
            <a:r>
              <a:rPr lang="en-US" sz="2800" dirty="0">
                <a:latin typeface="Times New Roman"/>
                <a:ea typeface="Calibri"/>
                <a:cs typeface="Times New Roman"/>
              </a:rPr>
              <a:t>where you may, search where you will, roam through all the monarchies and despotisms of the old world, travel through South America, search out every abuse, and when you have found the last, lay your facts by the side of the every-day practices of this nation, and you will say with me, that, for revolting barbarity and shameless hypocrisy, America reigns without a rival</a:t>
            </a:r>
            <a:r>
              <a:rPr lang="en-US" sz="2800" dirty="0" smtClean="0">
                <a:latin typeface="Times New Roman"/>
                <a:ea typeface="Calibri"/>
                <a:cs typeface="Times New Roman"/>
              </a:rPr>
              <a:t>.</a:t>
            </a:r>
            <a:r>
              <a:rPr lang="en-US" sz="2800" dirty="0">
                <a:latin typeface="Times New Roman"/>
                <a:ea typeface="Calibri"/>
                <a:cs typeface="Times New Roman"/>
              </a:rPr>
              <a:t> </a:t>
            </a:r>
          </a:p>
          <a:p>
            <a:endParaRPr lang="en-US" dirty="0"/>
          </a:p>
        </p:txBody>
      </p:sp>
    </p:spTree>
    <p:extLst>
      <p:ext uri="{BB962C8B-B14F-4D97-AF65-F5344CB8AC3E}">
        <p14:creationId xmlns:p14="http://schemas.microsoft.com/office/powerpoint/2010/main" val="166299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886200"/>
          </a:xfrm>
        </p:spPr>
        <p:txBody>
          <a:bodyPr>
            <a:normAutofit lnSpcReduction="10000"/>
          </a:bodyPr>
          <a:lstStyle/>
          <a:p>
            <a:pPr marL="0" indent="0">
              <a:buNone/>
            </a:pPr>
            <a:r>
              <a:rPr lang="en-US" dirty="0" smtClean="0"/>
              <a:t>From near the opening of the 1852 “What to the Slave Is the Fourth of July”:</a:t>
            </a:r>
          </a:p>
          <a:p>
            <a:pPr marL="0" indent="0">
              <a:buNone/>
            </a:pPr>
            <a:endParaRPr lang="en-US" dirty="0" smtClean="0"/>
          </a:p>
          <a:p>
            <a:pPr marL="0" indent="0">
              <a:buNone/>
            </a:pPr>
            <a:r>
              <a:rPr lang="en-US" dirty="0" smtClean="0"/>
              <a:t>They were peace men; but they preferred revolution to peaceful submission to bondage. They were quiet men; but they did not shrink from agitating against oppression. . . . With them, justice, liberty, and humanity were “</a:t>
            </a:r>
            <a:r>
              <a:rPr lang="en-US" i="1" dirty="0" smtClean="0"/>
              <a:t>final”; </a:t>
            </a:r>
            <a:r>
              <a:rPr lang="en-US" dirty="0" smtClean="0"/>
              <a:t>not slavery and oppression.</a:t>
            </a:r>
            <a:endParaRPr lang="en-US" dirty="0"/>
          </a:p>
        </p:txBody>
      </p:sp>
      <p:sp>
        <p:nvSpPr>
          <p:cNvPr id="2" name="Title 1"/>
          <p:cNvSpPr>
            <a:spLocks noGrp="1"/>
          </p:cNvSpPr>
          <p:nvPr>
            <p:ph type="title"/>
          </p:nvPr>
        </p:nvSpPr>
        <p:spPr/>
        <p:txBody>
          <a:bodyPr>
            <a:normAutofit fontScale="90000"/>
          </a:bodyPr>
          <a:lstStyle/>
          <a:p>
            <a:r>
              <a:rPr lang="en-US" dirty="0" smtClean="0"/>
              <a:t>Douglass on the American Revolutionaries of 1776</a:t>
            </a:r>
            <a:endParaRPr lang="en-US" dirty="0"/>
          </a:p>
        </p:txBody>
      </p:sp>
    </p:spTree>
    <p:extLst>
      <p:ext uri="{BB962C8B-B14F-4D97-AF65-F5344CB8AC3E}">
        <p14:creationId xmlns:p14="http://schemas.microsoft.com/office/powerpoint/2010/main" val="39697701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75" y="0"/>
            <a:ext cx="4057650" cy="6858000"/>
          </a:xfrm>
          <a:prstGeom prst="rect">
            <a:avLst/>
          </a:prstGeom>
        </p:spPr>
      </p:pic>
    </p:spTree>
    <p:extLst>
      <p:ext uri="{BB962C8B-B14F-4D97-AF65-F5344CB8AC3E}">
        <p14:creationId xmlns:p14="http://schemas.microsoft.com/office/powerpoint/2010/main" val="1176939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6455" y="0"/>
            <a:ext cx="5491089" cy="6858000"/>
          </a:xfrm>
          <a:prstGeom prst="rect">
            <a:avLst/>
          </a:prstGeom>
        </p:spPr>
      </p:pic>
      <p:sp>
        <p:nvSpPr>
          <p:cNvPr id="4" name="TextBox 3"/>
          <p:cNvSpPr txBox="1"/>
          <p:nvPr/>
        </p:nvSpPr>
        <p:spPr>
          <a:xfrm>
            <a:off x="381000" y="3352800"/>
            <a:ext cx="1143000" cy="646331"/>
          </a:xfrm>
          <a:prstGeom prst="rect">
            <a:avLst/>
          </a:prstGeom>
          <a:noFill/>
        </p:spPr>
        <p:txBody>
          <a:bodyPr wrap="square" rtlCol="0">
            <a:spAutoFit/>
          </a:bodyPr>
          <a:lstStyle/>
          <a:p>
            <a:r>
              <a:rPr lang="en-US" sz="1200" dirty="0" smtClean="0"/>
              <a:t>Forthcoming W. W. Norton,</a:t>
            </a:r>
          </a:p>
          <a:p>
            <a:r>
              <a:rPr lang="en-US" sz="1200" dirty="0" smtClean="0"/>
              <a:t>August 2021</a:t>
            </a:r>
            <a:endParaRPr lang="en-US" sz="1200" dirty="0"/>
          </a:p>
        </p:txBody>
      </p:sp>
    </p:spTree>
    <p:extLst>
      <p:ext uri="{BB962C8B-B14F-4D97-AF65-F5344CB8AC3E}">
        <p14:creationId xmlns:p14="http://schemas.microsoft.com/office/powerpoint/2010/main" val="382820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640"/>
            <a:ext cx="9144000" cy="6034720"/>
          </a:xfrm>
          <a:prstGeom prst="rect">
            <a:avLst/>
          </a:prstGeom>
        </p:spPr>
      </p:pic>
    </p:spTree>
    <p:extLst>
      <p:ext uri="{BB962C8B-B14F-4D97-AF65-F5344CB8AC3E}">
        <p14:creationId xmlns:p14="http://schemas.microsoft.com/office/powerpoint/2010/main" val="1496408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closing words of Douglass’s 1894 “The Lessons of the Hour” </a:t>
            </a:r>
            <a:endParaRPr lang="en-US" sz="2800" dirty="0"/>
          </a:p>
        </p:txBody>
      </p:sp>
      <p:sp>
        <p:nvSpPr>
          <p:cNvPr id="11" name="Content Placeholder 10"/>
          <p:cNvSpPr>
            <a:spLocks noGrp="1"/>
          </p:cNvSpPr>
          <p:nvPr>
            <p:ph idx="1"/>
          </p:nvPr>
        </p:nvSpPr>
        <p:spPr/>
        <p:txBody>
          <a:bodyPr>
            <a:normAutofit lnSpcReduction="10000"/>
          </a:bodyPr>
          <a:lstStyle/>
          <a:p>
            <a:pPr marL="0" indent="0">
              <a:spcBef>
                <a:spcPts val="0"/>
              </a:spcBef>
              <a:buNone/>
            </a:pPr>
            <a:r>
              <a:rPr lang="en-US" sz="2800" dirty="0" smtClean="0">
                <a:latin typeface="Times New Roman" panose="02020603050405020304" pitchFamily="18" charset="0"/>
                <a:cs typeface="Times New Roman" panose="02020603050405020304" pitchFamily="18" charset="0"/>
              </a:rPr>
              <a:t>Put away your </a:t>
            </a:r>
            <a:r>
              <a:rPr lang="en-US" sz="2800" dirty="0">
                <a:latin typeface="Times New Roman"/>
                <a:ea typeface="Calibri"/>
                <a:cs typeface="Times New Roman"/>
              </a:rPr>
              <a:t>race prejudice. Banish the idea that one class must rule over another. Recognize the fact that the rights of the humblest citizen are as worthy of protection as those of the highest, and your problems will be solved; and, whatever may be in store for it in the future, whether prosperity, or adversity; whether it shall have foes without, or foes within, whether there shall be peace, or war; based upon the external principles of truth, justice, and humanity, and with no class having any cause of complaint or grievance, your Republic will stand and flourish forever.</a:t>
            </a:r>
            <a:endParaRPr lang="en-US" sz="2400" dirty="0">
              <a:latin typeface="Times New Roman"/>
              <a:ea typeface="Calibri"/>
              <a:cs typeface="Times New Roman"/>
            </a:endParaRPr>
          </a:p>
          <a:p>
            <a:endParaRPr lang="en-US" sz="2800" dirty="0"/>
          </a:p>
        </p:txBody>
      </p:sp>
    </p:spTree>
    <p:extLst>
      <p:ext uri="{BB962C8B-B14F-4D97-AF65-F5344CB8AC3E}">
        <p14:creationId xmlns:p14="http://schemas.microsoft.com/office/powerpoint/2010/main" val="196963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Statues at the Talbot County Court House</a:t>
            </a:r>
            <a:endParaRPr lang="en-US" dirty="0"/>
          </a:p>
        </p:txBody>
      </p:sp>
      <p:sp>
        <p:nvSpPr>
          <p:cNvPr id="6" name="Text Placeholder 5"/>
          <p:cNvSpPr>
            <a:spLocks noGrp="1"/>
          </p:cNvSpPr>
          <p:nvPr>
            <p:ph type="body" idx="1"/>
          </p:nvPr>
        </p:nvSpPr>
        <p:spPr/>
        <p:txBody>
          <a:bodyPr/>
          <a:lstStyle/>
          <a:p>
            <a:r>
              <a:rPr lang="en-US" dirty="0" smtClean="0"/>
              <a:t>             Talbot Boys</a:t>
            </a:r>
            <a:endParaRPr lang="en-US" dirty="0"/>
          </a:p>
        </p:txBody>
      </p:sp>
      <p:sp>
        <p:nvSpPr>
          <p:cNvPr id="8" name="Text Placeholder 7"/>
          <p:cNvSpPr>
            <a:spLocks noGrp="1"/>
          </p:cNvSpPr>
          <p:nvPr>
            <p:ph type="body" sz="half" idx="3"/>
          </p:nvPr>
        </p:nvSpPr>
        <p:spPr/>
        <p:txBody>
          <a:bodyPr/>
          <a:lstStyle/>
          <a:p>
            <a:r>
              <a:rPr lang="en-US" dirty="0" smtClean="0"/>
              <a:t>Frederick Douglass</a:t>
            </a:r>
            <a:endParaRPr lang="en-US" dirty="0"/>
          </a:p>
        </p:txBody>
      </p:sp>
      <p:pic>
        <p:nvPicPr>
          <p:cNvPr id="10" name="Content Placeholder 9"/>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338450" y="2694262"/>
            <a:ext cx="2277687" cy="3487189"/>
          </a:xfrm>
        </p:spPr>
      </p:pic>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97874" y="3124445"/>
            <a:ext cx="3936076" cy="2626822"/>
          </a:xfrm>
        </p:spPr>
      </p:pic>
    </p:spTree>
    <p:extLst>
      <p:ext uri="{BB962C8B-B14F-4D97-AF65-F5344CB8AC3E}">
        <p14:creationId xmlns:p14="http://schemas.microsoft.com/office/powerpoint/2010/main" val="1315862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for the breakout groups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Douglass’s “What to the Slave Is the Fourth of July” is so critical of the United States that it almost seems anti-American. What are good strategies for teaching this essay, especially its concluding paragraphs, so that you wouldn’t have parents complaining about the anti-Americanism being brought into your classroom?</a:t>
            </a:r>
          </a:p>
          <a:p>
            <a:pPr marL="514350" indent="-514350">
              <a:buFont typeface="+mj-lt"/>
              <a:buAutoNum type="arabicPeriod"/>
            </a:pPr>
            <a:endParaRPr lang="en-US" dirty="0" smtClean="0"/>
          </a:p>
          <a:p>
            <a:pPr marL="514350" indent="-514350">
              <a:buFont typeface="+mj-lt"/>
              <a:buAutoNum type="arabicPeriod"/>
            </a:pPr>
            <a:r>
              <a:rPr lang="en-US" dirty="0" smtClean="0"/>
              <a:t>Why did Douglass give the initial lecture on July 5</a:t>
            </a:r>
            <a:r>
              <a:rPr lang="en-US" baseline="30000" dirty="0" smtClean="0"/>
              <a:t>th</a:t>
            </a:r>
            <a:r>
              <a:rPr lang="en-US" dirty="0" smtClean="0"/>
              <a:t>? How would emphasizing that date help you to teach Douglass’s purpose and craft in this short essay version?</a:t>
            </a:r>
            <a:endParaRPr lang="en-US" dirty="0"/>
          </a:p>
        </p:txBody>
      </p:sp>
    </p:spTree>
    <p:extLst>
      <p:ext uri="{BB962C8B-B14F-4D97-AF65-F5344CB8AC3E}">
        <p14:creationId xmlns:p14="http://schemas.microsoft.com/office/powerpoint/2010/main" val="3992750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 Douglass Chronology of His Pre-Civil War Career: Part 1</a:t>
            </a:r>
            <a:endParaRPr lang="en-US" dirty="0"/>
          </a:p>
        </p:txBody>
      </p:sp>
      <p:sp>
        <p:nvSpPr>
          <p:cNvPr id="8" name="Content Placeholder 7"/>
          <p:cNvSpPr>
            <a:spLocks noGrp="1"/>
          </p:cNvSpPr>
          <p:nvPr>
            <p:ph idx="1"/>
          </p:nvPr>
        </p:nvSpPr>
        <p:spPr/>
        <p:txBody>
          <a:bodyPr>
            <a:normAutofit fontScale="55000" lnSpcReduction="20000"/>
          </a:bodyPr>
          <a:lstStyle/>
          <a:p>
            <a:pPr marL="0" marR="0" indent="0">
              <a:spcBef>
                <a:spcPts val="0"/>
              </a:spcBef>
              <a:spcAft>
                <a:spcPts val="0"/>
              </a:spcAft>
              <a:buNone/>
            </a:pPr>
            <a:r>
              <a:rPr lang="en-US" sz="3300" dirty="0" smtClean="0">
                <a:latin typeface="Times New Roman"/>
                <a:ea typeface="Calibri"/>
                <a:cs typeface="Times New Roman"/>
              </a:rPr>
              <a:t>1818	Frederick </a:t>
            </a:r>
            <a:r>
              <a:rPr lang="en-US" sz="3300" dirty="0">
                <a:latin typeface="Times New Roman"/>
                <a:ea typeface="Calibri"/>
                <a:cs typeface="Times New Roman"/>
              </a:rPr>
              <a:t>Bailey born into slavery in Talbot County on the Eastern Shore of Maryland</a:t>
            </a:r>
            <a:r>
              <a:rPr lang="en-US" sz="3300" dirty="0" smtClean="0">
                <a:latin typeface="Times New Roman"/>
                <a:ea typeface="Calibri"/>
                <a:cs typeface="Times New Roman"/>
              </a:rPr>
              <a:t>.</a:t>
            </a:r>
          </a:p>
          <a:p>
            <a:pPr marL="514350" marR="0" indent="-514350">
              <a:spcBef>
                <a:spcPts val="0"/>
              </a:spcBef>
              <a:spcAft>
                <a:spcPts val="0"/>
              </a:spcAft>
              <a:buAutoNum type="arabicPlain" startAt="1818"/>
            </a:pPr>
            <a:endParaRPr lang="en-US" sz="3300" dirty="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1826	Sent </a:t>
            </a:r>
            <a:r>
              <a:rPr lang="en-US" sz="3300" dirty="0">
                <a:latin typeface="Times New Roman"/>
                <a:ea typeface="Calibri"/>
                <a:cs typeface="Times New Roman"/>
              </a:rPr>
              <a:t>to live in Baltimore; </a:t>
            </a:r>
            <a:r>
              <a:rPr lang="en-US" sz="3300" dirty="0" smtClean="0">
                <a:latin typeface="Times New Roman"/>
                <a:ea typeface="Calibri"/>
                <a:cs typeface="Times New Roman"/>
              </a:rPr>
              <a:t>moves </a:t>
            </a:r>
            <a:r>
              <a:rPr lang="en-US" sz="3300" dirty="0">
                <a:latin typeface="Times New Roman"/>
                <a:ea typeface="Calibri"/>
                <a:cs typeface="Times New Roman"/>
              </a:rPr>
              <a:t>back and forth between Baltimore and Talbot County over the next twelve years.</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1838</a:t>
            </a:r>
            <a:r>
              <a:rPr lang="en-US" sz="3300" dirty="0">
                <a:latin typeface="Times New Roman"/>
                <a:ea typeface="Calibri"/>
                <a:cs typeface="Times New Roman"/>
              </a:rPr>
              <a:t>	Escapes from slavery, disguised as a sailor. </a:t>
            </a:r>
            <a:r>
              <a:rPr lang="en-US" sz="3300" dirty="0" smtClean="0">
                <a:latin typeface="Times New Roman"/>
                <a:ea typeface="Calibri"/>
                <a:cs typeface="Times New Roman"/>
              </a:rPr>
              <a:t>Changes </a:t>
            </a:r>
            <a:r>
              <a:rPr lang="en-US" sz="3300" dirty="0">
                <a:latin typeface="Times New Roman"/>
                <a:ea typeface="Calibri"/>
                <a:cs typeface="Times New Roman"/>
              </a:rPr>
              <a:t>name to Douglass. Marries the free Black Anna Murray in New York, and they subsequently make their way to New Bedford, Massachusetts.  Over the next few years Douglass works as a caulker at shipyards and also becomes a licensed preacher in the AME Church.</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1841</a:t>
            </a:r>
            <a:r>
              <a:rPr lang="en-US" sz="3300" dirty="0">
                <a:latin typeface="Times New Roman"/>
                <a:ea typeface="Calibri"/>
                <a:cs typeface="Times New Roman"/>
              </a:rPr>
              <a:t>	Speaks at an antislavery convention in Nantucket; William Lloyd Garrison, the white abolitionist leader of the Massachusetts Antislavery Society, hires him as a lecturer for his organization. </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1845</a:t>
            </a:r>
            <a:r>
              <a:rPr lang="en-US" sz="3300" dirty="0">
                <a:latin typeface="Times New Roman"/>
                <a:ea typeface="Calibri"/>
                <a:cs typeface="Times New Roman"/>
              </a:rPr>
              <a:t>	Publishes </a:t>
            </a:r>
            <a:r>
              <a:rPr lang="en-US" sz="3300" i="1" dirty="0">
                <a:latin typeface="Times New Roman"/>
                <a:ea typeface="Calibri"/>
                <a:cs typeface="Times New Roman"/>
              </a:rPr>
              <a:t>Narrative of the Life of Frederick Douglass</a:t>
            </a:r>
            <a:r>
              <a:rPr lang="en-US" sz="3300" dirty="0">
                <a:latin typeface="Times New Roman"/>
                <a:ea typeface="Calibri"/>
                <a:cs typeface="Times New Roman"/>
              </a:rPr>
              <a:t>. Because of its popularity, Douglass flees to the British Isles to escape from fugitive slave catchers.</a:t>
            </a:r>
          </a:p>
          <a:p>
            <a:endParaRPr lang="en-US" dirty="0"/>
          </a:p>
        </p:txBody>
      </p:sp>
    </p:spTree>
    <p:extLst>
      <p:ext uri="{BB962C8B-B14F-4D97-AF65-F5344CB8AC3E}">
        <p14:creationId xmlns:p14="http://schemas.microsoft.com/office/powerpoint/2010/main" val="38981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4572000" cy="3970318"/>
          </a:xfrm>
          <a:prstGeom prst="rect">
            <a:avLst/>
          </a:prstGeom>
        </p:spPr>
        <p:txBody>
          <a:bodyPr>
            <a:spAutoFit/>
          </a:bodyPr>
          <a:lstStyle/>
          <a:p>
            <a:r>
              <a:rPr lang="en-US" b="1" dirty="0"/>
              <a:t>DOUGLASS’S CORE BELIEFS AS A GARRISONIAN ABOLITIONIST</a:t>
            </a:r>
            <a:endParaRPr lang="en-US" dirty="0"/>
          </a:p>
          <a:p>
            <a:r>
              <a:rPr lang="en-US" dirty="0"/>
              <a:t> </a:t>
            </a:r>
          </a:p>
          <a:p>
            <a:r>
              <a:rPr lang="en-US" dirty="0"/>
              <a:t> </a:t>
            </a:r>
          </a:p>
          <a:p>
            <a:pPr marL="285750" lvl="0" indent="-285750">
              <a:buFont typeface="Arial" panose="020B0604020202020204" pitchFamily="34" charset="0"/>
              <a:buChar char="•"/>
            </a:pPr>
            <a:r>
              <a:rPr lang="en-US" dirty="0"/>
              <a:t>MORAL SUASION (i.e. nonviolence)</a:t>
            </a:r>
          </a:p>
          <a:p>
            <a:r>
              <a:rPr lang="en-US" dirty="0"/>
              <a:t> </a:t>
            </a:r>
          </a:p>
          <a:p>
            <a:pPr marL="285750" lvl="0" indent="-285750">
              <a:buFont typeface="Arial" panose="020B0604020202020204" pitchFamily="34" charset="0"/>
              <a:buChar char="•"/>
            </a:pPr>
            <a:r>
              <a:rPr lang="en-US" dirty="0"/>
              <a:t>THE CONSTITUTION IS A PROSLAVERY DOCUMENT (therefore one should not vote in elections or otherwise participate in the political process)</a:t>
            </a:r>
          </a:p>
          <a:p>
            <a:r>
              <a:rPr lang="en-US" dirty="0"/>
              <a:t> </a:t>
            </a:r>
          </a:p>
          <a:p>
            <a:pPr marL="285750" lvl="0" indent="-285750">
              <a:buFont typeface="Arial" panose="020B0604020202020204" pitchFamily="34" charset="0"/>
              <a:buChar char="•"/>
            </a:pPr>
            <a:r>
              <a:rPr lang="en-US" dirty="0"/>
              <a:t>IMMEDIATISM (slavery is immoral and must end immediately)</a:t>
            </a:r>
          </a:p>
        </p:txBody>
      </p:sp>
    </p:spTree>
    <p:extLst>
      <p:ext uri="{BB962C8B-B14F-4D97-AF65-F5344CB8AC3E}">
        <p14:creationId xmlns:p14="http://schemas.microsoft.com/office/powerpoint/2010/main" val="2197881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51289"/>
            <a:ext cx="4572000" cy="6032421"/>
          </a:xfrm>
          <a:prstGeom prst="rect">
            <a:avLst/>
          </a:prstGeom>
        </p:spPr>
        <p:txBody>
          <a:bodyPr>
            <a:spAutoFit/>
          </a:bodyPr>
          <a:lstStyle/>
          <a:p>
            <a:r>
              <a:rPr lang="en-US" sz="1600" b="1" dirty="0">
                <a:latin typeface="Times New Roman"/>
                <a:ea typeface="Calibri"/>
                <a:cs typeface="Times New Roman"/>
              </a:rPr>
              <a:t>PASSAGES FROM TWO NOTABLE BLACK-AUTHORED TEXTS PUBLISHED BEFORE DOUGLASS’S 1845 </a:t>
            </a:r>
            <a:r>
              <a:rPr lang="en-US" sz="1600" b="1" i="1" dirty="0">
                <a:latin typeface="Times New Roman"/>
                <a:ea typeface="Calibri"/>
                <a:cs typeface="Times New Roman"/>
              </a:rPr>
              <a:t>NARRATIVE</a:t>
            </a:r>
            <a:endParaRPr lang="en-US" sz="1600" b="1" dirty="0">
              <a:latin typeface="Times New Roman"/>
              <a:ea typeface="Calibri"/>
              <a:cs typeface="Times New Roman"/>
            </a:endParaRPr>
          </a:p>
          <a:p>
            <a:r>
              <a:rPr lang="en-US" sz="1600" dirty="0">
                <a:latin typeface="Times New Roman"/>
                <a:ea typeface="Calibri"/>
                <a:cs typeface="Times New Roman"/>
              </a:rPr>
              <a:t> </a:t>
            </a:r>
          </a:p>
          <a:p>
            <a:r>
              <a:rPr lang="en-US" sz="1600" dirty="0">
                <a:latin typeface="Times New Roman"/>
                <a:ea typeface="Calibri"/>
                <a:cs typeface="Times New Roman"/>
              </a:rPr>
              <a:t> </a:t>
            </a:r>
          </a:p>
          <a:p>
            <a:r>
              <a:rPr lang="en-US" b="1" dirty="0">
                <a:latin typeface="Times New Roman"/>
                <a:ea typeface="Calibri"/>
                <a:cs typeface="Times New Roman"/>
              </a:rPr>
              <a:t>From David Walker’s </a:t>
            </a:r>
            <a:r>
              <a:rPr lang="en-US" b="1" i="1" dirty="0">
                <a:latin typeface="Times New Roman"/>
                <a:ea typeface="Calibri"/>
                <a:cs typeface="Times New Roman"/>
              </a:rPr>
              <a:t>Appeal to the Colored Citizens . . . of the United States of America</a:t>
            </a:r>
            <a:r>
              <a:rPr lang="en-US" b="1" dirty="0">
                <a:latin typeface="Times New Roman"/>
                <a:ea typeface="Calibri"/>
                <a:cs typeface="Times New Roman"/>
              </a:rPr>
              <a:t> (1829): </a:t>
            </a:r>
            <a:endParaRPr lang="en-US" sz="1600" b="1" dirty="0">
              <a:latin typeface="Times New Roman"/>
              <a:ea typeface="Calibri"/>
              <a:cs typeface="Times New Roman"/>
            </a:endParaRPr>
          </a:p>
          <a:p>
            <a:r>
              <a:rPr lang="en-US" dirty="0">
                <a:latin typeface="Times New Roman"/>
                <a:ea typeface="Calibri"/>
                <a:cs typeface="Times New Roman"/>
              </a:rPr>
              <a:t> </a:t>
            </a:r>
            <a:endParaRPr lang="en-US" sz="1600" dirty="0">
              <a:latin typeface="Times New Roman"/>
              <a:ea typeface="Calibri"/>
              <a:cs typeface="Times New Roman"/>
            </a:endParaRPr>
          </a:p>
          <a:p>
            <a:r>
              <a:rPr lang="en-US" dirty="0">
                <a:latin typeface="Times New Roman"/>
                <a:ea typeface="Calibri"/>
                <a:cs typeface="Times New Roman"/>
              </a:rPr>
              <a:t>“Kill or be killed.” </a:t>
            </a:r>
            <a:endParaRPr lang="en-US" sz="1600" dirty="0">
              <a:latin typeface="Times New Roman"/>
              <a:ea typeface="Calibri"/>
              <a:cs typeface="Times New Roman"/>
            </a:endParaRPr>
          </a:p>
          <a:p>
            <a:r>
              <a:rPr lang="en-US" dirty="0">
                <a:latin typeface="Times New Roman"/>
                <a:ea typeface="Calibri"/>
                <a:cs typeface="Times New Roman"/>
              </a:rPr>
              <a:t> </a:t>
            </a:r>
            <a:endParaRPr lang="en-US" sz="1600" dirty="0">
              <a:latin typeface="Times New Roman"/>
              <a:ea typeface="Calibri"/>
              <a:cs typeface="Times New Roman"/>
            </a:endParaRPr>
          </a:p>
          <a:p>
            <a:r>
              <a:rPr lang="en-US" dirty="0">
                <a:latin typeface="Times New Roman"/>
                <a:ea typeface="Calibri"/>
                <a:cs typeface="Times New Roman"/>
              </a:rPr>
              <a:t> </a:t>
            </a:r>
            <a:endParaRPr lang="en-US" sz="1600" dirty="0">
              <a:latin typeface="Times New Roman"/>
              <a:ea typeface="Calibri"/>
              <a:cs typeface="Times New Roman"/>
            </a:endParaRPr>
          </a:p>
          <a:p>
            <a:r>
              <a:rPr lang="en-US" b="1" dirty="0">
                <a:latin typeface="Times New Roman"/>
                <a:ea typeface="Calibri"/>
                <a:cs typeface="Times New Roman"/>
              </a:rPr>
              <a:t>From Henry Highland Garnet’s “An Address to the Slaves of the United States” (1843): </a:t>
            </a:r>
            <a:endParaRPr lang="en-US" sz="1600" b="1" dirty="0">
              <a:latin typeface="Times New Roman"/>
              <a:ea typeface="Calibri"/>
              <a:cs typeface="Times New Roman"/>
            </a:endParaRPr>
          </a:p>
          <a:p>
            <a:r>
              <a:rPr lang="en-US" dirty="0">
                <a:latin typeface="Times New Roman"/>
                <a:ea typeface="Calibri"/>
                <a:cs typeface="Times New Roman"/>
              </a:rPr>
              <a:t> </a:t>
            </a:r>
            <a:endParaRPr lang="en-US" sz="1600" dirty="0">
              <a:latin typeface="Times New Roman"/>
              <a:ea typeface="Calibri"/>
              <a:cs typeface="Times New Roman"/>
            </a:endParaRPr>
          </a:p>
          <a:p>
            <a:r>
              <a:rPr lang="en-US" dirty="0">
                <a:latin typeface="Times New Roman"/>
                <a:ea typeface="Calibri"/>
                <a:cs typeface="Times New Roman"/>
              </a:rPr>
              <a:t>“Let your motto be resistance! resistance! RESISTANCE! No oppressed people have ever secured their liberty without resistance.”</a:t>
            </a:r>
            <a:endParaRPr lang="en-US" sz="1600" dirty="0">
              <a:latin typeface="Times New Roman"/>
              <a:ea typeface="Calibri"/>
              <a:cs typeface="Times New Roman"/>
            </a:endParaRPr>
          </a:p>
          <a:p>
            <a:r>
              <a:rPr lang="en-US" dirty="0">
                <a:latin typeface="Times New Roman"/>
                <a:ea typeface="Calibri"/>
                <a:cs typeface="Times New Roman"/>
              </a:rPr>
              <a:t> </a:t>
            </a:r>
            <a:endParaRPr lang="en-US" sz="1600" dirty="0">
              <a:latin typeface="Times New Roman"/>
              <a:ea typeface="Calibri"/>
              <a:cs typeface="Times New Roman"/>
            </a:endParaRPr>
          </a:p>
          <a:p>
            <a:r>
              <a:rPr lang="en-US" dirty="0">
                <a:latin typeface="Times New Roman"/>
                <a:ea typeface="Calibri"/>
                <a:cs typeface="Times New Roman"/>
              </a:rPr>
              <a:t> </a:t>
            </a:r>
            <a:endParaRPr lang="en-US" sz="1600" dirty="0">
              <a:effectLst/>
              <a:latin typeface="Times New Roman"/>
              <a:ea typeface="Calibri"/>
              <a:cs typeface="Times New Roman"/>
            </a:endParaRPr>
          </a:p>
        </p:txBody>
      </p:sp>
    </p:spTree>
    <p:extLst>
      <p:ext uri="{BB962C8B-B14F-4D97-AF65-F5344CB8AC3E}">
        <p14:creationId xmlns:p14="http://schemas.microsoft.com/office/powerpoint/2010/main" val="228290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30" y="0"/>
            <a:ext cx="8492139" cy="6858000"/>
          </a:xfrm>
          <a:prstGeom prst="rect">
            <a:avLst/>
          </a:prstGeom>
        </p:spPr>
      </p:pic>
    </p:spTree>
    <p:extLst>
      <p:ext uri="{BB962C8B-B14F-4D97-AF65-F5344CB8AC3E}">
        <p14:creationId xmlns:p14="http://schemas.microsoft.com/office/powerpoint/2010/main" val="292232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opening paragraph of Douglass’s 1845 </a:t>
            </a:r>
            <a:r>
              <a:rPr lang="en-US" i="1" dirty="0" smtClean="0"/>
              <a:t>Narrative</a:t>
            </a:r>
            <a:endParaRPr lang="en-US" dirty="0"/>
          </a:p>
        </p:txBody>
      </p:sp>
      <p:sp>
        <p:nvSpPr>
          <p:cNvPr id="3" name="Content Placeholder 2"/>
          <p:cNvSpPr>
            <a:spLocks noGrp="1"/>
          </p:cNvSpPr>
          <p:nvPr>
            <p:ph idx="1"/>
          </p:nvPr>
        </p:nvSpPr>
        <p:spPr/>
        <p:txBody>
          <a:bodyPr>
            <a:normAutofit fontScale="70000" lnSpcReduction="20000"/>
          </a:bodyPr>
          <a:lstStyle/>
          <a:p>
            <a:pPr marL="0" marR="0" indent="0">
              <a:spcBef>
                <a:spcPts val="0"/>
              </a:spcBef>
              <a:spcAft>
                <a:spcPts val="0"/>
              </a:spcAft>
              <a:buNone/>
            </a:pPr>
            <a:r>
              <a:rPr lang="en-US" sz="3000" dirty="0" smtClean="0">
                <a:solidFill>
                  <a:schemeClr val="tx2"/>
                </a:solidFill>
                <a:latin typeface="Times New Roman"/>
                <a:ea typeface="Calibri"/>
                <a:cs typeface="Times New Roman"/>
              </a:rPr>
              <a:t>I was born </a:t>
            </a:r>
            <a:r>
              <a:rPr lang="en-US" sz="3000" dirty="0">
                <a:solidFill>
                  <a:schemeClr val="tx2"/>
                </a:solidFill>
                <a:latin typeface="Times New Roman"/>
                <a:ea typeface="Calibri"/>
                <a:cs typeface="Times New Roman"/>
              </a:rPr>
              <a:t>in Tuckahoe, near Hillsborough, and about twelve miles from Easton, in Talbot county, Maryland. I have no accurate knowledge of my age, never having seen any authentic record containing it. By far the larger part of the slaves know as little of their ages as horses know of theirs, and it is the wish of most masters within my knowledge to keep their slaves thus ignorant. I do not remember to have ever met a slave who could tell of his birthday. They seldom come nearer to it than planting-time, harvest-time, cherry-time, spring-time, or fall-time. A want of information concerning my own was a source of unhappiness to me even during childhood. The white children could tell their ages. I could not tell why I ought to be deprived of the same privilege. I was not allowed to make any inquiries of my master concerning it. He deemed all such inquiries on the part of a slave improper and impertinent, and evidence of a restless spirit. The nearest estimate I can give makes me now between twenty-seven and twenty-eight years of age. I come to this, from hearing my master say, some time during 1835, I was about seventeen years old</a:t>
            </a:r>
            <a:r>
              <a:rPr lang="en-US" sz="3000" dirty="0" smtClean="0">
                <a:solidFill>
                  <a:schemeClr val="tx2"/>
                </a:solidFill>
                <a:latin typeface="Times New Roman"/>
                <a:ea typeface="Calibri"/>
                <a:cs typeface="Times New Roman"/>
              </a:rPr>
              <a:t>.</a:t>
            </a:r>
            <a:r>
              <a:rPr lang="en-US" sz="3000" dirty="0">
                <a:solidFill>
                  <a:schemeClr val="tx2"/>
                </a:solidFill>
                <a:latin typeface="Times New Roman"/>
                <a:ea typeface="Calibri"/>
                <a:cs typeface="Times New Roman"/>
              </a:rPr>
              <a:t> </a:t>
            </a:r>
          </a:p>
          <a:p>
            <a:endParaRPr lang="en-US" dirty="0"/>
          </a:p>
        </p:txBody>
      </p:sp>
    </p:spTree>
    <p:extLst>
      <p:ext uri="{BB962C8B-B14F-4D97-AF65-F5344CB8AC3E}">
        <p14:creationId xmlns:p14="http://schemas.microsoft.com/office/powerpoint/2010/main" val="48187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Douglass Chronology of His Pre-Civil War Career, Part 2</a:t>
            </a:r>
            <a:endParaRPr lang="en-US" dirty="0"/>
          </a:p>
        </p:txBody>
      </p:sp>
      <p:sp>
        <p:nvSpPr>
          <p:cNvPr id="3" name="Content Placeholder 2"/>
          <p:cNvSpPr>
            <a:spLocks noGrp="1"/>
          </p:cNvSpPr>
          <p:nvPr>
            <p:ph idx="1"/>
          </p:nvPr>
        </p:nvSpPr>
        <p:spPr/>
        <p:txBody>
          <a:bodyPr>
            <a:normAutofit fontScale="70000" lnSpcReduction="20000"/>
          </a:bodyPr>
          <a:lstStyle/>
          <a:p>
            <a:pPr marL="0" marR="0" indent="0">
              <a:spcBef>
                <a:spcPts val="0"/>
              </a:spcBef>
              <a:spcAft>
                <a:spcPts val="0"/>
              </a:spcAft>
              <a:buNone/>
            </a:pPr>
            <a:r>
              <a:rPr lang="en-US" sz="2800" dirty="0" smtClean="0">
                <a:latin typeface="Times New Roman"/>
                <a:ea typeface="Calibri"/>
                <a:cs typeface="Times New Roman"/>
              </a:rPr>
              <a:t>1847</a:t>
            </a:r>
            <a:r>
              <a:rPr lang="en-US" sz="2800" dirty="0">
                <a:latin typeface="Times New Roman"/>
                <a:ea typeface="Calibri"/>
                <a:cs typeface="Times New Roman"/>
              </a:rPr>
              <a:t>	Douglass’s British supporters buy him out of slavery; Douglass returns to Rochester, New York, where he establishes his own antislavery newspaper, </a:t>
            </a:r>
            <a:r>
              <a:rPr lang="en-US" sz="2800" i="1" dirty="0">
                <a:latin typeface="Times New Roman"/>
                <a:ea typeface="Calibri"/>
                <a:cs typeface="Times New Roman"/>
              </a:rPr>
              <a:t>The North Star</a:t>
            </a:r>
            <a:r>
              <a:rPr lang="en-US" sz="2800" dirty="0">
                <a:latin typeface="Times New Roman"/>
                <a:ea typeface="Calibri"/>
                <a:cs typeface="Times New Roman"/>
              </a:rPr>
              <a:t>. Garrison, the publisher of the antislavery newspaper </a:t>
            </a:r>
            <a:r>
              <a:rPr lang="en-US" sz="2800" i="1" dirty="0">
                <a:latin typeface="Times New Roman"/>
                <a:ea typeface="Calibri"/>
                <a:cs typeface="Times New Roman"/>
              </a:rPr>
              <a:t>The Liberator, </a:t>
            </a:r>
            <a:r>
              <a:rPr lang="en-US" sz="2800" dirty="0">
                <a:latin typeface="Times New Roman"/>
                <a:ea typeface="Calibri"/>
                <a:cs typeface="Times New Roman"/>
              </a:rPr>
              <a:t>is enraged.</a:t>
            </a:r>
          </a:p>
          <a:p>
            <a:pPr marL="0" marR="0" indent="0">
              <a:spcBef>
                <a:spcPts val="0"/>
              </a:spcBef>
              <a:spcAft>
                <a:spcPts val="0"/>
              </a:spcAft>
              <a:buNone/>
            </a:pPr>
            <a:endParaRPr lang="en-US" sz="2800" dirty="0" smtClean="0">
              <a:latin typeface="Times New Roman"/>
              <a:ea typeface="Calibri"/>
              <a:cs typeface="Times New Roman"/>
            </a:endParaRPr>
          </a:p>
          <a:p>
            <a:pPr marL="0" marR="0" indent="0">
              <a:spcBef>
                <a:spcPts val="0"/>
              </a:spcBef>
              <a:spcAft>
                <a:spcPts val="0"/>
              </a:spcAft>
              <a:buNone/>
            </a:pPr>
            <a:r>
              <a:rPr lang="en-US" sz="2800" dirty="0" smtClean="0">
                <a:latin typeface="Times New Roman"/>
                <a:ea typeface="Calibri"/>
                <a:cs typeface="Times New Roman"/>
              </a:rPr>
              <a:t>1850</a:t>
            </a:r>
            <a:r>
              <a:rPr lang="en-US" sz="2800" dirty="0">
                <a:latin typeface="Times New Roman"/>
                <a:ea typeface="Calibri"/>
                <a:cs typeface="Times New Roman"/>
              </a:rPr>
              <a:t>	Douglass formally breaks with Garrison. The Compromise of 1850 includes a strengthened fugitive slave law, leading Douglass to adopt a more militant politics.</a:t>
            </a:r>
          </a:p>
          <a:p>
            <a:pPr marL="0" marR="0" indent="0">
              <a:spcBef>
                <a:spcPts val="0"/>
              </a:spcBef>
              <a:spcAft>
                <a:spcPts val="0"/>
              </a:spcAft>
              <a:buNone/>
            </a:pPr>
            <a:endParaRPr lang="en-US" sz="2800" dirty="0" smtClean="0">
              <a:latin typeface="Times New Roman"/>
              <a:ea typeface="Calibri"/>
              <a:cs typeface="Times New Roman"/>
            </a:endParaRPr>
          </a:p>
          <a:p>
            <a:pPr marL="0" marR="0" indent="0">
              <a:spcBef>
                <a:spcPts val="0"/>
              </a:spcBef>
              <a:spcAft>
                <a:spcPts val="0"/>
              </a:spcAft>
              <a:buNone/>
            </a:pPr>
            <a:r>
              <a:rPr lang="en-US" sz="2800" dirty="0" smtClean="0">
                <a:latin typeface="Times New Roman"/>
                <a:ea typeface="Calibri"/>
                <a:cs typeface="Times New Roman"/>
              </a:rPr>
              <a:t>1852</a:t>
            </a:r>
            <a:r>
              <a:rPr lang="en-US" sz="2800" dirty="0">
                <a:latin typeface="Times New Roman"/>
                <a:ea typeface="Calibri"/>
                <a:cs typeface="Times New Roman"/>
              </a:rPr>
              <a:t>	Delivers “What to the Slave Is the Fourth of July?” in Rochester.</a:t>
            </a:r>
          </a:p>
          <a:p>
            <a:pPr marL="0" marR="0" indent="0">
              <a:spcBef>
                <a:spcPts val="0"/>
              </a:spcBef>
              <a:spcAft>
                <a:spcPts val="0"/>
              </a:spcAft>
              <a:buNone/>
            </a:pPr>
            <a:endParaRPr lang="en-US" sz="2800" dirty="0" smtClean="0">
              <a:latin typeface="Times New Roman"/>
              <a:ea typeface="Calibri"/>
              <a:cs typeface="Times New Roman"/>
            </a:endParaRPr>
          </a:p>
          <a:p>
            <a:pPr marL="0" marR="0" indent="0">
              <a:spcBef>
                <a:spcPts val="0"/>
              </a:spcBef>
              <a:spcAft>
                <a:spcPts val="0"/>
              </a:spcAft>
              <a:buNone/>
            </a:pPr>
            <a:r>
              <a:rPr lang="en-US" sz="2800" dirty="0" smtClean="0">
                <a:latin typeface="Times New Roman"/>
                <a:ea typeface="Calibri"/>
                <a:cs typeface="Times New Roman"/>
              </a:rPr>
              <a:t>1855</a:t>
            </a:r>
            <a:r>
              <a:rPr lang="en-US" sz="2800" dirty="0">
                <a:latin typeface="Times New Roman"/>
                <a:ea typeface="Calibri"/>
                <a:cs typeface="Times New Roman"/>
              </a:rPr>
              <a:t>	Publishes </a:t>
            </a:r>
            <a:r>
              <a:rPr lang="en-US" sz="2800" i="1" dirty="0">
                <a:latin typeface="Times New Roman"/>
                <a:ea typeface="Calibri"/>
                <a:cs typeface="Times New Roman"/>
              </a:rPr>
              <a:t>My Bondage and My Freedom</a:t>
            </a:r>
            <a:r>
              <a:rPr lang="en-US" sz="2800" dirty="0">
                <a:latin typeface="Times New Roman"/>
                <a:ea typeface="Calibri"/>
                <a:cs typeface="Times New Roman"/>
              </a:rPr>
              <a:t>, which includes an abridged version of “What to the Slave Is the Fourth of July?”</a:t>
            </a:r>
          </a:p>
          <a:p>
            <a:pPr marL="0" marR="0" indent="0">
              <a:spcBef>
                <a:spcPts val="0"/>
              </a:spcBef>
              <a:spcAft>
                <a:spcPts val="0"/>
              </a:spcAft>
              <a:buNone/>
            </a:pPr>
            <a:endParaRPr lang="en-US" sz="2800" dirty="0" smtClean="0">
              <a:latin typeface="Times New Roman"/>
              <a:ea typeface="Calibri"/>
              <a:cs typeface="Times New Roman"/>
            </a:endParaRPr>
          </a:p>
          <a:p>
            <a:pPr marL="0" marR="0" indent="0">
              <a:spcBef>
                <a:spcPts val="0"/>
              </a:spcBef>
              <a:spcAft>
                <a:spcPts val="0"/>
              </a:spcAft>
              <a:buNone/>
            </a:pPr>
            <a:r>
              <a:rPr lang="en-US" sz="2800" dirty="0" smtClean="0">
                <a:latin typeface="Times New Roman"/>
                <a:ea typeface="Calibri"/>
              </a:rPr>
              <a:t>1858-60  </a:t>
            </a:r>
            <a:r>
              <a:rPr lang="en-US" sz="2800" dirty="0">
                <a:latin typeface="Times New Roman"/>
                <a:ea typeface="Calibri"/>
              </a:rPr>
              <a:t>Meets with John Brown. After Brown attacks Harpers Ferry in October 1859, Douglass flees to England; he returns in 1860 and supports Lincoln for the presidency</a:t>
            </a:r>
            <a:endParaRPr lang="en-US" dirty="0"/>
          </a:p>
        </p:txBody>
      </p:sp>
    </p:spTree>
    <p:extLst>
      <p:ext uri="{BB962C8B-B14F-4D97-AF65-F5344CB8AC3E}">
        <p14:creationId xmlns:p14="http://schemas.microsoft.com/office/powerpoint/2010/main" val="339932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762000"/>
            <a:ext cx="4572000" cy="3847207"/>
          </a:xfrm>
          <a:prstGeom prst="rect">
            <a:avLst/>
          </a:prstGeom>
        </p:spPr>
        <p:txBody>
          <a:bodyPr>
            <a:spAutoFit/>
          </a:bodyPr>
          <a:lstStyle/>
          <a:p>
            <a:pPr algn="ctr"/>
            <a:r>
              <a:rPr lang="en-US" sz="1600" b="1" dirty="0">
                <a:latin typeface="Souvenir Lt BT" panose="02080503040505020303" pitchFamily="18" charset="0"/>
                <a:ea typeface="Calibri"/>
                <a:cs typeface="Times New Roman"/>
              </a:rPr>
              <a:t>DOUGLASS’S CORE BELIEFS</a:t>
            </a:r>
            <a:endParaRPr lang="en-US" sz="1600" dirty="0">
              <a:latin typeface="Souvenir Lt BT" panose="02080503040505020303" pitchFamily="18" charset="0"/>
              <a:ea typeface="Calibri"/>
              <a:cs typeface="Times New Roman"/>
            </a:endParaRPr>
          </a:p>
          <a:p>
            <a:pPr algn="ctr"/>
            <a:r>
              <a:rPr lang="en-US" sz="1600" b="1" dirty="0">
                <a:latin typeface="Souvenir Lt BT" panose="02080503040505020303" pitchFamily="18" charset="0"/>
                <a:ea typeface="Calibri"/>
                <a:cs typeface="Times New Roman"/>
              </a:rPr>
              <a:t>AFTER BREAKING WITH GARRISON IN 1850</a:t>
            </a:r>
            <a:endParaRPr lang="en-US" sz="1600" dirty="0">
              <a:latin typeface="Souvenir Lt BT" panose="02080503040505020303" pitchFamily="18" charset="0"/>
              <a:ea typeface="Calibri"/>
              <a:cs typeface="Times New Roman"/>
            </a:endParaRPr>
          </a:p>
          <a:p>
            <a:r>
              <a:rPr lang="en-US" sz="1600" b="1" dirty="0">
                <a:latin typeface="Souvenir Lt BT" panose="02080503040505020303" pitchFamily="18" charset="0"/>
                <a:ea typeface="Calibri"/>
                <a:cs typeface="Times New Roman"/>
              </a:rPr>
              <a:t> </a:t>
            </a:r>
            <a:endParaRPr lang="en-US" sz="1600" dirty="0">
              <a:latin typeface="Souvenir Lt BT" panose="02080503040505020303" pitchFamily="18" charset="0"/>
              <a:ea typeface="Calibri"/>
              <a:cs typeface="Times New Roman"/>
            </a:endParaRPr>
          </a:p>
          <a:p>
            <a:r>
              <a:rPr lang="en-US" dirty="0">
                <a:latin typeface="Times New Roman"/>
                <a:ea typeface="Calibri"/>
                <a:cs typeface="Times New Roman"/>
              </a:rPr>
              <a:t> </a:t>
            </a:r>
            <a:endParaRPr lang="en-US" sz="1400" dirty="0">
              <a:latin typeface="Times New Roman"/>
              <a:ea typeface="Calibri"/>
              <a:cs typeface="Times New Roman"/>
            </a:endParaRPr>
          </a:p>
          <a:p>
            <a:pPr marL="228600" marR="0">
              <a:spcBef>
                <a:spcPts val="0"/>
              </a:spcBef>
              <a:spcAft>
                <a:spcPts val="0"/>
              </a:spcAft>
            </a:pPr>
            <a:r>
              <a:rPr lang="en-US" dirty="0">
                <a:latin typeface="Times New Roman"/>
                <a:ea typeface="Calibri"/>
                <a:cs typeface="Times New Roman"/>
              </a:rPr>
              <a:t> </a:t>
            </a:r>
            <a:endParaRPr lang="en-US" sz="1400" dirty="0">
              <a:latin typeface="Times New Roman"/>
              <a:ea typeface="Calibri"/>
              <a:cs typeface="Times New Roman"/>
            </a:endParaRPr>
          </a:p>
          <a:p>
            <a:pPr marL="342900" marR="0" lvl="0" indent="-342900">
              <a:spcBef>
                <a:spcPts val="0"/>
              </a:spcBef>
              <a:spcAft>
                <a:spcPts val="0"/>
              </a:spcAft>
              <a:buFont typeface="Symbol"/>
              <a:buChar char=""/>
            </a:pPr>
            <a:r>
              <a:rPr lang="en-US" dirty="0">
                <a:latin typeface="Times New Roman"/>
                <a:ea typeface="Calibri"/>
                <a:cs typeface="Times New Roman"/>
              </a:rPr>
              <a:t>THE CONSTITUTION IS AN ANTISLAVERY DOCUMENT (therefore one should participate in elections and the larger political process)</a:t>
            </a:r>
            <a:endParaRPr lang="en-US" sz="1400" dirty="0">
              <a:latin typeface="Times New Roman"/>
              <a:ea typeface="Calibri"/>
              <a:cs typeface="Times New Roman"/>
            </a:endParaRPr>
          </a:p>
          <a:p>
            <a:pPr marL="457200" marR="0">
              <a:spcBef>
                <a:spcPts val="0"/>
              </a:spcBef>
              <a:spcAft>
                <a:spcPts val="0"/>
              </a:spcAft>
            </a:pPr>
            <a:r>
              <a:rPr lang="en-US" dirty="0">
                <a:latin typeface="Times New Roman"/>
                <a:ea typeface="Calibri"/>
                <a:cs typeface="Times New Roman"/>
              </a:rPr>
              <a:t> </a:t>
            </a:r>
            <a:endParaRPr lang="en-US" sz="1400" dirty="0">
              <a:latin typeface="Times New Roman"/>
              <a:ea typeface="Calibri"/>
              <a:cs typeface="Times New Roman"/>
            </a:endParaRPr>
          </a:p>
          <a:p>
            <a:pPr marL="342900" marR="0" lvl="0" indent="-342900">
              <a:spcBef>
                <a:spcPts val="0"/>
              </a:spcBef>
              <a:spcAft>
                <a:spcPts val="0"/>
              </a:spcAft>
              <a:buFont typeface="Symbol"/>
              <a:buChar char=""/>
            </a:pPr>
            <a:r>
              <a:rPr lang="en-US" dirty="0" smtClean="0">
                <a:latin typeface="Times New Roman"/>
                <a:ea typeface="Calibri"/>
                <a:cs typeface="Times New Roman"/>
              </a:rPr>
              <a:t>ANTISLAVERY </a:t>
            </a:r>
            <a:r>
              <a:rPr lang="en-US" dirty="0">
                <a:latin typeface="Times New Roman"/>
                <a:ea typeface="Calibri"/>
                <a:cs typeface="Times New Roman"/>
              </a:rPr>
              <a:t>VIOLENCE, IN SOME INSTANCES, I</a:t>
            </a:r>
            <a:r>
              <a:rPr lang="en-US" dirty="0" smtClean="0">
                <a:latin typeface="Times New Roman"/>
                <a:ea typeface="Calibri"/>
                <a:cs typeface="Times New Roman"/>
              </a:rPr>
              <a:t>S </a:t>
            </a:r>
            <a:r>
              <a:rPr lang="en-US" dirty="0">
                <a:latin typeface="Times New Roman"/>
                <a:ea typeface="Calibri"/>
                <a:cs typeface="Times New Roman"/>
              </a:rPr>
              <a:t>A PROPER RESPONSE TO THE VIOLENCE OF SLAVERY</a:t>
            </a:r>
            <a:endParaRPr lang="en-US" sz="1400" dirty="0">
              <a:effectLst/>
              <a:latin typeface="Times New Roman"/>
              <a:ea typeface="Calibri"/>
              <a:cs typeface="Times New Roman"/>
            </a:endParaRPr>
          </a:p>
        </p:txBody>
      </p:sp>
    </p:spTree>
    <p:extLst>
      <p:ext uri="{BB962C8B-B14F-4D97-AF65-F5344CB8AC3E}">
        <p14:creationId xmlns:p14="http://schemas.microsoft.com/office/powerpoint/2010/main" val="3822599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311</TotalTime>
  <Words>819</Words>
  <Application>Microsoft Office PowerPoint</Application>
  <PresentationFormat>On-screen Show (4:3)</PresentationFormat>
  <Paragraphs>78</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Flow</vt:lpstr>
      <vt:lpstr>Concourse</vt:lpstr>
      <vt:lpstr>AUTHOR’S PURPOSE AND CRAFT: FREDERICK DOUGLASS</vt:lpstr>
      <vt:lpstr>Statues at the Talbot County Court House</vt:lpstr>
      <vt:lpstr>A Douglass Chronology of His Pre-Civil War Career: Part 1</vt:lpstr>
      <vt:lpstr>PowerPoint Presentation</vt:lpstr>
      <vt:lpstr>PowerPoint Presentation</vt:lpstr>
      <vt:lpstr>PowerPoint Presentation</vt:lpstr>
      <vt:lpstr>The opening paragraph of Douglass’s 1845 Narrative</vt:lpstr>
      <vt:lpstr>A Douglass Chronology of His Pre-Civil War Career, Part 2</vt:lpstr>
      <vt:lpstr>PowerPoint Presentation</vt:lpstr>
      <vt:lpstr>PowerPoint Presentation</vt:lpstr>
      <vt:lpstr>PowerPoint Presentation</vt:lpstr>
      <vt:lpstr>PowerPoint Presentation</vt:lpstr>
      <vt:lpstr>PowerPoint Presentation</vt:lpstr>
      <vt:lpstr>THE CONCLUDING PARAGRAPHS OF THE 1855 VERSION OF “WHAT TO THE SLAVE IS THE FOURTH OF JULY”</vt:lpstr>
      <vt:lpstr>Douglass on the American Revolutionaries of 1776</vt:lpstr>
      <vt:lpstr>PowerPoint Presentation</vt:lpstr>
      <vt:lpstr>PowerPoint Presentation</vt:lpstr>
      <vt:lpstr>PowerPoint Presentation</vt:lpstr>
      <vt:lpstr>The closing words of Douglass’s 1894 “The Lessons of the Hour” </vt:lpstr>
      <vt:lpstr>Questions for the breakout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dkdkd</dc:title>
  <dc:creator>Robert Levine</dc:creator>
  <cp:lastModifiedBy>Robert Levine</cp:lastModifiedBy>
  <cp:revision>47</cp:revision>
  <cp:lastPrinted>2020-10-29T00:15:09Z</cp:lastPrinted>
  <dcterms:created xsi:type="dcterms:W3CDTF">2020-09-24T01:43:31Z</dcterms:created>
  <dcterms:modified xsi:type="dcterms:W3CDTF">2020-11-10T14:27:10Z</dcterms:modified>
</cp:coreProperties>
</file>