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300" r:id="rId3"/>
    <p:sldId id="284" r:id="rId4"/>
    <p:sldId id="287" r:id="rId5"/>
    <p:sldId id="271" r:id="rId6"/>
    <p:sldId id="288" r:id="rId7"/>
    <p:sldId id="289" r:id="rId8"/>
    <p:sldId id="285" r:id="rId9"/>
    <p:sldId id="276" r:id="rId10"/>
    <p:sldId id="292" r:id="rId11"/>
    <p:sldId id="294" r:id="rId12"/>
    <p:sldId id="283" r:id="rId13"/>
    <p:sldId id="295" r:id="rId14"/>
    <p:sldId id="296" r:id="rId15"/>
    <p:sldId id="299" r:id="rId16"/>
    <p:sldId id="291" r:id="rId17"/>
    <p:sldId id="260" r:id="rId18"/>
    <p:sldId id="302" r:id="rId19"/>
    <p:sldId id="30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22122C-7818-4DF2-A710-4CE5416F2BDE}" v="1" dt="2020-10-21T16:40:11.4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290" autoAdjust="0"/>
  </p:normalViewPr>
  <p:slideViewPr>
    <p:cSldViewPr snapToGrid="0">
      <p:cViewPr varScale="1">
        <p:scale>
          <a:sx n="65" d="100"/>
          <a:sy n="65" d="100"/>
        </p:scale>
        <p:origin x="716"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gina M" userId="f0c9d43d40fc6099" providerId="LiveId" clId="{30396245-5B38-4C1C-B090-F9DA2C470428}"/>
    <pc:docChg chg="delSld modSld">
      <pc:chgData name="Regina M" userId="f0c9d43d40fc6099" providerId="LiveId" clId="{30396245-5B38-4C1C-B090-F9DA2C470428}" dt="2020-10-21T16:40:50.959" v="50" actId="20577"/>
      <pc:docMkLst>
        <pc:docMk/>
      </pc:docMkLst>
      <pc:sldChg chg="modNotesTx">
        <pc:chgData name="Regina M" userId="f0c9d43d40fc6099" providerId="LiveId" clId="{30396245-5B38-4C1C-B090-F9DA2C470428}" dt="2020-10-21T16:40:13.576" v="47" actId="20577"/>
        <pc:sldMkLst>
          <pc:docMk/>
          <pc:sldMk cId="0" sldId="271"/>
        </pc:sldMkLst>
      </pc:sldChg>
      <pc:sldChg chg="modSp">
        <pc:chgData name="Regina M" userId="f0c9d43d40fc6099" providerId="LiveId" clId="{30396245-5B38-4C1C-B090-F9DA2C470428}" dt="2020-10-21T16:40:50.959" v="50" actId="20577"/>
        <pc:sldMkLst>
          <pc:docMk/>
          <pc:sldMk cId="1005836410" sldId="292"/>
        </pc:sldMkLst>
        <pc:spChg chg="mod">
          <ac:chgData name="Regina M" userId="f0c9d43d40fc6099" providerId="LiveId" clId="{30396245-5B38-4C1C-B090-F9DA2C470428}" dt="2020-10-21T16:40:50.959" v="50" actId="20577"/>
          <ac:spMkLst>
            <pc:docMk/>
            <pc:sldMk cId="1005836410" sldId="292"/>
            <ac:spMk id="2" creationId="{A1207F8C-BFB4-4E1D-8CF3-9712B5DF91EC}"/>
          </ac:spMkLst>
        </pc:spChg>
      </pc:sldChg>
      <pc:sldChg chg="del">
        <pc:chgData name="Regina M" userId="f0c9d43d40fc6099" providerId="LiveId" clId="{30396245-5B38-4C1C-B090-F9DA2C470428}" dt="2020-10-21T16:37:03.103" v="2" actId="2696"/>
        <pc:sldMkLst>
          <pc:docMk/>
          <pc:sldMk cId="4118375020" sldId="293"/>
        </pc:sldMkLst>
      </pc:sldChg>
      <pc:sldChg chg="del">
        <pc:chgData name="Regina M" userId="f0c9d43d40fc6099" providerId="LiveId" clId="{30396245-5B38-4C1C-B090-F9DA2C470428}" dt="2020-10-21T16:37:02.345" v="1" actId="2696"/>
        <pc:sldMkLst>
          <pc:docMk/>
          <pc:sldMk cId="1289242841" sldId="297"/>
        </pc:sldMkLst>
      </pc:sldChg>
      <pc:sldChg chg="del">
        <pc:chgData name="Regina M" userId="f0c9d43d40fc6099" providerId="LiveId" clId="{30396245-5B38-4C1C-B090-F9DA2C470428}" dt="2020-10-21T16:37:01.307" v="0" actId="2696"/>
        <pc:sldMkLst>
          <pc:docMk/>
          <pc:sldMk cId="271586223" sldId="298"/>
        </pc:sldMkLst>
      </pc:sldChg>
      <pc:sldChg chg="del">
        <pc:chgData name="Regina M" userId="f0c9d43d40fc6099" providerId="LiveId" clId="{30396245-5B38-4C1C-B090-F9DA2C470428}" dt="2020-10-21T16:37:04.138" v="3" actId="2696"/>
        <pc:sldMkLst>
          <pc:docMk/>
          <pc:sldMk cId="1070920034" sldId="301"/>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D1EBD224-6EEB-4403-AB33-EA6AAB89F6C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F73DAB0-B711-4475-A231-3A5D411C3C4E}">
      <dgm:prSet/>
      <dgm:spPr/>
      <dgm:t>
        <a:bodyPr/>
        <a:lstStyle/>
        <a:p>
          <a:r>
            <a:rPr lang="en-US" dirty="0"/>
            <a:t>One of the most well-known artists of the Harlem Renaissance </a:t>
          </a:r>
        </a:p>
      </dgm:t>
    </dgm:pt>
    <dgm:pt modelId="{72F288AC-972D-447C-8311-1870C0377A33}" type="parTrans" cxnId="{8DC086DD-3131-4CB8-A867-F23505A62438}">
      <dgm:prSet/>
      <dgm:spPr/>
      <dgm:t>
        <a:bodyPr/>
        <a:lstStyle/>
        <a:p>
          <a:endParaRPr lang="en-US"/>
        </a:p>
      </dgm:t>
    </dgm:pt>
    <dgm:pt modelId="{39D4C69E-97DD-432D-A130-C8ECBE927BDA}" type="sibTrans" cxnId="{8DC086DD-3131-4CB8-A867-F23505A62438}">
      <dgm:prSet/>
      <dgm:spPr/>
      <dgm:t>
        <a:bodyPr/>
        <a:lstStyle/>
        <a:p>
          <a:endParaRPr lang="en-US"/>
        </a:p>
      </dgm:t>
    </dgm:pt>
    <dgm:pt modelId="{1168D45A-204A-4B4D-ADDC-453A4DBB91C4}">
      <dgm:prSet/>
      <dgm:spPr/>
      <dgm:t>
        <a:bodyPr/>
        <a:lstStyle/>
        <a:p>
          <a:r>
            <a:rPr lang="en-US" dirty="0"/>
            <a:t>Known primarily for his poetry but he was also a playwright (writer of drama/theater/plays), serial writer, and novelist. </a:t>
          </a:r>
        </a:p>
      </dgm:t>
    </dgm:pt>
    <dgm:pt modelId="{68F058EA-5F29-4B1C-A13D-953B51DB90E7}" type="parTrans" cxnId="{D36FB6AE-D8D2-423B-B52F-B952876CC216}">
      <dgm:prSet/>
      <dgm:spPr/>
      <dgm:t>
        <a:bodyPr/>
        <a:lstStyle/>
        <a:p>
          <a:endParaRPr lang="en-US"/>
        </a:p>
      </dgm:t>
    </dgm:pt>
    <dgm:pt modelId="{F3821745-60CB-4301-AD99-14DCA688473E}" type="sibTrans" cxnId="{D36FB6AE-D8D2-423B-B52F-B952876CC216}">
      <dgm:prSet/>
      <dgm:spPr/>
      <dgm:t>
        <a:bodyPr/>
        <a:lstStyle/>
        <a:p>
          <a:endParaRPr lang="en-US"/>
        </a:p>
      </dgm:t>
    </dgm:pt>
    <dgm:pt modelId="{294F8BE4-9A1D-424D-85F6-F52FC8182FBB}">
      <dgm:prSet/>
      <dgm:spPr/>
      <dgm:t>
        <a:bodyPr/>
        <a:lstStyle/>
        <a:p>
          <a:r>
            <a:rPr lang="en-US" dirty="0"/>
            <a:t>Writer of the working-class</a:t>
          </a:r>
        </a:p>
      </dgm:t>
    </dgm:pt>
    <dgm:pt modelId="{50D1203B-1CC1-48CF-9984-0C7ECAADAD94}" type="parTrans" cxnId="{A1B6F42B-ACAC-4694-BEE5-5D76FBF28B8C}">
      <dgm:prSet/>
      <dgm:spPr/>
      <dgm:t>
        <a:bodyPr/>
        <a:lstStyle/>
        <a:p>
          <a:endParaRPr lang="en-US"/>
        </a:p>
      </dgm:t>
    </dgm:pt>
    <dgm:pt modelId="{7041C251-E115-4ED7-80C0-868F3E97E34F}" type="sibTrans" cxnId="{A1B6F42B-ACAC-4694-BEE5-5D76FBF28B8C}">
      <dgm:prSet/>
      <dgm:spPr/>
      <dgm:t>
        <a:bodyPr/>
        <a:lstStyle/>
        <a:p>
          <a:endParaRPr lang="en-US"/>
        </a:p>
      </dgm:t>
    </dgm:pt>
    <dgm:pt modelId="{23B45BDC-A3B9-4E4F-8EFA-4239A4CD78DC}" type="pres">
      <dgm:prSet presAssocID="{D1EBD224-6EEB-4403-AB33-EA6AAB89F6CE}" presName="root" presStyleCnt="0">
        <dgm:presLayoutVars>
          <dgm:dir/>
          <dgm:resizeHandles val="exact"/>
        </dgm:presLayoutVars>
      </dgm:prSet>
      <dgm:spPr/>
    </dgm:pt>
    <dgm:pt modelId="{A64514B9-BF6E-4E85-AE1A-D861642A24F8}" type="pres">
      <dgm:prSet presAssocID="{CF73DAB0-B711-4475-A231-3A5D411C3C4E}" presName="compNode" presStyleCnt="0"/>
      <dgm:spPr/>
    </dgm:pt>
    <dgm:pt modelId="{BE420CCC-ABCA-43D6-8136-000A1E299910}" type="pres">
      <dgm:prSet presAssocID="{CF73DAB0-B711-4475-A231-3A5D411C3C4E}" presName="bgRect" presStyleLbl="bgShp" presStyleIdx="0" presStyleCnt="3"/>
      <dgm:spPr/>
    </dgm:pt>
    <dgm:pt modelId="{A1C6CAE8-1076-49EB-805B-5B1B87396B19}" type="pres">
      <dgm:prSet presAssocID="{CF73DAB0-B711-4475-A231-3A5D411C3C4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usic Note"/>
        </a:ext>
      </dgm:extLst>
    </dgm:pt>
    <dgm:pt modelId="{FC08A19E-2EA0-4B1E-834D-F8CA8228B39B}" type="pres">
      <dgm:prSet presAssocID="{CF73DAB0-B711-4475-A231-3A5D411C3C4E}" presName="spaceRect" presStyleCnt="0"/>
      <dgm:spPr/>
    </dgm:pt>
    <dgm:pt modelId="{2E3DEC52-0E8F-45AE-9C76-5E77EC30AD82}" type="pres">
      <dgm:prSet presAssocID="{CF73DAB0-B711-4475-A231-3A5D411C3C4E}" presName="parTx" presStyleLbl="revTx" presStyleIdx="0" presStyleCnt="3">
        <dgm:presLayoutVars>
          <dgm:chMax val="0"/>
          <dgm:chPref val="0"/>
        </dgm:presLayoutVars>
      </dgm:prSet>
      <dgm:spPr/>
    </dgm:pt>
    <dgm:pt modelId="{9093CA14-273D-48DE-A496-EE985C73722B}" type="pres">
      <dgm:prSet presAssocID="{39D4C69E-97DD-432D-A130-C8ECBE927BDA}" presName="sibTrans" presStyleCnt="0"/>
      <dgm:spPr/>
    </dgm:pt>
    <dgm:pt modelId="{A0E8F242-913F-4C9D-B606-29786A8B366D}" type="pres">
      <dgm:prSet presAssocID="{1168D45A-204A-4B4D-ADDC-453A4DBB91C4}" presName="compNode" presStyleCnt="0"/>
      <dgm:spPr/>
    </dgm:pt>
    <dgm:pt modelId="{02D403A7-4908-46FC-AF87-0AEEFB6746DD}" type="pres">
      <dgm:prSet presAssocID="{1168D45A-204A-4B4D-ADDC-453A4DBB91C4}" presName="bgRect" presStyleLbl="bgShp" presStyleIdx="1" presStyleCnt="3"/>
      <dgm:spPr/>
    </dgm:pt>
    <dgm:pt modelId="{18A0E32C-27E0-4C35-AC1C-23B1C3448785}" type="pres">
      <dgm:prSet presAssocID="{1168D45A-204A-4B4D-ADDC-453A4DBB91C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rama"/>
        </a:ext>
      </dgm:extLst>
    </dgm:pt>
    <dgm:pt modelId="{521A7BB1-99E4-4758-8413-F4B2FE681EFC}" type="pres">
      <dgm:prSet presAssocID="{1168D45A-204A-4B4D-ADDC-453A4DBB91C4}" presName="spaceRect" presStyleCnt="0"/>
      <dgm:spPr/>
    </dgm:pt>
    <dgm:pt modelId="{AA3E3F45-1320-4BFD-93EF-DB2C525C9C53}" type="pres">
      <dgm:prSet presAssocID="{1168D45A-204A-4B4D-ADDC-453A4DBB91C4}" presName="parTx" presStyleLbl="revTx" presStyleIdx="1" presStyleCnt="3">
        <dgm:presLayoutVars>
          <dgm:chMax val="0"/>
          <dgm:chPref val="0"/>
        </dgm:presLayoutVars>
      </dgm:prSet>
      <dgm:spPr/>
    </dgm:pt>
    <dgm:pt modelId="{DE0711B8-787D-4BBF-B422-16AAD24C77A5}" type="pres">
      <dgm:prSet presAssocID="{F3821745-60CB-4301-AD99-14DCA688473E}" presName="sibTrans" presStyleCnt="0"/>
      <dgm:spPr/>
    </dgm:pt>
    <dgm:pt modelId="{A402A97C-E38F-41B5-BBBA-CECA72AF0A93}" type="pres">
      <dgm:prSet presAssocID="{294F8BE4-9A1D-424D-85F6-F52FC8182FBB}" presName="compNode" presStyleCnt="0"/>
      <dgm:spPr/>
    </dgm:pt>
    <dgm:pt modelId="{500C120D-D8D5-44C5-A39A-0D250536AA14}" type="pres">
      <dgm:prSet presAssocID="{294F8BE4-9A1D-424D-85F6-F52FC8182FBB}" presName="bgRect" presStyleLbl="bgShp" presStyleIdx="2" presStyleCnt="3"/>
      <dgm:spPr/>
    </dgm:pt>
    <dgm:pt modelId="{70364065-E0F1-4BE9-921A-D528BA076835}" type="pres">
      <dgm:prSet presAssocID="{294F8BE4-9A1D-424D-85F6-F52FC8182FB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otes"/>
        </a:ext>
      </dgm:extLst>
    </dgm:pt>
    <dgm:pt modelId="{207BCF42-FB17-424C-ADA4-3CFCE3AF6349}" type="pres">
      <dgm:prSet presAssocID="{294F8BE4-9A1D-424D-85F6-F52FC8182FBB}" presName="spaceRect" presStyleCnt="0"/>
      <dgm:spPr/>
    </dgm:pt>
    <dgm:pt modelId="{E0061100-C0B9-49F7-A514-AA1754292970}" type="pres">
      <dgm:prSet presAssocID="{294F8BE4-9A1D-424D-85F6-F52FC8182FBB}" presName="parTx" presStyleLbl="revTx" presStyleIdx="2" presStyleCnt="3">
        <dgm:presLayoutVars>
          <dgm:chMax val="0"/>
          <dgm:chPref val="0"/>
        </dgm:presLayoutVars>
      </dgm:prSet>
      <dgm:spPr/>
    </dgm:pt>
  </dgm:ptLst>
  <dgm:cxnLst>
    <dgm:cxn modelId="{A1B6F42B-ACAC-4694-BEE5-5D76FBF28B8C}" srcId="{D1EBD224-6EEB-4403-AB33-EA6AAB89F6CE}" destId="{294F8BE4-9A1D-424D-85F6-F52FC8182FBB}" srcOrd="2" destOrd="0" parTransId="{50D1203B-1CC1-48CF-9984-0C7ECAADAD94}" sibTransId="{7041C251-E115-4ED7-80C0-868F3E97E34F}"/>
    <dgm:cxn modelId="{E6AD2182-6294-4319-8139-8B6A8646D035}" type="presOf" srcId="{D1EBD224-6EEB-4403-AB33-EA6AAB89F6CE}" destId="{23B45BDC-A3B9-4E4F-8EFA-4239A4CD78DC}" srcOrd="0" destOrd="0" presId="urn:microsoft.com/office/officeart/2018/2/layout/IconVerticalSolidList"/>
    <dgm:cxn modelId="{0F968DA5-BF34-4920-A902-C020A580C4E9}" type="presOf" srcId="{1168D45A-204A-4B4D-ADDC-453A4DBB91C4}" destId="{AA3E3F45-1320-4BFD-93EF-DB2C525C9C53}" srcOrd="0" destOrd="0" presId="urn:microsoft.com/office/officeart/2018/2/layout/IconVerticalSolidList"/>
    <dgm:cxn modelId="{D36FB6AE-D8D2-423B-B52F-B952876CC216}" srcId="{D1EBD224-6EEB-4403-AB33-EA6AAB89F6CE}" destId="{1168D45A-204A-4B4D-ADDC-453A4DBB91C4}" srcOrd="1" destOrd="0" parTransId="{68F058EA-5F29-4B1C-A13D-953B51DB90E7}" sibTransId="{F3821745-60CB-4301-AD99-14DCA688473E}"/>
    <dgm:cxn modelId="{802EB8B8-DB92-47B1-ABB5-B6DAE6A936DA}" type="presOf" srcId="{294F8BE4-9A1D-424D-85F6-F52FC8182FBB}" destId="{E0061100-C0B9-49F7-A514-AA1754292970}" srcOrd="0" destOrd="0" presId="urn:microsoft.com/office/officeart/2018/2/layout/IconVerticalSolidList"/>
    <dgm:cxn modelId="{18D207B9-1488-4F48-937D-0BC7204A0214}" type="presOf" srcId="{CF73DAB0-B711-4475-A231-3A5D411C3C4E}" destId="{2E3DEC52-0E8F-45AE-9C76-5E77EC30AD82}" srcOrd="0" destOrd="0" presId="urn:microsoft.com/office/officeart/2018/2/layout/IconVerticalSolidList"/>
    <dgm:cxn modelId="{8DC086DD-3131-4CB8-A867-F23505A62438}" srcId="{D1EBD224-6EEB-4403-AB33-EA6AAB89F6CE}" destId="{CF73DAB0-B711-4475-A231-3A5D411C3C4E}" srcOrd="0" destOrd="0" parTransId="{72F288AC-972D-447C-8311-1870C0377A33}" sibTransId="{39D4C69E-97DD-432D-A130-C8ECBE927BDA}"/>
    <dgm:cxn modelId="{435B2F66-E1EB-4E4B-B4B2-29CC518B16C3}" type="presParOf" srcId="{23B45BDC-A3B9-4E4F-8EFA-4239A4CD78DC}" destId="{A64514B9-BF6E-4E85-AE1A-D861642A24F8}" srcOrd="0" destOrd="0" presId="urn:microsoft.com/office/officeart/2018/2/layout/IconVerticalSolidList"/>
    <dgm:cxn modelId="{961E75E0-6249-46F7-A69A-58AA957BB6C9}" type="presParOf" srcId="{A64514B9-BF6E-4E85-AE1A-D861642A24F8}" destId="{BE420CCC-ABCA-43D6-8136-000A1E299910}" srcOrd="0" destOrd="0" presId="urn:microsoft.com/office/officeart/2018/2/layout/IconVerticalSolidList"/>
    <dgm:cxn modelId="{6D0344F4-62E8-47E1-9F52-543691F02CFB}" type="presParOf" srcId="{A64514B9-BF6E-4E85-AE1A-D861642A24F8}" destId="{A1C6CAE8-1076-49EB-805B-5B1B87396B19}" srcOrd="1" destOrd="0" presId="urn:microsoft.com/office/officeart/2018/2/layout/IconVerticalSolidList"/>
    <dgm:cxn modelId="{4F03C9EA-96EA-4FBE-96F7-9BB6580C092C}" type="presParOf" srcId="{A64514B9-BF6E-4E85-AE1A-D861642A24F8}" destId="{FC08A19E-2EA0-4B1E-834D-F8CA8228B39B}" srcOrd="2" destOrd="0" presId="urn:microsoft.com/office/officeart/2018/2/layout/IconVerticalSolidList"/>
    <dgm:cxn modelId="{7B32144E-A930-4C58-B32D-A01B9928B319}" type="presParOf" srcId="{A64514B9-BF6E-4E85-AE1A-D861642A24F8}" destId="{2E3DEC52-0E8F-45AE-9C76-5E77EC30AD82}" srcOrd="3" destOrd="0" presId="urn:microsoft.com/office/officeart/2018/2/layout/IconVerticalSolidList"/>
    <dgm:cxn modelId="{93A4F367-A9CB-4969-87E4-B80779311B1E}" type="presParOf" srcId="{23B45BDC-A3B9-4E4F-8EFA-4239A4CD78DC}" destId="{9093CA14-273D-48DE-A496-EE985C73722B}" srcOrd="1" destOrd="0" presId="urn:microsoft.com/office/officeart/2018/2/layout/IconVerticalSolidList"/>
    <dgm:cxn modelId="{2C5638F8-4CDA-40ED-A341-B7CDBF7412E5}" type="presParOf" srcId="{23B45BDC-A3B9-4E4F-8EFA-4239A4CD78DC}" destId="{A0E8F242-913F-4C9D-B606-29786A8B366D}" srcOrd="2" destOrd="0" presId="urn:microsoft.com/office/officeart/2018/2/layout/IconVerticalSolidList"/>
    <dgm:cxn modelId="{15C54F01-0C54-4724-9255-2E10D049ADAD}" type="presParOf" srcId="{A0E8F242-913F-4C9D-B606-29786A8B366D}" destId="{02D403A7-4908-46FC-AF87-0AEEFB6746DD}" srcOrd="0" destOrd="0" presId="urn:microsoft.com/office/officeart/2018/2/layout/IconVerticalSolidList"/>
    <dgm:cxn modelId="{719B91E9-30C2-4B69-B73B-78277A6E6BB6}" type="presParOf" srcId="{A0E8F242-913F-4C9D-B606-29786A8B366D}" destId="{18A0E32C-27E0-4C35-AC1C-23B1C3448785}" srcOrd="1" destOrd="0" presId="urn:microsoft.com/office/officeart/2018/2/layout/IconVerticalSolidList"/>
    <dgm:cxn modelId="{1E3021CA-229E-4043-AFC7-0B73D4DA3E49}" type="presParOf" srcId="{A0E8F242-913F-4C9D-B606-29786A8B366D}" destId="{521A7BB1-99E4-4758-8413-F4B2FE681EFC}" srcOrd="2" destOrd="0" presId="urn:microsoft.com/office/officeart/2018/2/layout/IconVerticalSolidList"/>
    <dgm:cxn modelId="{F85B6C3A-9009-4F0F-A75F-2B3F56B54645}" type="presParOf" srcId="{A0E8F242-913F-4C9D-B606-29786A8B366D}" destId="{AA3E3F45-1320-4BFD-93EF-DB2C525C9C53}" srcOrd="3" destOrd="0" presId="urn:microsoft.com/office/officeart/2018/2/layout/IconVerticalSolidList"/>
    <dgm:cxn modelId="{F86576D9-168E-4138-9A19-9D8C43F1E441}" type="presParOf" srcId="{23B45BDC-A3B9-4E4F-8EFA-4239A4CD78DC}" destId="{DE0711B8-787D-4BBF-B422-16AAD24C77A5}" srcOrd="3" destOrd="0" presId="urn:microsoft.com/office/officeart/2018/2/layout/IconVerticalSolidList"/>
    <dgm:cxn modelId="{4841DE2D-8106-4DAB-8093-043EE2BDB65E}" type="presParOf" srcId="{23B45BDC-A3B9-4E4F-8EFA-4239A4CD78DC}" destId="{A402A97C-E38F-41B5-BBBA-CECA72AF0A93}" srcOrd="4" destOrd="0" presId="urn:microsoft.com/office/officeart/2018/2/layout/IconVerticalSolidList"/>
    <dgm:cxn modelId="{9EFD0A87-E77B-4F9B-934F-1282455BE72C}" type="presParOf" srcId="{A402A97C-E38F-41B5-BBBA-CECA72AF0A93}" destId="{500C120D-D8D5-44C5-A39A-0D250536AA14}" srcOrd="0" destOrd="0" presId="urn:microsoft.com/office/officeart/2018/2/layout/IconVerticalSolidList"/>
    <dgm:cxn modelId="{858858EC-7F16-4AAE-906D-DFE9CE95FD1B}" type="presParOf" srcId="{A402A97C-E38F-41B5-BBBA-CECA72AF0A93}" destId="{70364065-E0F1-4BE9-921A-D528BA076835}" srcOrd="1" destOrd="0" presId="urn:microsoft.com/office/officeart/2018/2/layout/IconVerticalSolidList"/>
    <dgm:cxn modelId="{DEC93C12-42DF-4383-92B0-B9D135B516E4}" type="presParOf" srcId="{A402A97C-E38F-41B5-BBBA-CECA72AF0A93}" destId="{207BCF42-FB17-424C-ADA4-3CFCE3AF6349}" srcOrd="2" destOrd="0" presId="urn:microsoft.com/office/officeart/2018/2/layout/IconVerticalSolidList"/>
    <dgm:cxn modelId="{D60A0DA6-D124-41D0-9245-3B2656E05031}" type="presParOf" srcId="{A402A97C-E38F-41B5-BBBA-CECA72AF0A93}" destId="{E0061100-C0B9-49F7-A514-AA175429297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20CCC-ABCA-43D6-8136-000A1E299910}">
      <dsp:nvSpPr>
        <dsp:cNvPr id="0" name=""/>
        <dsp:cNvSpPr/>
      </dsp:nvSpPr>
      <dsp:spPr>
        <a:xfrm>
          <a:off x="0" y="689"/>
          <a:ext cx="6797675" cy="161386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C6CAE8-1076-49EB-805B-5B1B87396B19}">
      <dsp:nvSpPr>
        <dsp:cNvPr id="0" name=""/>
        <dsp:cNvSpPr/>
      </dsp:nvSpPr>
      <dsp:spPr>
        <a:xfrm>
          <a:off x="488194" y="363809"/>
          <a:ext cx="887626" cy="887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E3DEC52-0E8F-45AE-9C76-5E77EC30AD82}">
      <dsp:nvSpPr>
        <dsp:cNvPr id="0" name=""/>
        <dsp:cNvSpPr/>
      </dsp:nvSpPr>
      <dsp:spPr>
        <a:xfrm>
          <a:off x="1864015" y="689"/>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977900">
            <a:lnSpc>
              <a:spcPct val="90000"/>
            </a:lnSpc>
            <a:spcBef>
              <a:spcPct val="0"/>
            </a:spcBef>
            <a:spcAft>
              <a:spcPct val="35000"/>
            </a:spcAft>
            <a:buNone/>
          </a:pPr>
          <a:r>
            <a:rPr lang="en-US" sz="2200" kern="1200" dirty="0"/>
            <a:t>One of the most well-known artists of the Harlem Renaissance </a:t>
          </a:r>
        </a:p>
      </dsp:txBody>
      <dsp:txXfrm>
        <a:off x="1864015" y="689"/>
        <a:ext cx="4933659" cy="1613866"/>
      </dsp:txXfrm>
    </dsp:sp>
    <dsp:sp modelId="{02D403A7-4908-46FC-AF87-0AEEFB6746DD}">
      <dsp:nvSpPr>
        <dsp:cNvPr id="0" name=""/>
        <dsp:cNvSpPr/>
      </dsp:nvSpPr>
      <dsp:spPr>
        <a:xfrm>
          <a:off x="0" y="2018022"/>
          <a:ext cx="6797675" cy="161386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A0E32C-27E0-4C35-AC1C-23B1C3448785}">
      <dsp:nvSpPr>
        <dsp:cNvPr id="0" name=""/>
        <dsp:cNvSpPr/>
      </dsp:nvSpPr>
      <dsp:spPr>
        <a:xfrm>
          <a:off x="488194" y="2381142"/>
          <a:ext cx="887626" cy="887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A3E3F45-1320-4BFD-93EF-DB2C525C9C53}">
      <dsp:nvSpPr>
        <dsp:cNvPr id="0" name=""/>
        <dsp:cNvSpPr/>
      </dsp:nvSpPr>
      <dsp:spPr>
        <a:xfrm>
          <a:off x="1864015" y="2018022"/>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977900">
            <a:lnSpc>
              <a:spcPct val="90000"/>
            </a:lnSpc>
            <a:spcBef>
              <a:spcPct val="0"/>
            </a:spcBef>
            <a:spcAft>
              <a:spcPct val="35000"/>
            </a:spcAft>
            <a:buNone/>
          </a:pPr>
          <a:r>
            <a:rPr lang="en-US" sz="2200" kern="1200" dirty="0"/>
            <a:t>Known primarily for his poetry but he was also a playwright (writer of drama/theater/plays), serial writer, and novelist. </a:t>
          </a:r>
        </a:p>
      </dsp:txBody>
      <dsp:txXfrm>
        <a:off x="1864015" y="2018022"/>
        <a:ext cx="4933659" cy="1613866"/>
      </dsp:txXfrm>
    </dsp:sp>
    <dsp:sp modelId="{500C120D-D8D5-44C5-A39A-0D250536AA14}">
      <dsp:nvSpPr>
        <dsp:cNvPr id="0" name=""/>
        <dsp:cNvSpPr/>
      </dsp:nvSpPr>
      <dsp:spPr>
        <a:xfrm>
          <a:off x="0" y="4035355"/>
          <a:ext cx="6797675" cy="161386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364065-E0F1-4BE9-921A-D528BA076835}">
      <dsp:nvSpPr>
        <dsp:cNvPr id="0" name=""/>
        <dsp:cNvSpPr/>
      </dsp:nvSpPr>
      <dsp:spPr>
        <a:xfrm>
          <a:off x="488194" y="4398475"/>
          <a:ext cx="887626" cy="887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0061100-C0B9-49F7-A514-AA1754292970}">
      <dsp:nvSpPr>
        <dsp:cNvPr id="0" name=""/>
        <dsp:cNvSpPr/>
      </dsp:nvSpPr>
      <dsp:spPr>
        <a:xfrm>
          <a:off x="1864015" y="4035355"/>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977900">
            <a:lnSpc>
              <a:spcPct val="90000"/>
            </a:lnSpc>
            <a:spcBef>
              <a:spcPct val="0"/>
            </a:spcBef>
            <a:spcAft>
              <a:spcPct val="35000"/>
            </a:spcAft>
            <a:buNone/>
          </a:pPr>
          <a:r>
            <a:rPr lang="en-US" sz="2200" kern="1200" dirty="0"/>
            <a:t>Writer of the working-class</a:t>
          </a:r>
        </a:p>
      </dsp:txBody>
      <dsp:txXfrm>
        <a:off x="1864015" y="4035355"/>
        <a:ext cx="4933659" cy="161386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BADEF8-E72A-4ED6-9A2B-CF7D3E28E446}" type="datetimeFigureOut">
              <a:rPr lang="en-US" smtClean="0"/>
              <a:t>10/21/2020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5622C9-EC8B-43BD-9826-D83D75375ED8}" type="slidenum">
              <a:rPr lang="en-US" smtClean="0"/>
              <a:t>‹#›</a:t>
            </a:fld>
            <a:endParaRPr lang="en-US"/>
          </a:p>
        </p:txBody>
      </p:sp>
    </p:spTree>
    <p:extLst>
      <p:ext uri="{BB962C8B-B14F-4D97-AF65-F5344CB8AC3E}">
        <p14:creationId xmlns:p14="http://schemas.microsoft.com/office/powerpoint/2010/main" val="1285096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very much for the opportunity to present today on Langston Hughes, a truly multi-faceted artist whose work has been incredibly influential to American arts and letters overall, as well as our conceptions of what Black American literature is and should entail.</a:t>
            </a:r>
          </a:p>
        </p:txBody>
      </p:sp>
      <p:sp>
        <p:nvSpPr>
          <p:cNvPr id="4" name="Slide Number Placeholder 3"/>
          <p:cNvSpPr>
            <a:spLocks noGrp="1"/>
          </p:cNvSpPr>
          <p:nvPr>
            <p:ph type="sldNum" sz="quarter" idx="5"/>
          </p:nvPr>
        </p:nvSpPr>
        <p:spPr/>
        <p:txBody>
          <a:bodyPr/>
          <a:lstStyle/>
          <a:p>
            <a:fld id="{525622C9-EC8B-43BD-9826-D83D75375ED8}" type="slidenum">
              <a:rPr lang="en-US" smtClean="0"/>
              <a:t>1</a:t>
            </a:fld>
            <a:endParaRPr lang="en-US"/>
          </a:p>
        </p:txBody>
      </p:sp>
    </p:spTree>
    <p:extLst>
      <p:ext uri="{BB962C8B-B14F-4D97-AF65-F5344CB8AC3E}">
        <p14:creationId xmlns:p14="http://schemas.microsoft.com/office/powerpoint/2010/main" val="3834980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5622C9-EC8B-43BD-9826-D83D75375ED8}" type="slidenum">
              <a:rPr lang="en-US" smtClean="0"/>
              <a:t>2</a:t>
            </a:fld>
            <a:endParaRPr lang="en-US"/>
          </a:p>
        </p:txBody>
      </p:sp>
    </p:spTree>
    <p:extLst>
      <p:ext uri="{BB962C8B-B14F-4D97-AF65-F5344CB8AC3E}">
        <p14:creationId xmlns:p14="http://schemas.microsoft.com/office/powerpoint/2010/main" val="252549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Born at the turn of the 20</a:t>
            </a:r>
            <a:r>
              <a:rPr lang="en-US" baseline="30000" dirty="0"/>
              <a:t>th</a:t>
            </a:r>
            <a:r>
              <a:rPr lang="en-US" dirty="0"/>
              <a:t> century and comes of age during WW1. He dies at the end of Civil Rights movement and beginning of the Black Power movement and the Black Arts Movement, which also focused on racial pride but had a more uniformly radical and masculinist message. There were many conservative strains of the Harlem Renaissance, which were (for the most part) strongly rejected by BAM.</a:t>
            </a:r>
          </a:p>
        </p:txBody>
      </p:sp>
      <p:sp>
        <p:nvSpPr>
          <p:cNvPr id="4" name="Slide Number Placeholder 3"/>
          <p:cNvSpPr>
            <a:spLocks noGrp="1"/>
          </p:cNvSpPr>
          <p:nvPr>
            <p:ph type="sldNum" sz="quarter" idx="5"/>
          </p:nvPr>
        </p:nvSpPr>
        <p:spPr/>
        <p:txBody>
          <a:bodyPr/>
          <a:lstStyle/>
          <a:p>
            <a:fld id="{525622C9-EC8B-43BD-9826-D83D75375ED8}" type="slidenum">
              <a:rPr lang="en-US" smtClean="0"/>
              <a:t>3</a:t>
            </a:fld>
            <a:endParaRPr lang="en-US"/>
          </a:p>
        </p:txBody>
      </p:sp>
    </p:spTree>
    <p:extLst>
      <p:ext uri="{BB962C8B-B14F-4D97-AF65-F5344CB8AC3E}">
        <p14:creationId xmlns:p14="http://schemas.microsoft.com/office/powerpoint/2010/main" val="1050124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Harlem was a changing place, impacted by the Great Migration, changing demographics</a:t>
            </a:r>
          </a:p>
          <a:p>
            <a:endParaRPr lang="en-US" dirty="0"/>
          </a:p>
        </p:txBody>
      </p:sp>
      <p:sp>
        <p:nvSpPr>
          <p:cNvPr id="4" name="Slide Number Placeholder 3"/>
          <p:cNvSpPr>
            <a:spLocks noGrp="1"/>
          </p:cNvSpPr>
          <p:nvPr>
            <p:ph type="sldNum" sz="quarter" idx="5"/>
          </p:nvPr>
        </p:nvSpPr>
        <p:spPr/>
        <p:txBody>
          <a:bodyPr/>
          <a:lstStyle/>
          <a:p>
            <a:fld id="{525622C9-EC8B-43BD-9826-D83D75375ED8}" type="slidenum">
              <a:rPr lang="en-US" smtClean="0"/>
              <a:t>4</a:t>
            </a:fld>
            <a:endParaRPr lang="en-US"/>
          </a:p>
        </p:txBody>
      </p:sp>
    </p:spTree>
    <p:extLst>
      <p:ext uri="{BB962C8B-B14F-4D97-AF65-F5344CB8AC3E}">
        <p14:creationId xmlns:p14="http://schemas.microsoft.com/office/powerpoint/2010/main" val="1754642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main points on Hughes: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1.When we think of the Harlem Renaissance, most of us think of Langston Hughes.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Renaissance man – he tried all the genres – short stories like his Simple sketches, plays, musicals, poetry, novels, and autobiographies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Part of that is because he wrote in a very accessible way, like many socialist and working-class writers. Hughes wrote poems on basically everything – from his poem about poetry, “Formula”: “Poetry should treat / of lofty things”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working-class:</a:t>
            </a:r>
            <a:r>
              <a:rPr lang="en-US" baseline="0" dirty="0"/>
              <a:t> </a:t>
            </a:r>
            <a:r>
              <a:rPr lang="en-US" dirty="0"/>
              <a:t>Hughes sympathized with Communism and wrote many poems extolling socialism. However, during the Red Scare (the time period during the Cold War [a bit before and after the 1950’s] in which fearmongering about a communist threat to the US led to censorship and blacklisting), Hughes distanced himself from leftist groups. During the Red Scare, he saw intellectuals like WEB DuBois destroyed by government campaigns against perceived socialists, especially socialists of color. For instance, despite having no evidence, the government took Du </a:t>
            </a:r>
            <a:r>
              <a:rPr lang="en-US" dirty="0" err="1"/>
              <a:t>Bois</a:t>
            </a:r>
            <a:r>
              <a:rPr lang="en-US" dirty="0"/>
              <a:t> to court for espionage. While he was found not guilty, he felt like he needed to leave the country and while he was traveling, the US government revoked his passport (which is why Du </a:t>
            </a:r>
            <a:r>
              <a:rPr lang="en-US" dirty="0" err="1"/>
              <a:t>Bois</a:t>
            </a:r>
            <a:r>
              <a:rPr lang="en-US" dirty="0"/>
              <a:t> died in Ghana since the US basically made him a stateless person). See this article: http://bostonreview.net/race-politics/andrew-lanham-when-w-e-b-du-bois-was-un-american</a:t>
            </a:r>
          </a:p>
        </p:txBody>
      </p:sp>
      <p:sp>
        <p:nvSpPr>
          <p:cNvPr id="4" name="Slide Number Placeholder 3"/>
          <p:cNvSpPr>
            <a:spLocks noGrp="1"/>
          </p:cNvSpPr>
          <p:nvPr>
            <p:ph type="sldNum" sz="quarter" idx="5"/>
          </p:nvPr>
        </p:nvSpPr>
        <p:spPr/>
        <p:txBody>
          <a:bodyPr/>
          <a:lstStyle/>
          <a:p>
            <a:fld id="{525622C9-EC8B-43BD-9826-D83D75375ED8}" type="slidenum">
              <a:rPr lang="en-US" smtClean="0"/>
              <a:t>5</a:t>
            </a:fld>
            <a:endParaRPr lang="en-US"/>
          </a:p>
        </p:txBody>
      </p:sp>
    </p:spTree>
    <p:extLst>
      <p:ext uri="{BB962C8B-B14F-4D97-AF65-F5344CB8AC3E}">
        <p14:creationId xmlns:p14="http://schemas.microsoft.com/office/powerpoint/2010/main" val="817858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Response to George Schuyler’s “The Negro-Art Hokum” published in </a:t>
            </a:r>
            <a:r>
              <a:rPr lang="en-US" i="1" dirty="0"/>
              <a:t>The Nation</a:t>
            </a:r>
            <a:endParaRPr lang="en-US" dirty="0"/>
          </a:p>
          <a:p>
            <a:endParaRPr lang="en-US" dirty="0"/>
          </a:p>
          <a:p>
            <a:r>
              <a:rPr lang="en-US" dirty="0"/>
              <a:t>The manifesto provides the</a:t>
            </a:r>
            <a:r>
              <a:rPr lang="en-US" baseline="0" dirty="0"/>
              <a:t> foundation of an artistic movement – its motives, intentions, values, and why it is necessary in that social and historical context.</a:t>
            </a:r>
          </a:p>
          <a:p>
            <a:r>
              <a:rPr lang="en-US" baseline="0" dirty="0"/>
              <a:t>This can be taught alongside other manifestos, as a way of talking through the genre and its conventions</a:t>
            </a:r>
            <a:endParaRPr lang="en-US" dirty="0"/>
          </a:p>
        </p:txBody>
      </p:sp>
      <p:sp>
        <p:nvSpPr>
          <p:cNvPr id="4" name="Slide Number Placeholder 3"/>
          <p:cNvSpPr>
            <a:spLocks noGrp="1"/>
          </p:cNvSpPr>
          <p:nvPr>
            <p:ph type="sldNum" sz="quarter" idx="10"/>
          </p:nvPr>
        </p:nvSpPr>
        <p:spPr/>
        <p:txBody>
          <a:bodyPr/>
          <a:lstStyle/>
          <a:p>
            <a:fld id="{525622C9-EC8B-43BD-9826-D83D75375ED8}" type="slidenum">
              <a:rPr lang="en-US" smtClean="0"/>
              <a:t>8</a:t>
            </a:fld>
            <a:endParaRPr lang="en-US"/>
          </a:p>
        </p:txBody>
      </p:sp>
    </p:spTree>
    <p:extLst>
      <p:ext uri="{BB962C8B-B14F-4D97-AF65-F5344CB8AC3E}">
        <p14:creationId xmlns:p14="http://schemas.microsoft.com/office/powerpoint/2010/main" val="3916785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“Yet Do I Marvel” as an example of this poem that is conscious of blackness and how blackness and art are seen as mutually exclusive.</a:t>
            </a:r>
          </a:p>
        </p:txBody>
      </p:sp>
      <p:sp>
        <p:nvSpPr>
          <p:cNvPr id="4" name="Slide Number Placeholder 3"/>
          <p:cNvSpPr>
            <a:spLocks noGrp="1"/>
          </p:cNvSpPr>
          <p:nvPr>
            <p:ph type="sldNum" sz="quarter" idx="5"/>
          </p:nvPr>
        </p:nvSpPr>
        <p:spPr/>
        <p:txBody>
          <a:bodyPr/>
          <a:lstStyle/>
          <a:p>
            <a:fld id="{525622C9-EC8B-43BD-9826-D83D75375ED8}" type="slidenum">
              <a:rPr lang="en-US" smtClean="0"/>
              <a:t>12</a:t>
            </a:fld>
            <a:endParaRPr lang="en-US"/>
          </a:p>
        </p:txBody>
      </p:sp>
    </p:spTree>
    <p:extLst>
      <p:ext uri="{BB962C8B-B14F-4D97-AF65-F5344CB8AC3E}">
        <p14:creationId xmlns:p14="http://schemas.microsoft.com/office/powerpoint/2010/main" val="3938655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Wingdings" panose="05000000000000000000" pitchFamily="2" charset="2"/>
              <a:buChar char="Ø"/>
            </a:pPr>
            <a:r>
              <a:rPr lang="en-US" sz="2800" dirty="0"/>
              <a:t>Anti-blackness, the desire to be physically and culturally white</a:t>
            </a:r>
          </a:p>
          <a:p>
            <a:pPr lvl="1">
              <a:buFont typeface="Wingdings" panose="05000000000000000000" pitchFamily="2" charset="2"/>
              <a:buChar char="Ø"/>
            </a:pPr>
            <a:r>
              <a:rPr lang="en-US" sz="2800" dirty="0"/>
              <a:t>“American standardization” – erasure of difference, homogeneity of art; assimilation</a:t>
            </a:r>
          </a:p>
          <a:p>
            <a:pPr lvl="1">
              <a:buFont typeface="Wingdings" panose="05000000000000000000" pitchFamily="2" charset="2"/>
              <a:buChar char="Ø"/>
            </a:pPr>
            <a:r>
              <a:rPr lang="en-US" sz="2800" dirty="0"/>
              <a:t>To be “American” and not Black</a:t>
            </a:r>
          </a:p>
          <a:p>
            <a:pPr lvl="2">
              <a:buFont typeface="Wingdings" panose="05000000000000000000" pitchFamily="2" charset="2"/>
              <a:buChar char="Ø"/>
            </a:pPr>
            <a:r>
              <a:rPr lang="en-US" sz="2000" dirty="0"/>
              <a:t>What is the implied definition of American?</a:t>
            </a:r>
          </a:p>
        </p:txBody>
      </p:sp>
      <p:sp>
        <p:nvSpPr>
          <p:cNvPr id="4" name="Slide Number Placeholder 3"/>
          <p:cNvSpPr>
            <a:spLocks noGrp="1"/>
          </p:cNvSpPr>
          <p:nvPr>
            <p:ph type="sldNum" sz="quarter" idx="5"/>
          </p:nvPr>
        </p:nvSpPr>
        <p:spPr/>
        <p:txBody>
          <a:bodyPr/>
          <a:lstStyle/>
          <a:p>
            <a:fld id="{525622C9-EC8B-43BD-9826-D83D75375ED8}" type="slidenum">
              <a:rPr lang="en-US" smtClean="0"/>
              <a:t>13</a:t>
            </a:fld>
            <a:endParaRPr lang="en-US"/>
          </a:p>
        </p:txBody>
      </p:sp>
    </p:spTree>
    <p:extLst>
      <p:ext uri="{BB962C8B-B14F-4D97-AF65-F5344CB8AC3E}">
        <p14:creationId xmlns:p14="http://schemas.microsoft.com/office/powerpoint/2010/main" val="4113271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9C096E-C5D4-4B39-B380-FD80941D4FA0}"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BEAF0-4EE8-4D0F-8E4E-E6B3FF25C13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785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C096E-C5D4-4B39-B380-FD80941D4FA0}"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BEAF0-4EE8-4D0F-8E4E-E6B3FF25C13E}" type="slidenum">
              <a:rPr lang="en-US" smtClean="0"/>
              <a:t>‹#›</a:t>
            </a:fld>
            <a:endParaRPr lang="en-US"/>
          </a:p>
        </p:txBody>
      </p:sp>
    </p:spTree>
    <p:extLst>
      <p:ext uri="{BB962C8B-B14F-4D97-AF65-F5344CB8AC3E}">
        <p14:creationId xmlns:p14="http://schemas.microsoft.com/office/powerpoint/2010/main" val="4193625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C096E-C5D4-4B39-B380-FD80941D4FA0}"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BEAF0-4EE8-4D0F-8E4E-E6B3FF25C13E}" type="slidenum">
              <a:rPr lang="en-US" smtClean="0"/>
              <a:t>‹#›</a:t>
            </a:fld>
            <a:endParaRPr lang="en-US"/>
          </a:p>
        </p:txBody>
      </p:sp>
    </p:spTree>
    <p:extLst>
      <p:ext uri="{BB962C8B-B14F-4D97-AF65-F5344CB8AC3E}">
        <p14:creationId xmlns:p14="http://schemas.microsoft.com/office/powerpoint/2010/main" val="2560576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C096E-C5D4-4B39-B380-FD80941D4FA0}"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BEAF0-4EE8-4D0F-8E4E-E6B3FF25C13E}" type="slidenum">
              <a:rPr lang="en-US" smtClean="0"/>
              <a:t>‹#›</a:t>
            </a:fld>
            <a:endParaRPr lang="en-US"/>
          </a:p>
        </p:txBody>
      </p:sp>
    </p:spTree>
    <p:extLst>
      <p:ext uri="{BB962C8B-B14F-4D97-AF65-F5344CB8AC3E}">
        <p14:creationId xmlns:p14="http://schemas.microsoft.com/office/powerpoint/2010/main" val="236627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9C096E-C5D4-4B39-B380-FD80941D4FA0}"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BEAF0-4EE8-4D0F-8E4E-E6B3FF25C13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473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9C096E-C5D4-4B39-B380-FD80941D4FA0}"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BEAF0-4EE8-4D0F-8E4E-E6B3FF25C13E}" type="slidenum">
              <a:rPr lang="en-US" smtClean="0"/>
              <a:t>‹#›</a:t>
            </a:fld>
            <a:endParaRPr lang="en-US"/>
          </a:p>
        </p:txBody>
      </p:sp>
    </p:spTree>
    <p:extLst>
      <p:ext uri="{BB962C8B-B14F-4D97-AF65-F5344CB8AC3E}">
        <p14:creationId xmlns:p14="http://schemas.microsoft.com/office/powerpoint/2010/main" val="2521609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9C096E-C5D4-4B39-B380-FD80941D4FA0}" type="datetimeFigureOut">
              <a:rPr lang="en-US" smtClean="0"/>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CBEAF0-4EE8-4D0F-8E4E-E6B3FF25C13E}" type="slidenum">
              <a:rPr lang="en-US" smtClean="0"/>
              <a:t>‹#›</a:t>
            </a:fld>
            <a:endParaRPr lang="en-US"/>
          </a:p>
        </p:txBody>
      </p:sp>
    </p:spTree>
    <p:extLst>
      <p:ext uri="{BB962C8B-B14F-4D97-AF65-F5344CB8AC3E}">
        <p14:creationId xmlns:p14="http://schemas.microsoft.com/office/powerpoint/2010/main" val="296443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9C096E-C5D4-4B39-B380-FD80941D4FA0}" type="datetimeFigureOut">
              <a:rPr lang="en-US" smtClean="0"/>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CBEAF0-4EE8-4D0F-8E4E-E6B3FF25C13E}" type="slidenum">
              <a:rPr lang="en-US" smtClean="0"/>
              <a:t>‹#›</a:t>
            </a:fld>
            <a:endParaRPr lang="en-US"/>
          </a:p>
        </p:txBody>
      </p:sp>
    </p:spTree>
    <p:extLst>
      <p:ext uri="{BB962C8B-B14F-4D97-AF65-F5344CB8AC3E}">
        <p14:creationId xmlns:p14="http://schemas.microsoft.com/office/powerpoint/2010/main" val="4131036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29C096E-C5D4-4B39-B380-FD80941D4FA0}" type="datetimeFigureOut">
              <a:rPr lang="en-US" smtClean="0"/>
              <a:t>10/21/2020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FCBEAF0-4EE8-4D0F-8E4E-E6B3FF25C13E}" type="slidenum">
              <a:rPr lang="en-US" smtClean="0"/>
              <a:t>‹#›</a:t>
            </a:fld>
            <a:endParaRPr lang="en-US"/>
          </a:p>
        </p:txBody>
      </p:sp>
    </p:spTree>
    <p:extLst>
      <p:ext uri="{BB962C8B-B14F-4D97-AF65-F5344CB8AC3E}">
        <p14:creationId xmlns:p14="http://schemas.microsoft.com/office/powerpoint/2010/main" val="2181590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29C096E-C5D4-4B39-B380-FD80941D4FA0}" type="datetimeFigureOut">
              <a:rPr lang="en-US" smtClean="0"/>
              <a:t>10/21/2020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FCBEAF0-4EE8-4D0F-8E4E-E6B3FF25C13E}" type="slidenum">
              <a:rPr lang="en-US" smtClean="0"/>
              <a:t>‹#›</a:t>
            </a:fld>
            <a:endParaRPr lang="en-US"/>
          </a:p>
        </p:txBody>
      </p:sp>
    </p:spTree>
    <p:extLst>
      <p:ext uri="{BB962C8B-B14F-4D97-AF65-F5344CB8AC3E}">
        <p14:creationId xmlns:p14="http://schemas.microsoft.com/office/powerpoint/2010/main" val="132650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9C096E-C5D4-4B39-B380-FD80941D4FA0}"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BEAF0-4EE8-4D0F-8E4E-E6B3FF25C13E}" type="slidenum">
              <a:rPr lang="en-US" smtClean="0"/>
              <a:t>‹#›</a:t>
            </a:fld>
            <a:endParaRPr lang="en-US"/>
          </a:p>
        </p:txBody>
      </p:sp>
    </p:spTree>
    <p:extLst>
      <p:ext uri="{BB962C8B-B14F-4D97-AF65-F5344CB8AC3E}">
        <p14:creationId xmlns:p14="http://schemas.microsoft.com/office/powerpoint/2010/main" val="1784469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29C096E-C5D4-4B39-B380-FD80941D4FA0}" type="datetimeFigureOut">
              <a:rPr lang="en-US" smtClean="0"/>
              <a:t>10/21/2020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FCBEAF0-4EE8-4D0F-8E4E-E6B3FF25C13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472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d/3.0/" TargetMode="External"/><Relationship Id="rId4" Type="http://schemas.openxmlformats.org/officeDocument/2006/relationships/hyperlink" Target="http://byricardomarcenaro.blogspot.com/2013/10/poetry-langston-hughes-dream-variations.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own.hall.org/radio/HarperAudio/052694_harp_ITH.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rmills@tamu.ed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acelessgospel.com/2011/12/16/speak-to-the-racial-mountain/" TargetMode="External"/><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A43536-7F19-45EB-89C2-F14FF47A1089}"/>
              </a:ext>
            </a:extLst>
          </p:cNvPr>
          <p:cNvSpPr>
            <a:spLocks noGrp="1"/>
          </p:cNvSpPr>
          <p:nvPr>
            <p:ph type="ctrTitle"/>
          </p:nvPr>
        </p:nvSpPr>
        <p:spPr>
          <a:xfrm>
            <a:off x="5289754" y="639097"/>
            <a:ext cx="6253317" cy="3686015"/>
          </a:xfrm>
        </p:spPr>
        <p:txBody>
          <a:bodyPr>
            <a:normAutofit/>
          </a:bodyPr>
          <a:lstStyle/>
          <a:p>
            <a:r>
              <a:rPr lang="en-US" dirty="0"/>
              <a:t>Langston Hughes on America</a:t>
            </a:r>
          </a:p>
        </p:txBody>
      </p:sp>
      <p:sp>
        <p:nvSpPr>
          <p:cNvPr id="3" name="Subtitle 2">
            <a:extLst>
              <a:ext uri="{FF2B5EF4-FFF2-40B4-BE49-F238E27FC236}">
                <a16:creationId xmlns:a16="http://schemas.microsoft.com/office/drawing/2014/main" id="{0645B2FB-F07D-41A9-BCA4-19DE2F421423}"/>
              </a:ext>
            </a:extLst>
          </p:cNvPr>
          <p:cNvSpPr>
            <a:spLocks noGrp="1"/>
          </p:cNvSpPr>
          <p:nvPr>
            <p:ph type="subTitle" idx="1"/>
          </p:nvPr>
        </p:nvSpPr>
        <p:spPr>
          <a:xfrm>
            <a:off x="5289753" y="4455621"/>
            <a:ext cx="6269347" cy="1213660"/>
          </a:xfrm>
        </p:spPr>
        <p:txBody>
          <a:bodyPr>
            <a:normAutofit fontScale="85000" lnSpcReduction="20000"/>
          </a:bodyPr>
          <a:lstStyle/>
          <a:p>
            <a:r>
              <a:rPr lang="en-US" sz="1500" dirty="0">
                <a:solidFill>
                  <a:schemeClr val="tx1">
                    <a:lumMod val="85000"/>
                    <a:lumOff val="15000"/>
                  </a:schemeClr>
                </a:solidFill>
              </a:rPr>
              <a:t>Dr. Regina Marie Mills</a:t>
            </a:r>
          </a:p>
          <a:p>
            <a:r>
              <a:rPr lang="en-US" sz="1500" dirty="0">
                <a:solidFill>
                  <a:schemeClr val="tx1">
                    <a:lumMod val="85000"/>
                    <a:lumOff val="15000"/>
                  </a:schemeClr>
                </a:solidFill>
              </a:rPr>
              <a:t>Assistant Professor, Texas A&amp;M University</a:t>
            </a:r>
          </a:p>
          <a:p>
            <a:r>
              <a:rPr lang="en-US" sz="1500" dirty="0">
                <a:solidFill>
                  <a:schemeClr val="tx1">
                    <a:lumMod val="85000"/>
                    <a:lumOff val="15000"/>
                  </a:schemeClr>
                </a:solidFill>
              </a:rPr>
              <a:t>Humanities Texas Teacher Professional Development</a:t>
            </a:r>
          </a:p>
          <a:p>
            <a:r>
              <a:rPr lang="en-US" sz="1500">
                <a:solidFill>
                  <a:schemeClr val="tx1">
                    <a:lumMod val="85000"/>
                    <a:lumOff val="15000"/>
                  </a:schemeClr>
                </a:solidFill>
              </a:rPr>
              <a:t>October 20, 2020</a:t>
            </a:r>
            <a:endParaRPr lang="en-US" sz="1500" dirty="0">
              <a:solidFill>
                <a:schemeClr val="tx1">
                  <a:lumMod val="85000"/>
                  <a:lumOff val="15000"/>
                </a:schemeClr>
              </a:solidFill>
            </a:endParaRPr>
          </a:p>
        </p:txBody>
      </p:sp>
      <p:pic>
        <p:nvPicPr>
          <p:cNvPr id="5" name="Picture 4" descr="A person looking at the camera&#10;&#10;Description automatically generated">
            <a:extLst>
              <a:ext uri="{FF2B5EF4-FFF2-40B4-BE49-F238E27FC236}">
                <a16:creationId xmlns:a16="http://schemas.microsoft.com/office/drawing/2014/main" id="{D9235413-37B7-40F9-8E28-8214855C0049}"/>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2397"/>
          <a:stretch/>
        </p:blipFill>
        <p:spPr>
          <a:xfrm>
            <a:off x="-1" y="10"/>
            <a:ext cx="4635315" cy="6857989"/>
          </a:xfrm>
          <a:prstGeom prst="rect">
            <a:avLst/>
          </a:prstGeom>
        </p:spPr>
      </p:pic>
      <p:cxnSp>
        <p:nvCxnSpPr>
          <p:cNvPr id="13" name="Straight Connector 12">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74AC0F0-9A94-4546-AC76-8F4EF4037D58}"/>
              </a:ext>
            </a:extLst>
          </p:cNvPr>
          <p:cNvSpPr txBox="1"/>
          <p:nvPr/>
        </p:nvSpPr>
        <p:spPr>
          <a:xfrm>
            <a:off x="2309036" y="6657944"/>
            <a:ext cx="2326278"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byricardomarcenaro.blogspot.com/2013/10/poetry-langston-hughes-dream-variations.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d/3.0/">
                  <a:extLst>
                    <a:ext uri="{A12FA001-AC4F-418D-AE19-62706E023703}">
                      <ahyp:hlinkClr xmlns:ahyp="http://schemas.microsoft.com/office/drawing/2018/hyperlinkcolor" val="tx"/>
                    </a:ext>
                  </a:extLst>
                </a:hlinkClick>
              </a:rPr>
              <a:t>CC BY-ND</a:t>
            </a:r>
            <a:endParaRPr lang="en-US" sz="700">
              <a:solidFill>
                <a:srgbClr val="FFFFFF"/>
              </a:solidFill>
            </a:endParaRPr>
          </a:p>
        </p:txBody>
      </p:sp>
    </p:spTree>
    <p:extLst>
      <p:ext uri="{BB962C8B-B14F-4D97-AF65-F5344CB8AC3E}">
        <p14:creationId xmlns:p14="http://schemas.microsoft.com/office/powerpoint/2010/main" val="1695275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07F8C-BFB4-4E1D-8CF3-9712B5DF91EC}"/>
              </a:ext>
            </a:extLst>
          </p:cNvPr>
          <p:cNvSpPr>
            <a:spLocks noGrp="1"/>
          </p:cNvSpPr>
          <p:nvPr>
            <p:ph type="title"/>
          </p:nvPr>
        </p:nvSpPr>
        <p:spPr/>
        <p:txBody>
          <a:bodyPr/>
          <a:lstStyle/>
          <a:p>
            <a:r>
              <a:rPr lang="en-US" dirty="0"/>
              <a:t>Hughes on Art</a:t>
            </a:r>
          </a:p>
        </p:txBody>
      </p:sp>
      <p:sp>
        <p:nvSpPr>
          <p:cNvPr id="3" name="Content Placeholder 2">
            <a:extLst>
              <a:ext uri="{FF2B5EF4-FFF2-40B4-BE49-F238E27FC236}">
                <a16:creationId xmlns:a16="http://schemas.microsoft.com/office/drawing/2014/main" id="{FE8560F2-7FC8-4C6A-82CF-0D19057B31F0}"/>
              </a:ext>
            </a:extLst>
          </p:cNvPr>
          <p:cNvSpPr>
            <a:spLocks noGrp="1"/>
          </p:cNvSpPr>
          <p:nvPr>
            <p:ph idx="1"/>
          </p:nvPr>
        </p:nvSpPr>
        <p:spPr>
          <a:xfrm>
            <a:off x="1097280" y="1845733"/>
            <a:ext cx="10058400" cy="4212777"/>
          </a:xfrm>
        </p:spPr>
        <p:txBody>
          <a:bodyPr>
            <a:normAutofit lnSpcReduction="10000"/>
          </a:bodyPr>
          <a:lstStyle/>
          <a:p>
            <a:pPr>
              <a:buFont typeface="Wingdings" panose="05000000000000000000" pitchFamily="2" charset="2"/>
              <a:buChar char="Ø"/>
            </a:pPr>
            <a:r>
              <a:rPr lang="en-US" sz="3600" dirty="0"/>
              <a:t>The manifesto genre and its role in art</a:t>
            </a:r>
          </a:p>
          <a:p>
            <a:pPr>
              <a:buFont typeface="Wingdings" panose="05000000000000000000" pitchFamily="2" charset="2"/>
              <a:buChar char="Ø"/>
            </a:pPr>
            <a:r>
              <a:rPr lang="en-US" sz="3600" dirty="0"/>
              <a:t>Class, race, and art</a:t>
            </a:r>
          </a:p>
          <a:p>
            <a:pPr>
              <a:buFont typeface="Wingdings" panose="05000000000000000000" pitchFamily="2" charset="2"/>
              <a:buChar char="Ø"/>
            </a:pPr>
            <a:r>
              <a:rPr lang="en-US" sz="3600" dirty="0"/>
              <a:t>What is the “racial mountain”?</a:t>
            </a:r>
          </a:p>
          <a:p>
            <a:pPr>
              <a:buFont typeface="Wingdings" panose="05000000000000000000" pitchFamily="2" charset="2"/>
              <a:buChar char="Ø"/>
            </a:pPr>
            <a:r>
              <a:rPr lang="en-US" sz="3600" dirty="0"/>
              <a:t>What does “American” mean? What does “Black” mean?</a:t>
            </a:r>
          </a:p>
          <a:p>
            <a:pPr>
              <a:buFont typeface="Wingdings" panose="05000000000000000000" pitchFamily="2" charset="2"/>
              <a:buChar char="Ø"/>
            </a:pPr>
            <a:r>
              <a:rPr lang="en-US" sz="3600" dirty="0"/>
              <a:t>What were the values of the artistic movement within the Harlem Renaissance? </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00583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Hook</a:t>
            </a:r>
          </a:p>
        </p:txBody>
      </p:sp>
      <p:sp>
        <p:nvSpPr>
          <p:cNvPr id="3" name="Content Placeholder 2"/>
          <p:cNvSpPr>
            <a:spLocks noGrp="1"/>
          </p:cNvSpPr>
          <p:nvPr>
            <p:ph idx="1"/>
          </p:nvPr>
        </p:nvSpPr>
        <p:spPr/>
        <p:txBody>
          <a:bodyPr>
            <a:noAutofit/>
          </a:bodyPr>
          <a:lstStyle/>
          <a:p>
            <a:r>
              <a:rPr lang="en-US" sz="3200" dirty="0"/>
              <a:t>“One of the most promising of the young Negro poets said to me once, "I want to be a poet--not a Negro poet," meaning, I believe, "I want to write like a white poet"; meaning subconsciously, "I would like to be a white poet"; meaning behind that, "I would like to be white." And I was sorry the young man said that, for no great poet has ever been afraid of being himself. And I doubted then that, with his desire to run away spiritually from his race, this boy would ever be a great poet.”</a:t>
            </a:r>
          </a:p>
        </p:txBody>
      </p:sp>
    </p:spTree>
    <p:extLst>
      <p:ext uri="{BB962C8B-B14F-4D97-AF65-F5344CB8AC3E}">
        <p14:creationId xmlns:p14="http://schemas.microsoft.com/office/powerpoint/2010/main" val="2023932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of Hughes’ Manifesto Hook</a:t>
            </a:r>
          </a:p>
        </p:txBody>
      </p:sp>
      <p:sp>
        <p:nvSpPr>
          <p:cNvPr id="3" name="Content Placeholder 2"/>
          <p:cNvSpPr>
            <a:spLocks noGrp="1"/>
          </p:cNvSpPr>
          <p:nvPr>
            <p:ph idx="1"/>
          </p:nvPr>
        </p:nvSpPr>
        <p:spPr>
          <a:xfrm>
            <a:off x="1207362" y="1905000"/>
            <a:ext cx="9948317" cy="4327124"/>
          </a:xfrm>
        </p:spPr>
        <p:txBody>
          <a:bodyPr>
            <a:normAutofit/>
          </a:bodyPr>
          <a:lstStyle/>
          <a:p>
            <a:pPr>
              <a:buFont typeface="Wingdings" panose="05000000000000000000" pitchFamily="2" charset="2"/>
              <a:buChar char="Ø"/>
            </a:pPr>
            <a:r>
              <a:rPr lang="en-US" sz="2800" b="0" dirty="0"/>
              <a:t>The “young Negro poet” is </a:t>
            </a:r>
            <a:r>
              <a:rPr lang="en-US" sz="2800" dirty="0" err="1">
                <a:solidFill>
                  <a:schemeClr val="tx1"/>
                </a:solidFill>
              </a:rPr>
              <a:t>Countee</a:t>
            </a:r>
            <a:r>
              <a:rPr lang="en-US" sz="2800" dirty="0">
                <a:solidFill>
                  <a:schemeClr val="tx1"/>
                </a:solidFill>
              </a:rPr>
              <a:t> Cullen</a:t>
            </a:r>
          </a:p>
          <a:p>
            <a:pPr>
              <a:buFont typeface="Wingdings" panose="05000000000000000000" pitchFamily="2" charset="2"/>
              <a:buChar char="Ø"/>
            </a:pPr>
            <a:r>
              <a:rPr lang="en-US" sz="2800" dirty="0"/>
              <a:t>Cullen’s</a:t>
            </a:r>
            <a:r>
              <a:rPr lang="en-US" sz="2800" b="0" dirty="0"/>
              <a:t> 1924 quote from the </a:t>
            </a:r>
            <a:r>
              <a:rPr lang="en-US" sz="2800" b="0" i="1" dirty="0"/>
              <a:t>Brooklyn Eagle</a:t>
            </a:r>
            <a:r>
              <a:rPr lang="en-US" sz="2800" b="0" dirty="0"/>
              <a:t>:</a:t>
            </a:r>
          </a:p>
          <a:p>
            <a:pPr lvl="1"/>
            <a:r>
              <a:rPr lang="en-US" sz="2400" b="0" dirty="0"/>
              <a:t>If I am going to be a poet at all, I’m going to be POET, not NEGRO POET. This is what has hindered the development of artists among us. Their one note has been the concern with their race. That is all very well, none of us can get away from it. I cannot at times. You will see it in my verse. The consciousness of this is too poignant at times. I cannot escape it. But what I mean is this: I shall not write of negro subjects for the purpose of propaganda. That is not what a poet is concerned with. Of course, when the emotion rising out of the fact that I am a negro is strong, I express it. But that is another matter. </a:t>
            </a:r>
            <a:endParaRPr lang="en-US" sz="2000" dirty="0"/>
          </a:p>
        </p:txBody>
      </p:sp>
      <p:sp>
        <p:nvSpPr>
          <p:cNvPr id="4" name="Rectangle 3"/>
          <p:cNvSpPr/>
          <p:nvPr/>
        </p:nvSpPr>
        <p:spPr>
          <a:xfrm>
            <a:off x="7874427" y="4623521"/>
            <a:ext cx="1642188" cy="307910"/>
          </a:xfrm>
          <a:prstGeom prst="rect">
            <a:avLst/>
          </a:prstGeom>
          <a:solidFill>
            <a:schemeClr val="accent1">
              <a:alpha val="4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Racial Mountain?</a:t>
            </a:r>
          </a:p>
        </p:txBody>
      </p:sp>
      <p:sp>
        <p:nvSpPr>
          <p:cNvPr id="3" name="Content Placeholder 2"/>
          <p:cNvSpPr>
            <a:spLocks noGrp="1"/>
          </p:cNvSpPr>
          <p:nvPr>
            <p:ph idx="1"/>
          </p:nvPr>
        </p:nvSpPr>
        <p:spPr/>
        <p:txBody>
          <a:bodyPr>
            <a:noAutofit/>
          </a:bodyPr>
          <a:lstStyle/>
          <a:p>
            <a:r>
              <a:rPr lang="en-US" sz="4000" dirty="0"/>
              <a:t>“But this is the mountain standing in the way of any true Negro art in America--this urge within the race toward whiteness, the desire to pour racial individuality into the mold of        American standardization, and to be as little Negro and as much American as possible.”</a:t>
            </a:r>
          </a:p>
        </p:txBody>
      </p:sp>
      <p:cxnSp>
        <p:nvCxnSpPr>
          <p:cNvPr id="5" name="Straight Connector 4">
            <a:extLst>
              <a:ext uri="{FF2B5EF4-FFF2-40B4-BE49-F238E27FC236}">
                <a16:creationId xmlns:a16="http://schemas.microsoft.com/office/drawing/2014/main" id="{5C945A70-B4D5-4984-B02C-8B47FAABC30B}"/>
              </a:ext>
            </a:extLst>
          </p:cNvPr>
          <p:cNvCxnSpPr/>
          <p:nvPr/>
        </p:nvCxnSpPr>
        <p:spPr>
          <a:xfrm>
            <a:off x="1282148" y="3429000"/>
            <a:ext cx="536713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BED31F6-F0DF-4083-9A5C-BD14D517091A}"/>
              </a:ext>
            </a:extLst>
          </p:cNvPr>
          <p:cNvCxnSpPr/>
          <p:nvPr/>
        </p:nvCxnSpPr>
        <p:spPr>
          <a:xfrm>
            <a:off x="1178560" y="4582160"/>
            <a:ext cx="5232400" cy="0"/>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C45CD9E-BB08-4983-A4D2-E04F3A8839B2}"/>
              </a:ext>
            </a:extLst>
          </p:cNvPr>
          <p:cNvCxnSpPr/>
          <p:nvPr/>
        </p:nvCxnSpPr>
        <p:spPr>
          <a:xfrm>
            <a:off x="3495040" y="5171440"/>
            <a:ext cx="6045200" cy="0"/>
          </a:xfrm>
          <a:prstGeom prst="line">
            <a:avLst/>
          </a:prstGeom>
          <a:ln w="539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813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and the Racial Mountain</a:t>
            </a:r>
          </a:p>
        </p:txBody>
      </p:sp>
      <p:sp>
        <p:nvSpPr>
          <p:cNvPr id="3" name="Content Placeholder 2"/>
          <p:cNvSpPr>
            <a:spLocks noGrp="1"/>
          </p:cNvSpPr>
          <p:nvPr>
            <p:ph idx="1"/>
          </p:nvPr>
        </p:nvSpPr>
        <p:spPr/>
        <p:txBody>
          <a:bodyPr>
            <a:noAutofit/>
          </a:bodyPr>
          <a:lstStyle/>
          <a:p>
            <a:r>
              <a:rPr lang="en-US" sz="2600" b="1" dirty="0"/>
              <a:t>The Middle class</a:t>
            </a:r>
            <a:r>
              <a:rPr lang="en-US" sz="2600" dirty="0"/>
              <a:t>: “people who are by no means rich yet never uncomfortable nor hungry--smug, contented, respectable folk, members of the Baptist church.”</a:t>
            </a:r>
          </a:p>
          <a:p>
            <a:r>
              <a:rPr lang="en-US" sz="2600" b="1" dirty="0"/>
              <a:t>The Upper class</a:t>
            </a:r>
            <a:r>
              <a:rPr lang="en-US" sz="2600" dirty="0"/>
              <a:t>: “For racial culture the home of a self-styled "high-class" Negro has nothing better to offer. Instead there will be perhaps more aping of things white than in a less cultured or less wealthy home.”</a:t>
            </a:r>
          </a:p>
          <a:p>
            <a:r>
              <a:rPr lang="en-US" sz="2600" b="1" dirty="0"/>
              <a:t>The Lower class</a:t>
            </a:r>
            <a:r>
              <a:rPr lang="en-US" sz="2600" dirty="0"/>
              <a:t>: “But then there are the low-down folks, the so-called common element, and they are the majority--may the Lord be praised! […] They furnish a wealth of colorful, distinctive material for any artist because they still hold their own individuality in the face of American standardization.”   </a:t>
            </a:r>
          </a:p>
        </p:txBody>
      </p:sp>
    </p:spTree>
    <p:extLst>
      <p:ext uri="{BB962C8B-B14F-4D97-AF65-F5344CB8AC3E}">
        <p14:creationId xmlns:p14="http://schemas.microsoft.com/office/powerpoint/2010/main" val="300946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F3133-F7A0-46DF-AE1E-FB70F68D42A0}"/>
              </a:ext>
            </a:extLst>
          </p:cNvPr>
          <p:cNvSpPr>
            <a:spLocks noGrp="1"/>
          </p:cNvSpPr>
          <p:nvPr>
            <p:ph type="title"/>
          </p:nvPr>
        </p:nvSpPr>
        <p:spPr/>
        <p:txBody>
          <a:bodyPr/>
          <a:lstStyle/>
          <a:p>
            <a:r>
              <a:rPr lang="en-US" dirty="0"/>
              <a:t>What should Black American art value?</a:t>
            </a:r>
          </a:p>
        </p:txBody>
      </p:sp>
      <p:sp>
        <p:nvSpPr>
          <p:cNvPr id="3" name="Content Placeholder 2">
            <a:extLst>
              <a:ext uri="{FF2B5EF4-FFF2-40B4-BE49-F238E27FC236}">
                <a16:creationId xmlns:a16="http://schemas.microsoft.com/office/drawing/2014/main" id="{596F45BC-871C-4765-95AE-A4BA47E35A97}"/>
              </a:ext>
            </a:extLst>
          </p:cNvPr>
          <p:cNvSpPr>
            <a:spLocks noGrp="1"/>
          </p:cNvSpPr>
          <p:nvPr>
            <p:ph idx="1"/>
          </p:nvPr>
        </p:nvSpPr>
        <p:spPr/>
        <p:txBody>
          <a:bodyPr>
            <a:noAutofit/>
          </a:bodyPr>
          <a:lstStyle/>
          <a:p>
            <a:pPr>
              <a:buFont typeface="Wingdings" panose="05000000000000000000" pitchFamily="2" charset="2"/>
              <a:buChar char="Ø"/>
            </a:pPr>
            <a:r>
              <a:rPr lang="en-US" sz="3600" dirty="0"/>
              <a:t>What is unique to blackness</a:t>
            </a:r>
          </a:p>
          <a:p>
            <a:pPr lvl="1">
              <a:buFont typeface="Wingdings" panose="05000000000000000000" pitchFamily="2" charset="2"/>
              <a:buChar char="Ø"/>
            </a:pPr>
            <a:r>
              <a:rPr lang="en-US" sz="3400" dirty="0"/>
              <a:t>jazz, blues, spirituals</a:t>
            </a:r>
          </a:p>
          <a:p>
            <a:pPr>
              <a:buFont typeface="Wingdings" panose="05000000000000000000" pitchFamily="2" charset="2"/>
              <a:buChar char="Ø"/>
            </a:pPr>
            <a:r>
              <a:rPr lang="en-US" sz="3600" dirty="0"/>
              <a:t>Freedom and Racial Pride</a:t>
            </a:r>
          </a:p>
          <a:p>
            <a:pPr lvl="1">
              <a:buFont typeface="Wingdings" panose="05000000000000000000" pitchFamily="2" charset="2"/>
              <a:buChar char="Ø"/>
            </a:pPr>
            <a:r>
              <a:rPr lang="en-US" sz="3400" dirty="0"/>
              <a:t>not the approval of white gatekeepers or middle/upper-class Black people</a:t>
            </a:r>
            <a:endParaRPr lang="en-US" sz="3600" dirty="0"/>
          </a:p>
          <a:p>
            <a:pPr>
              <a:buFont typeface="Wingdings" panose="05000000000000000000" pitchFamily="2" charset="2"/>
              <a:buChar char="Ø"/>
            </a:pPr>
            <a:r>
              <a:rPr lang="en-US" sz="3600" dirty="0"/>
              <a:t>The full humanity of Black people</a:t>
            </a:r>
          </a:p>
          <a:p>
            <a:pPr lvl="1">
              <a:buFont typeface="Wingdings" panose="05000000000000000000" pitchFamily="2" charset="2"/>
              <a:buChar char="Ø"/>
            </a:pPr>
            <a:r>
              <a:rPr lang="en-US" sz="3200" dirty="0"/>
              <a:t>“We know we are beautiful. And ugly too.”</a:t>
            </a:r>
          </a:p>
        </p:txBody>
      </p:sp>
    </p:spTree>
    <p:extLst>
      <p:ext uri="{BB962C8B-B14F-4D97-AF65-F5344CB8AC3E}">
        <p14:creationId xmlns:p14="http://schemas.microsoft.com/office/powerpoint/2010/main" val="342186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2FD08-E2C0-4FE6-8BE3-1BEE8AD2993A}"/>
              </a:ext>
            </a:extLst>
          </p:cNvPr>
          <p:cNvSpPr>
            <a:spLocks noGrp="1"/>
          </p:cNvSpPr>
          <p:nvPr>
            <p:ph type="title"/>
          </p:nvPr>
        </p:nvSpPr>
        <p:spPr/>
        <p:txBody>
          <a:bodyPr/>
          <a:lstStyle/>
          <a:p>
            <a:r>
              <a:rPr lang="en-US" dirty="0"/>
              <a:t>Bonus – Jesse B. Semple Stories</a:t>
            </a:r>
          </a:p>
        </p:txBody>
      </p:sp>
      <p:sp>
        <p:nvSpPr>
          <p:cNvPr id="3" name="Content Placeholder 2">
            <a:extLst>
              <a:ext uri="{FF2B5EF4-FFF2-40B4-BE49-F238E27FC236}">
                <a16:creationId xmlns:a16="http://schemas.microsoft.com/office/drawing/2014/main" id="{FA2B3A1F-DE3B-4EF3-9870-44D2C71AE8D2}"/>
              </a:ext>
            </a:extLst>
          </p:cNvPr>
          <p:cNvSpPr>
            <a:spLocks noGrp="1"/>
          </p:cNvSpPr>
          <p:nvPr>
            <p:ph idx="1"/>
          </p:nvPr>
        </p:nvSpPr>
        <p:spPr/>
        <p:txBody>
          <a:bodyPr>
            <a:normAutofit/>
          </a:bodyPr>
          <a:lstStyle/>
          <a:p>
            <a:r>
              <a:rPr lang="en-US" sz="3200" dirty="0"/>
              <a:t>If you’re interested in teaching students about serials and examining stories with attention to narration and characterization, the Simple stories are a great text to use.</a:t>
            </a:r>
          </a:p>
          <a:p>
            <a:r>
              <a:rPr lang="en-US" sz="3200" dirty="0"/>
              <a:t>“Banquet in Honor” can be paired well with “The Negro Artist and the Racial Mountain”</a:t>
            </a:r>
          </a:p>
          <a:p>
            <a:r>
              <a:rPr lang="en-US" sz="3200" dirty="0"/>
              <a:t>I’ve also included other stories I enjoy teaching</a:t>
            </a:r>
          </a:p>
          <a:p>
            <a:r>
              <a:rPr lang="en-US" sz="3200" dirty="0"/>
              <a:t>Here you can find </a:t>
            </a:r>
            <a:r>
              <a:rPr lang="en-US" sz="3200" dirty="0">
                <a:hlinkClick r:id="rId2"/>
              </a:rPr>
              <a:t>4 stories </a:t>
            </a:r>
            <a:r>
              <a:rPr lang="en-US" sz="3200" dirty="0"/>
              <a:t>narrated by Ossie Davis.</a:t>
            </a:r>
          </a:p>
        </p:txBody>
      </p:sp>
    </p:spTree>
    <p:extLst>
      <p:ext uri="{BB962C8B-B14F-4D97-AF65-F5344CB8AC3E}">
        <p14:creationId xmlns:p14="http://schemas.microsoft.com/office/powerpoint/2010/main" val="3027288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887EC64-DACC-4108-9FAB-6E288FBC20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8F05C4A0-68A2-4496-87A5-5478E32747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77E041E6-AC36-4409-B797-2FE54253E62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C26F281-D41A-4001-A107-CD37AAFC2D66}"/>
              </a:ext>
            </a:extLst>
          </p:cNvPr>
          <p:cNvSpPr>
            <a:spLocks noGrp="1"/>
          </p:cNvSpPr>
          <p:nvPr>
            <p:ph type="title"/>
          </p:nvPr>
        </p:nvSpPr>
        <p:spPr>
          <a:xfrm>
            <a:off x="1097280" y="758952"/>
            <a:ext cx="10058400" cy="3892168"/>
          </a:xfrm>
        </p:spPr>
        <p:txBody>
          <a:bodyPr vert="horz" lIns="91440" tIns="45720" rIns="91440" bIns="45720" rtlCol="0" anchor="b">
            <a:normAutofit/>
          </a:bodyPr>
          <a:lstStyle/>
          <a:p>
            <a:r>
              <a:rPr lang="en-US" sz="8000">
                <a:solidFill>
                  <a:schemeClr val="tx1">
                    <a:lumMod val="85000"/>
                    <a:lumOff val="15000"/>
                  </a:schemeClr>
                </a:solidFill>
              </a:rPr>
              <a:t>Q&amp;A</a:t>
            </a:r>
          </a:p>
        </p:txBody>
      </p:sp>
      <p:sp>
        <p:nvSpPr>
          <p:cNvPr id="17" name="Rectangle 16">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Content Placeholder 1">
            <a:extLst>
              <a:ext uri="{FF2B5EF4-FFF2-40B4-BE49-F238E27FC236}">
                <a16:creationId xmlns:a16="http://schemas.microsoft.com/office/drawing/2014/main" id="{63435695-E0A9-4237-B803-CF4834C3B11D}"/>
              </a:ext>
            </a:extLst>
          </p:cNvPr>
          <p:cNvSpPr>
            <a:spLocks noGrp="1"/>
          </p:cNvSpPr>
          <p:nvPr>
            <p:ph idx="1"/>
          </p:nvPr>
        </p:nvSpPr>
        <p:spPr>
          <a:xfrm>
            <a:off x="1100051" y="5225240"/>
            <a:ext cx="10058400" cy="1143000"/>
          </a:xfrm>
        </p:spPr>
        <p:txBody>
          <a:bodyPr vert="horz" lIns="91440" tIns="45720" rIns="91440" bIns="45720" rtlCol="0">
            <a:normAutofit/>
          </a:bodyPr>
          <a:lstStyle/>
          <a:p>
            <a:pPr marL="0" indent="0">
              <a:buNone/>
            </a:pPr>
            <a:r>
              <a:rPr lang="en-US" sz="2400" cap="all" spc="200">
                <a:solidFill>
                  <a:srgbClr val="FFFFFF"/>
                </a:solidFill>
                <a:latin typeface="+mj-lt"/>
              </a:rPr>
              <a:t>Feel free to contact me at </a:t>
            </a:r>
            <a:r>
              <a:rPr lang="en-US" sz="2400" cap="all" spc="200">
                <a:solidFill>
                  <a:srgbClr val="FFFFFF"/>
                </a:solidFill>
                <a:latin typeface="+mj-lt"/>
                <a:hlinkClick r:id="rId2"/>
              </a:rPr>
              <a:t>rmills@tamu.edu</a:t>
            </a:r>
            <a:r>
              <a:rPr lang="en-US" sz="2400" cap="all" spc="200">
                <a:solidFill>
                  <a:srgbClr val="FFFFFF"/>
                </a:solidFill>
                <a:latin typeface="+mj-lt"/>
              </a:rPr>
              <a:t> if you think of additional questions</a:t>
            </a:r>
          </a:p>
        </p:txBody>
      </p:sp>
      <p:sp>
        <p:nvSpPr>
          <p:cNvPr id="19" name="Rectangle 18">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49767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CCE55-0A08-4CD3-981B-B70E3A33CDD9}"/>
              </a:ext>
            </a:extLst>
          </p:cNvPr>
          <p:cNvSpPr>
            <a:spLocks noGrp="1"/>
          </p:cNvSpPr>
          <p:nvPr>
            <p:ph type="title"/>
          </p:nvPr>
        </p:nvSpPr>
        <p:spPr/>
        <p:txBody>
          <a:bodyPr/>
          <a:lstStyle/>
          <a:p>
            <a:r>
              <a:rPr lang="en-US" dirty="0"/>
              <a:t>Workshop</a:t>
            </a:r>
          </a:p>
        </p:txBody>
      </p:sp>
      <p:sp>
        <p:nvSpPr>
          <p:cNvPr id="3" name="Content Placeholder 2">
            <a:extLst>
              <a:ext uri="{FF2B5EF4-FFF2-40B4-BE49-F238E27FC236}">
                <a16:creationId xmlns:a16="http://schemas.microsoft.com/office/drawing/2014/main" id="{84E18FF6-6220-4DA7-90C5-6DFFBCCCDBFD}"/>
              </a:ext>
            </a:extLst>
          </p:cNvPr>
          <p:cNvSpPr>
            <a:spLocks noGrp="1"/>
          </p:cNvSpPr>
          <p:nvPr>
            <p:ph idx="1"/>
          </p:nvPr>
        </p:nvSpPr>
        <p:spPr/>
        <p:txBody>
          <a:bodyPr>
            <a:normAutofit/>
          </a:bodyPr>
          <a:lstStyle/>
          <a:p>
            <a:r>
              <a:rPr lang="en-US" sz="4000" dirty="0"/>
              <a:t>Anticipation Question:</a:t>
            </a:r>
          </a:p>
          <a:p>
            <a:r>
              <a:rPr lang="en-US" sz="4000" dirty="0"/>
              <a:t>What do you think poetry is supposed to do? What purpose does it have? </a:t>
            </a:r>
          </a:p>
          <a:p>
            <a:pPr lvl="1"/>
            <a:r>
              <a:rPr lang="en-US" sz="3600" dirty="0"/>
              <a:t>(this is also a useful question for students)</a:t>
            </a:r>
          </a:p>
        </p:txBody>
      </p:sp>
    </p:spTree>
    <p:extLst>
      <p:ext uri="{BB962C8B-B14F-4D97-AF65-F5344CB8AC3E}">
        <p14:creationId xmlns:p14="http://schemas.microsoft.com/office/powerpoint/2010/main" val="211732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3DF00-3338-4999-83B8-FD22E9D6DB17}"/>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3A7A6023-83A2-414F-A6CE-266074C71977}"/>
              </a:ext>
            </a:extLst>
          </p:cNvPr>
          <p:cNvSpPr>
            <a:spLocks noGrp="1"/>
          </p:cNvSpPr>
          <p:nvPr>
            <p:ph idx="1"/>
          </p:nvPr>
        </p:nvSpPr>
        <p:spPr/>
        <p:txBody>
          <a:bodyPr>
            <a:normAutofit fontScale="92500" lnSpcReduction="10000"/>
          </a:bodyPr>
          <a:lstStyle/>
          <a:p>
            <a:r>
              <a:rPr lang="en-US" sz="2800" dirty="0"/>
              <a:t>What argument does the poem “Formula” make about what poetry “is” or should do? </a:t>
            </a:r>
          </a:p>
          <a:p>
            <a:r>
              <a:rPr lang="en-US" sz="2800" dirty="0"/>
              <a:t>How does “Formula” compare to “Call to Creation” – do they have similar or different views?</a:t>
            </a:r>
          </a:p>
          <a:p>
            <a:r>
              <a:rPr lang="en-US" sz="2800" dirty="0"/>
              <a:t>“Call to Creation,” published in 1931, mentions several countries outside of the US. What purpose do you think this serves? Is there anything you want to look up about the time period or Hughes that you think would help you understand the poem better?</a:t>
            </a:r>
          </a:p>
          <a:p>
            <a:r>
              <a:rPr lang="en-US" sz="2800" dirty="0"/>
              <a:t>As teachers, what other poets or poems do you think might be useful to pair with these </a:t>
            </a:r>
            <a:r>
              <a:rPr lang="en-US" sz="2800" dirty="0" err="1"/>
              <a:t>ars</a:t>
            </a:r>
            <a:r>
              <a:rPr lang="en-US" sz="2800" dirty="0"/>
              <a:t> </a:t>
            </a:r>
            <a:r>
              <a:rPr lang="en-US" sz="2800" dirty="0" err="1"/>
              <a:t>poetica</a:t>
            </a:r>
            <a:r>
              <a:rPr lang="en-US" sz="2800" dirty="0"/>
              <a:t> pieces?</a:t>
            </a:r>
          </a:p>
          <a:p>
            <a:endParaRPr lang="en-US" dirty="0"/>
          </a:p>
        </p:txBody>
      </p:sp>
    </p:spTree>
    <p:extLst>
      <p:ext uri="{BB962C8B-B14F-4D97-AF65-F5344CB8AC3E}">
        <p14:creationId xmlns:p14="http://schemas.microsoft.com/office/powerpoint/2010/main" val="7840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8BB18-74E4-457E-AB23-AF85CA99A909}"/>
              </a:ext>
            </a:extLst>
          </p:cNvPr>
          <p:cNvSpPr>
            <a:spLocks noGrp="1"/>
          </p:cNvSpPr>
          <p:nvPr>
            <p:ph type="title"/>
          </p:nvPr>
        </p:nvSpPr>
        <p:spPr/>
        <p:txBody>
          <a:bodyPr/>
          <a:lstStyle/>
          <a:p>
            <a:r>
              <a:rPr lang="en-US" dirty="0"/>
              <a:t>ELA TEKS </a:t>
            </a:r>
          </a:p>
        </p:txBody>
      </p:sp>
      <p:sp>
        <p:nvSpPr>
          <p:cNvPr id="3" name="Content Placeholder 2">
            <a:extLst>
              <a:ext uri="{FF2B5EF4-FFF2-40B4-BE49-F238E27FC236}">
                <a16:creationId xmlns:a16="http://schemas.microsoft.com/office/drawing/2014/main" id="{C2AE7415-DFD4-44A7-AE68-1D44A9F1A94A}"/>
              </a:ext>
            </a:extLst>
          </p:cNvPr>
          <p:cNvSpPr>
            <a:spLocks noGrp="1"/>
          </p:cNvSpPr>
          <p:nvPr>
            <p:ph idx="1"/>
          </p:nvPr>
        </p:nvSpPr>
        <p:spPr>
          <a:xfrm>
            <a:off x="1097280" y="1845733"/>
            <a:ext cx="10058400" cy="4339913"/>
          </a:xfrm>
        </p:spPr>
        <p:txBody>
          <a:bodyPr>
            <a:normAutofit/>
          </a:bodyPr>
          <a:lstStyle/>
          <a:p>
            <a:r>
              <a:rPr lang="en-US" sz="2800" dirty="0"/>
              <a:t>The lecture and workshop today could be used to teach the following TEKS:</a:t>
            </a:r>
          </a:p>
          <a:p>
            <a:pPr>
              <a:buFont typeface="Wingdings" panose="05000000000000000000" pitchFamily="2" charset="2"/>
              <a:buChar char="v"/>
            </a:pPr>
            <a:r>
              <a:rPr lang="en-US" sz="2800" dirty="0"/>
              <a:t>7E (Multiple genres): analyze characteristics and structural elements of argumentative texts such as:</a:t>
            </a:r>
          </a:p>
          <a:p>
            <a:pPr lvl="1"/>
            <a:r>
              <a:rPr lang="en-US" sz="2400" dirty="0"/>
              <a:t>(</a:t>
            </a:r>
            <a:r>
              <a:rPr lang="en-US" sz="2400" dirty="0" err="1"/>
              <a:t>i</a:t>
            </a:r>
            <a:r>
              <a:rPr lang="en-US" sz="2400" dirty="0"/>
              <a:t>) clear arguable claim, appeals, and convincing conclusion;</a:t>
            </a:r>
          </a:p>
          <a:p>
            <a:pPr lvl="1"/>
            <a:r>
              <a:rPr lang="en-US" sz="2400" dirty="0"/>
              <a:t>(ii) various types of evidence and treatment of counterarguments, including concessions and rebuttals; and</a:t>
            </a:r>
          </a:p>
          <a:p>
            <a:pPr lvl="1"/>
            <a:r>
              <a:rPr lang="en-US" sz="2400" dirty="0"/>
              <a:t>(iii) identifiable audience or reader</a:t>
            </a:r>
          </a:p>
          <a:p>
            <a:pPr>
              <a:buFont typeface="Wingdings" panose="05000000000000000000" pitchFamily="2" charset="2"/>
              <a:buChar char="v"/>
            </a:pPr>
            <a:r>
              <a:rPr lang="en-US" sz="2800" dirty="0"/>
              <a:t>8 (Author’s purpose and craft): all parts</a:t>
            </a:r>
          </a:p>
        </p:txBody>
      </p:sp>
    </p:spTree>
    <p:extLst>
      <p:ext uri="{BB962C8B-B14F-4D97-AF65-F5344CB8AC3E}">
        <p14:creationId xmlns:p14="http://schemas.microsoft.com/office/powerpoint/2010/main" val="211752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11">
            <a:extLst>
              <a:ext uri="{FF2B5EF4-FFF2-40B4-BE49-F238E27FC236}">
                <a16:creationId xmlns:a16="http://schemas.microsoft.com/office/drawing/2014/main" id="{768C21D0-E473-4822-976E-2A142825DF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13">
            <a:extLst>
              <a:ext uri="{FF2B5EF4-FFF2-40B4-BE49-F238E27FC236}">
                <a16:creationId xmlns:a16="http://schemas.microsoft.com/office/drawing/2014/main" id="{0022C4D8-970B-4A32-B0BD-AAC4366E77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5" name="Straight Connector 15">
            <a:extLst>
              <a:ext uri="{FF2B5EF4-FFF2-40B4-BE49-F238E27FC236}">
                <a16:creationId xmlns:a16="http://schemas.microsoft.com/office/drawing/2014/main" id="{841F4C4C-B5CB-4E95-8A7D-C738E7FFD0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6" name="Rectangle 17">
            <a:extLst>
              <a:ext uri="{FF2B5EF4-FFF2-40B4-BE49-F238E27FC236}">
                <a16:creationId xmlns:a16="http://schemas.microsoft.com/office/drawing/2014/main" id="{46AF466B-8009-4D07-B43B-4FE4C48EE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045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19">
            <a:extLst>
              <a:ext uri="{FF2B5EF4-FFF2-40B4-BE49-F238E27FC236}">
                <a16:creationId xmlns:a16="http://schemas.microsoft.com/office/drawing/2014/main" id="{4D184812-8A6A-4281-A774-38D0553D7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6"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35222" y="1737360"/>
            <a:ext cx="3659246" cy="2926080"/>
          </a:xfrm>
        </p:spPr>
        <p:txBody>
          <a:bodyPr vert="horz" lIns="91440" tIns="45720" rIns="91440" bIns="45720" rtlCol="0" anchor="b">
            <a:normAutofit fontScale="90000"/>
          </a:bodyPr>
          <a:lstStyle/>
          <a:p>
            <a:r>
              <a:rPr lang="en-US" sz="7200" dirty="0">
                <a:solidFill>
                  <a:srgbClr val="FFFFFF"/>
                </a:solidFill>
              </a:rPr>
              <a:t>Langston Hughes (1902-1967)</a:t>
            </a:r>
          </a:p>
        </p:txBody>
      </p:sp>
      <p:sp>
        <p:nvSpPr>
          <p:cNvPr id="38" name="Rectangle 21">
            <a:extLst>
              <a:ext uri="{FF2B5EF4-FFF2-40B4-BE49-F238E27FC236}">
                <a16:creationId xmlns:a16="http://schemas.microsoft.com/office/drawing/2014/main" id="{DF0CD779-D8BB-4E9C-9F04-CA4CEA9924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5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23">
            <a:extLst>
              <a:ext uri="{FF2B5EF4-FFF2-40B4-BE49-F238E27FC236}">
                <a16:creationId xmlns:a16="http://schemas.microsoft.com/office/drawing/2014/main" id="{C418ABDC-CB19-43BF-9D54-D569E5F6D5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5290" y="321732"/>
            <a:ext cx="3654966" cy="3674848"/>
          </a:xfrm>
          <a:prstGeom prst="rect">
            <a:avLst/>
          </a:prstGeom>
          <a:solidFill>
            <a:srgbClr val="FFFFFF"/>
          </a:solidFill>
          <a:ln w="635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LangstonHughes.jpg"/>
          <p:cNvPicPr>
            <a:picLocks noGrp="1" noChangeAspect="1"/>
          </p:cNvPicPr>
          <p:nvPr>
            <p:ph sz="half" idx="1"/>
          </p:nvPr>
        </p:nvPicPr>
        <p:blipFill>
          <a:blip r:embed="rId3"/>
          <a:srcRect t="-12821" b="-12821"/>
          <a:stretch>
            <a:fillRect/>
          </a:stretch>
        </p:blipFill>
        <p:spPr>
          <a:xfrm>
            <a:off x="5138311" y="485804"/>
            <a:ext cx="3308923" cy="3346704"/>
          </a:xfrm>
          <a:prstGeom prst="rect">
            <a:avLst/>
          </a:prstGeom>
        </p:spPr>
      </p:pic>
      <p:sp>
        <p:nvSpPr>
          <p:cNvPr id="40" name="Rectangle 25">
            <a:extLst>
              <a:ext uri="{FF2B5EF4-FFF2-40B4-BE49-F238E27FC236}">
                <a16:creationId xmlns:a16="http://schemas.microsoft.com/office/drawing/2014/main" id="{00D25D77-026D-4DDC-8044-E021435BD1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8534" y="321732"/>
            <a:ext cx="3088456" cy="21082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27">
            <a:extLst>
              <a:ext uri="{FF2B5EF4-FFF2-40B4-BE49-F238E27FC236}">
                <a16:creationId xmlns:a16="http://schemas.microsoft.com/office/drawing/2014/main" id="{04AD6AFE-20AE-4B80-9F6D-CE10F8CDA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5290" y="4157448"/>
            <a:ext cx="3654966" cy="23026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29">
            <a:extLst>
              <a:ext uri="{FF2B5EF4-FFF2-40B4-BE49-F238E27FC236}">
                <a16:creationId xmlns:a16="http://schemas.microsoft.com/office/drawing/2014/main" id="{1C5AE6A2-5C9D-45C2-B80C-967E030A4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8288" y="2617577"/>
            <a:ext cx="3068701" cy="3809118"/>
          </a:xfrm>
          <a:prstGeom prst="rect">
            <a:avLst/>
          </a:prstGeom>
          <a:solidFill>
            <a:srgbClr val="FFFFFF"/>
          </a:solidFill>
          <a:ln w="635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Langston1.jpg"/>
          <p:cNvPicPr>
            <a:picLocks noGrp="1" noChangeAspect="1"/>
          </p:cNvPicPr>
          <p:nvPr>
            <p:ph sz="half" idx="2"/>
          </p:nvPr>
        </p:nvPicPr>
        <p:blipFill>
          <a:blip r:embed="rId4"/>
          <a:srcRect l="-8559" r="-8559"/>
          <a:stretch>
            <a:fillRect/>
          </a:stretch>
        </p:blipFill>
        <p:spPr>
          <a:xfrm>
            <a:off x="8961038" y="3132074"/>
            <a:ext cx="2743200" cy="278012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Langston Hughes</a:t>
            </a:r>
          </a:p>
        </p:txBody>
      </p:sp>
      <p:sp>
        <p:nvSpPr>
          <p:cNvPr id="3" name="Content Placeholder 2"/>
          <p:cNvSpPr>
            <a:spLocks noGrp="1"/>
          </p:cNvSpPr>
          <p:nvPr>
            <p:ph idx="1"/>
          </p:nvPr>
        </p:nvSpPr>
        <p:spPr>
          <a:xfrm>
            <a:off x="1097280" y="1845733"/>
            <a:ext cx="10058400" cy="4228495"/>
          </a:xfrm>
        </p:spPr>
        <p:txBody>
          <a:bodyPr>
            <a:normAutofit/>
          </a:bodyPr>
          <a:lstStyle/>
          <a:p>
            <a:pPr>
              <a:buFont typeface="Wingdings" panose="05000000000000000000" pitchFamily="2" charset="2"/>
              <a:buChar char="Ø"/>
            </a:pPr>
            <a:r>
              <a:rPr lang="en-US" sz="2800" dirty="0"/>
              <a:t>Hughes was born and raised in the Midwest but lived most of his adult life in Harlem.</a:t>
            </a:r>
          </a:p>
          <a:p>
            <a:pPr>
              <a:buFont typeface="Wingdings" panose="05000000000000000000" pitchFamily="2" charset="2"/>
              <a:buChar char="Ø"/>
            </a:pPr>
            <a:r>
              <a:rPr lang="en-US" sz="2800" dirty="0"/>
              <a:t>A prolific writer throughout his life</a:t>
            </a:r>
          </a:p>
          <a:p>
            <a:pPr lvl="1">
              <a:buFont typeface="Wingdings" panose="05000000000000000000" pitchFamily="2" charset="2"/>
              <a:buChar char="Ø"/>
            </a:pPr>
            <a:r>
              <a:rPr lang="en-US" sz="2600" dirty="0"/>
              <a:t>First published poem, “The Negro Speaks of Rivers” when he was 19</a:t>
            </a:r>
          </a:p>
          <a:p>
            <a:pPr>
              <a:buFont typeface="Wingdings" panose="05000000000000000000" pitchFamily="2" charset="2"/>
              <a:buChar char="Ø"/>
            </a:pPr>
            <a:r>
              <a:rPr lang="en-US" sz="2800" dirty="0"/>
              <a:t>His finances were dependent on </a:t>
            </a:r>
            <a:r>
              <a:rPr lang="en-US" sz="2800" dirty="0">
                <a:solidFill>
                  <a:schemeClr val="accent1"/>
                </a:solidFill>
              </a:rPr>
              <a:t>patrons</a:t>
            </a:r>
            <a:r>
              <a:rPr lang="en-US" sz="2800" dirty="0"/>
              <a:t> (upper class people who would support artists) and writing for survival, as he couldn’t get the money or prestige of white writers.</a:t>
            </a:r>
          </a:p>
          <a:p>
            <a:pPr lvl="1">
              <a:buFont typeface="Wingdings" panose="05000000000000000000" pitchFamily="2" charset="2"/>
              <a:buChar char="Ø"/>
            </a:pPr>
            <a:r>
              <a:rPr lang="en-US" sz="2600" dirty="0"/>
              <a:t>“Poet to Patron”</a:t>
            </a:r>
          </a:p>
        </p:txBody>
      </p:sp>
    </p:spTree>
    <p:extLst>
      <p:ext uri="{BB962C8B-B14F-4D97-AF65-F5344CB8AC3E}">
        <p14:creationId xmlns:p14="http://schemas.microsoft.com/office/powerpoint/2010/main" val="305337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3529AFD-5A84-4419-9390-0E9584F35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1FFD9C4-5E6D-4E44-8CCD-24EF7B6FF1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92370" y="516835"/>
            <a:ext cx="3084844" cy="5772840"/>
          </a:xfrm>
        </p:spPr>
        <p:txBody>
          <a:bodyPr anchor="ctr">
            <a:normAutofit/>
          </a:bodyPr>
          <a:lstStyle/>
          <a:p>
            <a:r>
              <a:rPr lang="en-US" sz="5400" dirty="0">
                <a:solidFill>
                  <a:srgbClr val="FFFFFF"/>
                </a:solidFill>
              </a:rPr>
              <a:t>Top 3 Things to Know about Langston Hughes</a:t>
            </a:r>
          </a:p>
        </p:txBody>
      </p:sp>
      <p:sp>
        <p:nvSpPr>
          <p:cNvPr id="14" name="Rectangle 13">
            <a:extLst>
              <a:ext uri="{FF2B5EF4-FFF2-40B4-BE49-F238E27FC236}">
                <a16:creationId xmlns:a16="http://schemas.microsoft.com/office/drawing/2014/main" id="{6B3B2DB5-1B01-4A7A-B79B-E180757E61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6414F2FE-14DB-47E4-9515-F06D44991768}"/>
              </a:ext>
            </a:extLst>
          </p:cNvPr>
          <p:cNvGraphicFramePr>
            <a:graphicFrameLocks noGrp="1"/>
          </p:cNvGraphicFramePr>
          <p:nvPr>
            <p:ph idx="1"/>
            <p:extLst>
              <p:ext uri="{D42A27DB-BD31-4B8C-83A1-F6EECF244321}">
                <p14:modId xmlns:p14="http://schemas.microsoft.com/office/powerpoint/2010/main" val="408172377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6E171-7154-4384-AB75-3891D07D603C}"/>
              </a:ext>
            </a:extLst>
          </p:cNvPr>
          <p:cNvSpPr>
            <a:spLocks noGrp="1"/>
          </p:cNvSpPr>
          <p:nvPr>
            <p:ph type="title"/>
          </p:nvPr>
        </p:nvSpPr>
        <p:spPr/>
        <p:txBody>
          <a:bodyPr/>
          <a:lstStyle/>
          <a:p>
            <a:r>
              <a:rPr lang="en-US" dirty="0"/>
              <a:t>Langston Hughes</a:t>
            </a:r>
          </a:p>
        </p:txBody>
      </p:sp>
      <p:sp>
        <p:nvSpPr>
          <p:cNvPr id="3" name="Content Placeholder 2">
            <a:extLst>
              <a:ext uri="{FF2B5EF4-FFF2-40B4-BE49-F238E27FC236}">
                <a16:creationId xmlns:a16="http://schemas.microsoft.com/office/drawing/2014/main" id="{348D27AF-208E-4007-91C6-D79CFB52161C}"/>
              </a:ext>
            </a:extLst>
          </p:cNvPr>
          <p:cNvSpPr>
            <a:spLocks noGrp="1"/>
          </p:cNvSpPr>
          <p:nvPr>
            <p:ph idx="1"/>
          </p:nvPr>
        </p:nvSpPr>
        <p:spPr/>
        <p:txBody>
          <a:bodyPr>
            <a:normAutofit/>
          </a:bodyPr>
          <a:lstStyle/>
          <a:p>
            <a:r>
              <a:rPr lang="en-US" sz="3600" dirty="0"/>
              <a:t>Hughes wrote in a variety of genres but today we’ll focus on two:</a:t>
            </a:r>
          </a:p>
          <a:p>
            <a:pPr>
              <a:buFont typeface="Wingdings" panose="05000000000000000000" pitchFamily="2" charset="2"/>
              <a:buChar char="v"/>
            </a:pPr>
            <a:r>
              <a:rPr lang="en-US" sz="3600" dirty="0"/>
              <a:t>The Manifesto</a:t>
            </a:r>
          </a:p>
          <a:p>
            <a:pPr lvl="1">
              <a:buFont typeface="Wingdings" panose="05000000000000000000" pitchFamily="2" charset="2"/>
              <a:buChar char="v"/>
            </a:pPr>
            <a:r>
              <a:rPr lang="en-US" sz="3400" dirty="0"/>
              <a:t>“The Negro Artist and the Racial Mountain”</a:t>
            </a:r>
          </a:p>
          <a:p>
            <a:pPr>
              <a:buFont typeface="Wingdings" panose="05000000000000000000" pitchFamily="2" charset="2"/>
              <a:buChar char="v"/>
            </a:pPr>
            <a:r>
              <a:rPr lang="en-US" sz="3600" dirty="0"/>
              <a:t>Poetry (for the workshop portion)</a:t>
            </a:r>
          </a:p>
          <a:p>
            <a:pPr lvl="1">
              <a:buFont typeface="Wingdings" panose="05000000000000000000" pitchFamily="2" charset="2"/>
              <a:buChar char="v"/>
            </a:pPr>
            <a:r>
              <a:rPr lang="en-US" sz="3400" dirty="0"/>
              <a:t>“Formula” and “Call to Creation”</a:t>
            </a:r>
          </a:p>
        </p:txBody>
      </p:sp>
    </p:spTree>
    <p:extLst>
      <p:ext uri="{BB962C8B-B14F-4D97-AF65-F5344CB8AC3E}">
        <p14:creationId xmlns:p14="http://schemas.microsoft.com/office/powerpoint/2010/main" val="265613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9F45E3-C125-49F5-863F-3F771273B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F23C6175-7110-4DB0-BEA4-FC1D29302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044DF19B-511F-4F07-A7AD-1A010C6BFCB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10E39F61-0304-47E3-BFDC-35A73E207C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6"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78A377A-25DD-4D09-A76E-44FCD0E43CDA}"/>
              </a:ext>
            </a:extLst>
          </p:cNvPr>
          <p:cNvSpPr>
            <a:spLocks noGrp="1"/>
          </p:cNvSpPr>
          <p:nvPr>
            <p:ph type="title"/>
          </p:nvPr>
        </p:nvSpPr>
        <p:spPr>
          <a:xfrm>
            <a:off x="457200" y="640079"/>
            <a:ext cx="3659246" cy="3521373"/>
          </a:xfrm>
        </p:spPr>
        <p:txBody>
          <a:bodyPr vert="horz" lIns="91440" tIns="45720" rIns="91440" bIns="45720" rtlCol="0" anchor="b">
            <a:normAutofit/>
          </a:bodyPr>
          <a:lstStyle/>
          <a:p>
            <a:r>
              <a:rPr lang="en-US" sz="4100" dirty="0">
                <a:solidFill>
                  <a:srgbClr val="FFFFFF"/>
                </a:solidFill>
              </a:rPr>
              <a:t>“The Negro Artist and the Racial Mountain” </a:t>
            </a:r>
            <a:br>
              <a:rPr lang="en-US" sz="4100" dirty="0">
                <a:solidFill>
                  <a:srgbClr val="FFFFFF"/>
                </a:solidFill>
              </a:rPr>
            </a:br>
            <a:r>
              <a:rPr lang="en-US" sz="4100" dirty="0">
                <a:solidFill>
                  <a:srgbClr val="FFFFFF"/>
                </a:solidFill>
              </a:rPr>
              <a:t>(</a:t>
            </a:r>
            <a:r>
              <a:rPr lang="en-US" sz="4100" i="1" dirty="0">
                <a:solidFill>
                  <a:srgbClr val="FFFFFF"/>
                </a:solidFill>
              </a:rPr>
              <a:t>The Nation</a:t>
            </a:r>
            <a:r>
              <a:rPr lang="en-US" sz="4100" dirty="0">
                <a:solidFill>
                  <a:srgbClr val="FFFFFF"/>
                </a:solidFill>
              </a:rPr>
              <a:t>, 1926)</a:t>
            </a:r>
          </a:p>
        </p:txBody>
      </p:sp>
      <p:pic>
        <p:nvPicPr>
          <p:cNvPr id="5" name="Content Placeholder 4" descr="A picture containing curtain&#10;&#10;Description automatically generated">
            <a:extLst>
              <a:ext uri="{FF2B5EF4-FFF2-40B4-BE49-F238E27FC236}">
                <a16:creationId xmlns:a16="http://schemas.microsoft.com/office/drawing/2014/main" id="{592472C4-F7DD-46F1-AC73-48A87D86CFD9}"/>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2913" r="1" b="1"/>
          <a:stretch/>
        </p:blipFill>
        <p:spPr>
          <a:xfrm>
            <a:off x="4639733" y="10"/>
            <a:ext cx="7552266" cy="6857990"/>
          </a:xfrm>
          <a:prstGeom prst="rect">
            <a:avLst/>
          </a:prstGeom>
        </p:spPr>
      </p:pic>
      <p:sp>
        <p:nvSpPr>
          <p:cNvPr id="18" name="Rectangle 17">
            <a:extLst>
              <a:ext uri="{FF2B5EF4-FFF2-40B4-BE49-F238E27FC236}">
                <a16:creationId xmlns:a16="http://schemas.microsoft.com/office/drawing/2014/main" id="{7B9E7B3B-A156-4356-BF35-7825C428E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5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44588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of Hughes’ Manifesto</a:t>
            </a:r>
          </a:p>
        </p:txBody>
      </p:sp>
      <p:sp>
        <p:nvSpPr>
          <p:cNvPr id="3" name="Content Placeholder 2"/>
          <p:cNvSpPr>
            <a:spLocks noGrp="1"/>
          </p:cNvSpPr>
          <p:nvPr>
            <p:ph idx="1"/>
          </p:nvPr>
        </p:nvSpPr>
        <p:spPr>
          <a:xfrm>
            <a:off x="1097280" y="1845733"/>
            <a:ext cx="10058400" cy="4321801"/>
          </a:xfrm>
        </p:spPr>
        <p:txBody>
          <a:bodyPr>
            <a:normAutofit fontScale="92500" lnSpcReduction="10000"/>
          </a:bodyPr>
          <a:lstStyle/>
          <a:p>
            <a:pPr>
              <a:buFont typeface="Wingdings" panose="05000000000000000000" pitchFamily="2" charset="2"/>
              <a:buChar char="Ø"/>
            </a:pPr>
            <a:r>
              <a:rPr lang="en-US" sz="3200" dirty="0"/>
              <a:t>published in </a:t>
            </a:r>
            <a:r>
              <a:rPr lang="en-US" sz="3200" i="1" dirty="0"/>
              <a:t>The Nation </a:t>
            </a:r>
            <a:r>
              <a:rPr lang="en-US" sz="3200" dirty="0"/>
              <a:t>in June 1926</a:t>
            </a:r>
          </a:p>
          <a:p>
            <a:pPr lvl="1">
              <a:buFont typeface="Wingdings" panose="05000000000000000000" pitchFamily="2" charset="2"/>
              <a:buChar char="Ø"/>
            </a:pPr>
            <a:r>
              <a:rPr lang="en-US" sz="3000" dirty="0"/>
              <a:t>a response to George Schuyler’s “The Negro-Art Hokum” published the week before</a:t>
            </a:r>
          </a:p>
          <a:p>
            <a:pPr>
              <a:buFont typeface="Wingdings" panose="05000000000000000000" pitchFamily="2" charset="2"/>
              <a:buChar char="Ø"/>
            </a:pPr>
            <a:r>
              <a:rPr lang="en-US" sz="3200" dirty="0"/>
              <a:t>Hughes was early in his career, attending college at Lincoln University (PA) when the manifesto was published. </a:t>
            </a:r>
          </a:p>
          <a:p>
            <a:pPr>
              <a:buFont typeface="Wingdings" panose="05000000000000000000" pitchFamily="2" charset="2"/>
              <a:buChar char="Ø"/>
            </a:pPr>
            <a:r>
              <a:rPr lang="en-US" sz="3200" dirty="0"/>
              <a:t>Had recently published his first book of poetry, </a:t>
            </a:r>
            <a:r>
              <a:rPr lang="en-US" sz="3200" i="1" dirty="0"/>
              <a:t>The Weary Blues </a:t>
            </a:r>
            <a:r>
              <a:rPr lang="en-US" sz="3200" dirty="0"/>
              <a:t>(1926)</a:t>
            </a:r>
          </a:p>
          <a:p>
            <a:pPr>
              <a:buFont typeface="Wingdings" panose="05000000000000000000" pitchFamily="2" charset="2"/>
              <a:buChar char="Ø"/>
            </a:pPr>
            <a:r>
              <a:rPr lang="en-US" sz="3200" dirty="0"/>
              <a:t>Manifesto: a “document of an ideology, crafted to convince and convert” (Mary Ann Caws, </a:t>
            </a:r>
            <a:r>
              <a:rPr lang="en-US" sz="3200" i="1" dirty="0"/>
              <a:t>Manifesto: a Century of Isms</a:t>
            </a:r>
            <a:r>
              <a:rPr lang="en-US" sz="32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Manifesto as Genre – 10 min</a:t>
            </a:r>
          </a:p>
        </p:txBody>
      </p:sp>
      <p:sp>
        <p:nvSpPr>
          <p:cNvPr id="2" name="Content Placeholder 1"/>
          <p:cNvSpPr>
            <a:spLocks noGrp="1"/>
          </p:cNvSpPr>
          <p:nvPr>
            <p:ph idx="1"/>
          </p:nvPr>
        </p:nvSpPr>
        <p:spPr>
          <a:xfrm>
            <a:off x="1242391" y="1938130"/>
            <a:ext cx="9949069" cy="4179406"/>
          </a:xfrm>
        </p:spPr>
        <p:txBody>
          <a:bodyPr>
            <a:normAutofit lnSpcReduction="10000"/>
          </a:bodyPr>
          <a:lstStyle/>
          <a:p>
            <a:r>
              <a:rPr lang="en-US" sz="2400" dirty="0"/>
              <a:t>A </a:t>
            </a:r>
            <a:r>
              <a:rPr lang="en-US" sz="2400" b="1" dirty="0">
                <a:solidFill>
                  <a:schemeClr val="accent1"/>
                </a:solidFill>
              </a:rPr>
              <a:t>manifesto </a:t>
            </a:r>
            <a:r>
              <a:rPr lang="en-US" sz="2400" dirty="0"/>
              <a:t>is a form of nonfiction</a:t>
            </a:r>
          </a:p>
          <a:p>
            <a:pPr lvl="1"/>
            <a:r>
              <a:rPr lang="en-US" sz="2000" dirty="0"/>
              <a:t>a public declaration which points out an issue in society and puts forward a solution to that issue. </a:t>
            </a:r>
          </a:p>
          <a:p>
            <a:pPr lvl="1"/>
            <a:r>
              <a:rPr lang="en-US" sz="2000" dirty="0"/>
              <a:t>While often considered political (ex. Communist Manifesto), there have been many important art manifestos. </a:t>
            </a:r>
          </a:p>
          <a:p>
            <a:r>
              <a:rPr lang="en-US" sz="2400" dirty="0"/>
              <a:t>There are many structures that manifestos follow such as the </a:t>
            </a:r>
            <a:r>
              <a:rPr lang="en-US" sz="2400" dirty="0">
                <a:solidFill>
                  <a:schemeClr val="accent1"/>
                </a:solidFill>
              </a:rPr>
              <a:t>list of grievances</a:t>
            </a:r>
            <a:r>
              <a:rPr lang="en-US" sz="2400" dirty="0"/>
              <a:t> (ex. Declaration of Independence), which identifies the problems or complaints that a group has against another group and the proposed solution.</a:t>
            </a:r>
          </a:p>
          <a:p>
            <a:r>
              <a:rPr lang="en-US" sz="2400" dirty="0"/>
              <a:t>Art manifestos play with language, engage with other ideas and definitions of art, and put forth important questions to the art community. </a:t>
            </a:r>
          </a:p>
          <a:p>
            <a:r>
              <a:rPr lang="en-US" sz="2400" dirty="0"/>
              <a:t>Art manifestos answer questions like, “what is the purpose of art?” or “what is the role of the artist in society?” or “how can art affect the society at large?”</a:t>
            </a:r>
          </a:p>
        </p:txBody>
      </p:sp>
    </p:spTree>
    <p:extLst>
      <p:ext uri="{BB962C8B-B14F-4D97-AF65-F5344CB8AC3E}">
        <p14:creationId xmlns:p14="http://schemas.microsoft.com/office/powerpoint/2010/main" val="388810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1897</Words>
  <Application>Microsoft Office PowerPoint</Application>
  <PresentationFormat>Widescreen</PresentationFormat>
  <Paragraphs>112</Paragraphs>
  <Slides>19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Retrospect</vt:lpstr>
      <vt:lpstr>Langston Hughes on America</vt:lpstr>
      <vt:lpstr>ELA TEKS </vt:lpstr>
      <vt:lpstr>Langston Hughes (1902-1967)</vt:lpstr>
      <vt:lpstr>Langston Hughes</vt:lpstr>
      <vt:lpstr>Top 3 Things to Know about Langston Hughes</vt:lpstr>
      <vt:lpstr>Langston Hughes</vt:lpstr>
      <vt:lpstr>“The Negro Artist and the Racial Mountain”  (The Nation, 1926)</vt:lpstr>
      <vt:lpstr>Context of Hughes’ Manifesto</vt:lpstr>
      <vt:lpstr>Manifesto as Genre – 10 min</vt:lpstr>
      <vt:lpstr>Hughes on Art</vt:lpstr>
      <vt:lpstr>The Hook</vt:lpstr>
      <vt:lpstr>Context of Hughes’ Manifesto Hook</vt:lpstr>
      <vt:lpstr>What is the Racial Mountain?</vt:lpstr>
      <vt:lpstr>Class and the Racial Mountain</vt:lpstr>
      <vt:lpstr>What should Black American art value?</vt:lpstr>
      <vt:lpstr>Bonus – Jesse B. Semple Stories</vt:lpstr>
      <vt:lpstr>Q&amp;A</vt:lpstr>
      <vt:lpstr>Workshop</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Langston Hughes on America</dc:title>
  <dc:creator>Regina M</dc:creator>
  <cp:lastModifiedBy>Regina M</cp:lastModifiedBy>
  <cp:revision>1</cp:revision>
  <dcterms:created xsi:type="dcterms:W3CDTF">2020-10-19T03:03:55Z</dcterms:created>
  <dcterms:modified xsi:type="dcterms:W3CDTF">2020-10-21T16:40:56Z</dcterms:modified>
</cp:coreProperties>
</file>