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7" r:id="rId3"/>
    <p:sldId id="263" r:id="rId4"/>
    <p:sldId id="279" r:id="rId5"/>
    <p:sldId id="264" r:id="rId6"/>
    <p:sldId id="265" r:id="rId7"/>
    <p:sldId id="288" r:id="rId8"/>
    <p:sldId id="257" r:id="rId9"/>
    <p:sldId id="258" r:id="rId10"/>
    <p:sldId id="259" r:id="rId11"/>
    <p:sldId id="260" r:id="rId12"/>
    <p:sldId id="261" r:id="rId13"/>
    <p:sldId id="287" r:id="rId14"/>
    <p:sldId id="286" r:id="rId15"/>
    <p:sldId id="262" r:id="rId16"/>
    <p:sldId id="26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p:restoredTop sz="93692"/>
  </p:normalViewPr>
  <p:slideViewPr>
    <p:cSldViewPr snapToGrid="0" snapToObjects="1">
      <p:cViewPr varScale="1">
        <p:scale>
          <a:sx n="66" d="100"/>
          <a:sy n="66" d="100"/>
        </p:scale>
        <p:origin x="656"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A9C1D2C-2885-CA47-B5FD-312E45471013}" type="datetimeFigureOut">
              <a:rPr lang="en-US" smtClean="0"/>
              <a:pPr/>
              <a:t>6/21/20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7FEC76-F018-C041-A623-C39543D53B7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9C1D2C-2885-CA47-B5FD-312E45471013}" type="datetimeFigureOut">
              <a:rPr lang="en-US" smtClean="0"/>
              <a:pPr/>
              <a:t>6/21/20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7FEC76-F018-C041-A623-C39543D53B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9C1D2C-2885-CA47-B5FD-312E45471013}" type="datetimeFigureOut">
              <a:rPr lang="en-US" smtClean="0"/>
              <a:pPr/>
              <a:t>6/21/20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7FEC76-F018-C041-A623-C39543D53B7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6657990F-E029-5745-BC94-08C8AB14A73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9BA04D2-1686-7640-803A-C819ADEF8B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77FC940-1E2B-B747-BAFC-36534B7E3D4C}"/>
              </a:ext>
            </a:extLst>
          </p:cNvPr>
          <p:cNvSpPr>
            <a:spLocks noGrp="1" noChangeArrowheads="1"/>
          </p:cNvSpPr>
          <p:nvPr>
            <p:ph type="sldNum" sz="quarter" idx="12"/>
          </p:nvPr>
        </p:nvSpPr>
        <p:spPr>
          <a:ln/>
        </p:spPr>
        <p:txBody>
          <a:bodyPr/>
          <a:lstStyle>
            <a:lvl1pPr>
              <a:defRPr/>
            </a:lvl1pPr>
          </a:lstStyle>
          <a:p>
            <a:pPr>
              <a:defRPr/>
            </a:pPr>
            <a:fld id="{4561C759-ED79-3F4E-A519-D01D561AE3A5}" type="slidenum">
              <a:rPr lang="en-US" altLang="x-none"/>
              <a:pPr>
                <a:defRPr/>
              </a:pPr>
              <a:t>‹#›</a:t>
            </a:fld>
            <a:endParaRPr lang="en-US" altLang="x-none"/>
          </a:p>
        </p:txBody>
      </p:sp>
    </p:spTree>
    <p:extLst>
      <p:ext uri="{BB962C8B-B14F-4D97-AF65-F5344CB8AC3E}">
        <p14:creationId xmlns:p14="http://schemas.microsoft.com/office/powerpoint/2010/main" val="867318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9C1D2C-2885-CA47-B5FD-312E45471013}" type="datetimeFigureOut">
              <a:rPr lang="en-US" smtClean="0"/>
              <a:pPr/>
              <a:t>6/21/20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7FEC76-F018-C041-A623-C39543D53B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9C1D2C-2885-CA47-B5FD-312E45471013}" type="datetimeFigureOut">
              <a:rPr lang="en-US" smtClean="0"/>
              <a:pPr/>
              <a:t>6/21/20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7FEC76-F018-C041-A623-C39543D53B7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9C1D2C-2885-CA47-B5FD-312E45471013}" type="datetimeFigureOut">
              <a:rPr lang="en-US" smtClean="0"/>
              <a:pPr/>
              <a:t>6/21/20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7FEC76-F018-C041-A623-C39543D53B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9C1D2C-2885-CA47-B5FD-312E45471013}" type="datetimeFigureOut">
              <a:rPr lang="en-US" smtClean="0"/>
              <a:pPr/>
              <a:t>6/21/20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7FEC76-F018-C041-A623-C39543D53B7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9C1D2C-2885-CA47-B5FD-312E45471013}" type="datetimeFigureOut">
              <a:rPr lang="en-US" smtClean="0"/>
              <a:pPr/>
              <a:t>6/21/20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7FEC76-F018-C041-A623-C39543D53B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C1D2C-2885-CA47-B5FD-312E45471013}" type="datetimeFigureOut">
              <a:rPr lang="en-US" smtClean="0"/>
              <a:pPr/>
              <a:t>6/21/20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7FEC76-F018-C041-A623-C39543D53B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9C1D2C-2885-CA47-B5FD-312E45471013}" type="datetimeFigureOut">
              <a:rPr lang="en-US" smtClean="0"/>
              <a:pPr/>
              <a:t>6/21/20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7FEC76-F018-C041-A623-C39543D53B7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9C1D2C-2885-CA47-B5FD-312E45471013}" type="datetimeFigureOut">
              <a:rPr lang="en-US" smtClean="0"/>
              <a:pPr/>
              <a:t>6/21/20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7FEC76-F018-C041-A623-C39543D53B7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9C1D2C-2885-CA47-B5FD-312E45471013}" type="datetimeFigureOut">
              <a:rPr lang="en-US" smtClean="0"/>
              <a:pPr/>
              <a:t>6/21/20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7FEC76-F018-C041-A623-C39543D53B7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latin typeface="Times New Roman"/>
                <a:cs typeface="Times New Roman"/>
              </a:rPr>
              <a:t>The Origins of the Cold War</a:t>
            </a:r>
          </a:p>
        </p:txBody>
      </p:sp>
      <p:sp>
        <p:nvSpPr>
          <p:cNvPr id="3" name="Subtitle 2"/>
          <p:cNvSpPr>
            <a:spLocks noGrp="1"/>
          </p:cNvSpPr>
          <p:nvPr>
            <p:ph type="subTitle" idx="1"/>
          </p:nvPr>
        </p:nvSpPr>
        <p:spPr/>
        <p:txBody>
          <a:bodyPr>
            <a:normAutofit/>
          </a:bodyPr>
          <a:lstStyle/>
          <a:p>
            <a:r>
              <a:rPr lang="en-US" sz="1800" dirty="0">
                <a:solidFill>
                  <a:schemeClr val="tx1"/>
                </a:solidFill>
              </a:rPr>
              <a:t>Mark Lawrence</a:t>
            </a:r>
          </a:p>
          <a:p>
            <a:r>
              <a:rPr lang="en-US" sz="1800" dirty="0">
                <a:solidFill>
                  <a:schemeClr val="tx1"/>
                </a:solidFill>
              </a:rPr>
              <a:t>Lyndon B. Johnson Presidential Library</a:t>
            </a:r>
          </a:p>
          <a:p>
            <a:r>
              <a:rPr lang="en-US" sz="1800" dirty="0">
                <a:solidFill>
                  <a:schemeClr val="tx1"/>
                </a:solidFill>
              </a:rPr>
              <a:t>University of Texas at Austin</a:t>
            </a:r>
          </a:p>
          <a:p>
            <a:endParaRPr lang="en-US" sz="18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srcRect/>
          <a:stretch>
            <a:fillRect/>
          </a:stretch>
        </p:blipFill>
        <p:spPr bwMode="auto">
          <a:xfrm>
            <a:off x="1646238" y="533400"/>
            <a:ext cx="6054725" cy="54864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4000" dirty="0"/>
              <a:t>The U.S. vision</a:t>
            </a:r>
          </a:p>
          <a:p>
            <a:pPr>
              <a:buNone/>
            </a:pPr>
            <a:endParaRPr lang="en-US" dirty="0"/>
          </a:p>
          <a:p>
            <a:pPr marL="514350" indent="-514350">
              <a:buNone/>
            </a:pPr>
            <a:r>
              <a:rPr lang="en-US" dirty="0"/>
              <a:t>1.  American leadership</a:t>
            </a:r>
          </a:p>
          <a:p>
            <a:pPr marL="514350" indent="-514350">
              <a:buNone/>
            </a:pPr>
            <a:r>
              <a:rPr lang="en-US" dirty="0"/>
              <a:t>2.  Open world economic order</a:t>
            </a:r>
          </a:p>
          <a:p>
            <a:pPr marL="514350" indent="-514350">
              <a:buAutoNum type="arabicPeriod" startAt="3"/>
            </a:pPr>
            <a:r>
              <a:rPr lang="en-US" dirty="0"/>
              <a:t>Decolonization</a:t>
            </a:r>
          </a:p>
          <a:p>
            <a:pPr marL="514350" indent="-514350">
              <a:buAutoNum type="arabicPeriod" startAt="3"/>
            </a:pPr>
            <a:r>
              <a:rPr lang="en-US" dirty="0"/>
              <a:t>Collective </a:t>
            </a:r>
            <a:r>
              <a:rPr lang="en-US"/>
              <a:t>security</a:t>
            </a:r>
          </a:p>
          <a:p>
            <a:pPr marL="514350" indent="-514350">
              <a:buNone/>
            </a:pPr>
            <a:endParaRPr lang="en-US" dirty="0"/>
          </a:p>
        </p:txBody>
      </p:sp>
      <p:sp>
        <p:nvSpPr>
          <p:cNvPr id="4" name="Text Placeholder 3"/>
          <p:cNvSpPr>
            <a:spLocks noGrp="1"/>
          </p:cNvSpPr>
          <p:nvPr>
            <p:ph type="body" sz="half" idx="2"/>
          </p:nvPr>
        </p:nvSpPr>
        <p:spPr/>
        <p:txBody>
          <a:bodyPr/>
          <a:lstStyle/>
          <a:p>
            <a:endParaRPr lang="en-US" dirty="0"/>
          </a:p>
        </p:txBody>
      </p:sp>
      <p:pic>
        <p:nvPicPr>
          <p:cNvPr id="6" name="Picture 5" descr="images-1.jpeg"/>
          <p:cNvPicPr>
            <a:picLocks noChangeAspect="1"/>
          </p:cNvPicPr>
          <p:nvPr/>
        </p:nvPicPr>
        <p:blipFill>
          <a:blip r:embed="rId2"/>
          <a:stretch>
            <a:fillRect/>
          </a:stretch>
        </p:blipFill>
        <p:spPr>
          <a:xfrm>
            <a:off x="457199" y="2051050"/>
            <a:ext cx="3008313" cy="368601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330201"/>
            <a:ext cx="7772400" cy="1193799"/>
          </a:xfrm>
        </p:spPr>
        <p:txBody>
          <a:bodyPr/>
          <a:lstStyle/>
          <a:p>
            <a:r>
              <a:rPr lang="en-US" dirty="0"/>
              <a:t>Points of Contention</a:t>
            </a:r>
          </a:p>
        </p:txBody>
      </p:sp>
      <p:sp>
        <p:nvSpPr>
          <p:cNvPr id="6" name="Subtitle 5"/>
          <p:cNvSpPr>
            <a:spLocks noGrp="1"/>
          </p:cNvSpPr>
          <p:nvPr>
            <p:ph type="subTitle" idx="1"/>
          </p:nvPr>
        </p:nvSpPr>
        <p:spPr>
          <a:xfrm>
            <a:off x="1371600" y="1333500"/>
            <a:ext cx="6400800" cy="2482850"/>
          </a:xfrm>
        </p:spPr>
        <p:txBody>
          <a:bodyPr/>
          <a:lstStyle/>
          <a:p>
            <a:pPr marL="514350" indent="-514350">
              <a:buAutoNum type="arabicPeriod"/>
            </a:pPr>
            <a:r>
              <a:rPr lang="en-US" dirty="0"/>
              <a:t>Status of Eastern Europe</a:t>
            </a:r>
          </a:p>
          <a:p>
            <a:pPr marL="514350" indent="-514350">
              <a:buAutoNum type="arabicPeriod"/>
            </a:pPr>
            <a:r>
              <a:rPr lang="en-US" dirty="0"/>
              <a:t>Status of Germany</a:t>
            </a:r>
          </a:p>
        </p:txBody>
      </p:sp>
      <p:pic>
        <p:nvPicPr>
          <p:cNvPr id="7" name="Picture 6" descr="soviet_influence_in_europe.png"/>
          <p:cNvPicPr>
            <a:picLocks noChangeAspect="1"/>
          </p:cNvPicPr>
          <p:nvPr/>
        </p:nvPicPr>
        <p:blipFill>
          <a:blip r:embed="rId2"/>
          <a:stretch>
            <a:fillRect/>
          </a:stretch>
        </p:blipFill>
        <p:spPr>
          <a:xfrm>
            <a:off x="1747095" y="2660650"/>
            <a:ext cx="5631605" cy="36449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descr="16ac2dfb9e01a1bbe34a333f66498511.gif">
            <a:extLst>
              <a:ext uri="{FF2B5EF4-FFF2-40B4-BE49-F238E27FC236}">
                <a16:creationId xmlns:a16="http://schemas.microsoft.com/office/drawing/2014/main" id="{611C2A2C-EFB0-B048-869F-C5B9BE2620D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3450" y="496888"/>
            <a:ext cx="7327900" cy="585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descr="16ac2dfb9e01a1bbe34a333f66498511.gif">
            <a:extLst>
              <a:ext uri="{FF2B5EF4-FFF2-40B4-BE49-F238E27FC236}">
                <a16:creationId xmlns:a16="http://schemas.microsoft.com/office/drawing/2014/main" id="{F6058225-A024-E143-9D6A-4670F521AE8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5850" y="649288"/>
            <a:ext cx="7327900" cy="585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102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a:extLst>
              <a:ext uri="{FF2B5EF4-FFF2-40B4-BE49-F238E27FC236}">
                <a16:creationId xmlns:a16="http://schemas.microsoft.com/office/drawing/2014/main" id="{9990C1AD-9EA4-4C4F-987F-6574438DFA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133600"/>
            <a:ext cx="6618288"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0749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Irritants </a:t>
            </a:r>
          </a:p>
        </p:txBody>
      </p:sp>
      <p:sp>
        <p:nvSpPr>
          <p:cNvPr id="3" name="Content Placeholder 2"/>
          <p:cNvSpPr>
            <a:spLocks noGrp="1"/>
          </p:cNvSpPr>
          <p:nvPr>
            <p:ph idx="1"/>
          </p:nvPr>
        </p:nvSpPr>
        <p:spPr>
          <a:xfrm>
            <a:off x="457200" y="1892300"/>
            <a:ext cx="8229600" cy="4233863"/>
          </a:xfrm>
        </p:spPr>
        <p:txBody>
          <a:bodyPr/>
          <a:lstStyle/>
          <a:p>
            <a:pPr marL="514350" indent="-514350" algn="ctr">
              <a:buNone/>
            </a:pPr>
            <a:r>
              <a:rPr lang="en-US" dirty="0"/>
              <a:t>1.  Long-standing anticommunism</a:t>
            </a:r>
          </a:p>
          <a:p>
            <a:pPr marL="514350" indent="-514350" algn="ctr">
              <a:buNone/>
            </a:pPr>
            <a:r>
              <a:rPr lang="en-US" dirty="0"/>
              <a:t>2. Wartime tensions</a:t>
            </a:r>
          </a:p>
          <a:p>
            <a:pPr marL="514350" indent="-514350" algn="ctr">
              <a:buNone/>
            </a:pPr>
            <a:r>
              <a:rPr lang="en-US" dirty="0"/>
              <a:t>3.  Atomic weapons</a:t>
            </a:r>
          </a:p>
          <a:p>
            <a:pPr marL="514350" indent="-514350">
              <a:buNone/>
            </a:pPr>
            <a:endParaRPr lang="en-US" dirty="0"/>
          </a:p>
          <a:p>
            <a:pPr marL="514350" indent="-514350">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5D19C-2093-B843-BCF4-6A7EB33E7716}"/>
              </a:ext>
            </a:extLst>
          </p:cNvPr>
          <p:cNvSpPr>
            <a:spLocks noGrp="1"/>
          </p:cNvSpPr>
          <p:nvPr>
            <p:ph type="title"/>
          </p:nvPr>
        </p:nvSpPr>
        <p:spPr/>
        <p:txBody>
          <a:bodyPr/>
          <a:lstStyle/>
          <a:p>
            <a:r>
              <a:rPr lang="en-US" dirty="0"/>
              <a:t>Globalization of the Cold War</a:t>
            </a:r>
          </a:p>
        </p:txBody>
      </p:sp>
      <p:sp>
        <p:nvSpPr>
          <p:cNvPr id="3" name="Content Placeholder 2">
            <a:extLst>
              <a:ext uri="{FF2B5EF4-FFF2-40B4-BE49-F238E27FC236}">
                <a16:creationId xmlns:a16="http://schemas.microsoft.com/office/drawing/2014/main" id="{B4867DE8-9859-0E46-99AE-25394DD914A5}"/>
              </a:ext>
            </a:extLst>
          </p:cNvPr>
          <p:cNvSpPr>
            <a:spLocks noGrp="1"/>
          </p:cNvSpPr>
          <p:nvPr>
            <p:ph idx="1"/>
          </p:nvPr>
        </p:nvSpPr>
        <p:spPr/>
        <p:txBody>
          <a:bodyPr/>
          <a:lstStyle/>
          <a:p>
            <a:pPr marL="0" indent="0">
              <a:buNone/>
            </a:pPr>
            <a:endParaRPr lang="en-US" dirty="0"/>
          </a:p>
          <a:p>
            <a:pPr marL="514350" indent="-514350">
              <a:buAutoNum type="arabicPeriod"/>
            </a:pPr>
            <a:r>
              <a:rPr lang="en-US" dirty="0"/>
              <a:t>Soviet probing around periphery</a:t>
            </a:r>
          </a:p>
          <a:p>
            <a:pPr marL="514350" indent="-514350">
              <a:buAutoNum type="arabicPeriod"/>
            </a:pPr>
            <a:r>
              <a:rPr lang="en-US" dirty="0"/>
              <a:t>End of the Chinese civil war</a:t>
            </a:r>
          </a:p>
          <a:p>
            <a:pPr marL="514350" indent="-514350">
              <a:buAutoNum type="arabicPeriod"/>
            </a:pPr>
            <a:r>
              <a:rPr lang="en-US" dirty="0"/>
              <a:t>Anti-colonial uprisings</a:t>
            </a:r>
          </a:p>
          <a:p>
            <a:pPr marL="514350" indent="-514350">
              <a:buAutoNum type="arabicPeriod"/>
            </a:pPr>
            <a:r>
              <a:rPr lang="en-US" dirty="0"/>
              <a:t>Surging anti-communist in </a:t>
            </a:r>
            <a:r>
              <a:rPr lang="en-US"/>
              <a:t>the US</a:t>
            </a:r>
            <a:endParaRPr lang="en-US" dirty="0"/>
          </a:p>
        </p:txBody>
      </p:sp>
    </p:spTree>
    <p:extLst>
      <p:ext uri="{BB962C8B-B14F-4D97-AF65-F5344CB8AC3E}">
        <p14:creationId xmlns:p14="http://schemas.microsoft.com/office/powerpoint/2010/main" val="4225568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9153E-BC83-914D-B1AB-7958969E2D8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E453D67-4887-A14E-9E53-39BFC76410C9}"/>
              </a:ext>
            </a:extLst>
          </p:cNvPr>
          <p:cNvPicPr>
            <a:picLocks noGrp="1" noChangeAspect="1"/>
          </p:cNvPicPr>
          <p:nvPr>
            <p:ph idx="1"/>
          </p:nvPr>
        </p:nvPicPr>
        <p:blipFill>
          <a:blip r:embed="rId2"/>
          <a:stretch>
            <a:fillRect/>
          </a:stretch>
        </p:blipFill>
        <p:spPr>
          <a:xfrm>
            <a:off x="457200" y="846137"/>
            <a:ext cx="8214768" cy="4620807"/>
          </a:xfrm>
        </p:spPr>
      </p:pic>
    </p:spTree>
    <p:extLst>
      <p:ext uri="{BB962C8B-B14F-4D97-AF65-F5344CB8AC3E}">
        <p14:creationId xmlns:p14="http://schemas.microsoft.com/office/powerpoint/2010/main" val="2774392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dirty="0"/>
              <a:t> 	</a:t>
            </a:r>
            <a:r>
              <a:rPr lang="en-US" sz="2595" dirty="0"/>
              <a:t>No, we do not need to fear Russia.  We need to learn to work with her against our common enemy, Hitler.  We need to learn to work with her in the world after the war.  For Russia is a dynamic country, a vital new society, a force that cannot be bypassed in any future world.</a:t>
            </a:r>
          </a:p>
          <a:p>
            <a:pPr>
              <a:buNone/>
            </a:pPr>
            <a:endParaRPr lang="en-US" sz="2595" dirty="0"/>
          </a:p>
          <a:p>
            <a:pPr>
              <a:buNone/>
            </a:pPr>
            <a:r>
              <a:rPr lang="en-US" sz="2595" dirty="0"/>
              <a:t>-- Wendell L. Willkie, </a:t>
            </a:r>
            <a:r>
              <a:rPr lang="en-US" sz="2595" i="1" dirty="0"/>
              <a:t>One World </a:t>
            </a:r>
            <a:r>
              <a:rPr lang="en-US" sz="2595" dirty="0"/>
              <a:t>(1943)</a:t>
            </a:r>
          </a:p>
          <a:p>
            <a:endParaRPr lang="en-US" dirty="0"/>
          </a:p>
        </p:txBody>
      </p:sp>
      <p:sp>
        <p:nvSpPr>
          <p:cNvPr id="4" name="Text Placeholder 3"/>
          <p:cNvSpPr>
            <a:spLocks noGrp="1"/>
          </p:cNvSpPr>
          <p:nvPr>
            <p:ph type="body" sz="half" idx="2"/>
          </p:nvPr>
        </p:nvSpPr>
        <p:spPr/>
        <p:txBody>
          <a:bodyPr/>
          <a:lstStyle/>
          <a:p>
            <a:endParaRPr lang="en-US" dirty="0"/>
          </a:p>
        </p:txBody>
      </p:sp>
      <p:pic>
        <p:nvPicPr>
          <p:cNvPr id="7" name="Picture 6" descr="Political Willkie, Wendell The peoples choice.jpg"/>
          <p:cNvPicPr>
            <a:picLocks noChangeAspect="1"/>
          </p:cNvPicPr>
          <p:nvPr/>
        </p:nvPicPr>
        <p:blipFill>
          <a:blip r:embed="rId2"/>
          <a:stretch>
            <a:fillRect/>
          </a:stretch>
        </p:blipFill>
        <p:spPr>
          <a:xfrm>
            <a:off x="283476" y="538680"/>
            <a:ext cx="3291574" cy="517524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descr="16ac2dfb9e01a1bbe34a333f66498511.gif">
            <a:extLst>
              <a:ext uri="{FF2B5EF4-FFF2-40B4-BE49-F238E27FC236}">
                <a16:creationId xmlns:a16="http://schemas.microsoft.com/office/drawing/2014/main" id="{611C2A2C-EFB0-B048-869F-C5B9BE2620D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3450" y="496888"/>
            <a:ext cx="7327900" cy="585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descr="16ac2dfb9e01a1bbe34a333f66498511.gif">
            <a:extLst>
              <a:ext uri="{FF2B5EF4-FFF2-40B4-BE49-F238E27FC236}">
                <a16:creationId xmlns:a16="http://schemas.microsoft.com/office/drawing/2014/main" id="{F6058225-A024-E143-9D6A-4670F521AE8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5850" y="649288"/>
            <a:ext cx="7327900" cy="585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7434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buNone/>
            </a:pPr>
            <a:r>
              <a:rPr lang="en-US" dirty="0"/>
              <a:t>			At the present moment in world history nearly every nation must choose between alternative ways of life. The choice is too often not a free one.</a:t>
            </a:r>
          </a:p>
          <a:p>
            <a:pPr>
              <a:buNone/>
            </a:pPr>
            <a:r>
              <a:rPr lang="en-US" dirty="0"/>
              <a:t>			One way of life is based upon the will of the majority, and is distinguished by free institutions, representative government, free elections, guarantees of individual liberty, freedom of speech and religion, and freedom from political oppression.</a:t>
            </a:r>
          </a:p>
          <a:p>
            <a:pPr>
              <a:buNone/>
            </a:pPr>
            <a:r>
              <a:rPr lang="en-US" dirty="0"/>
              <a:t>			The second way of life is based upon the will of a minority forcibly imposed upon the majority. It relies upon terror and oppression, a controlled press and radio; fixed elections, and the suppression of personal freedoms.</a:t>
            </a:r>
          </a:p>
          <a:p>
            <a:pPr>
              <a:buNone/>
            </a:pPr>
            <a:endParaRPr lang="en-US" dirty="0"/>
          </a:p>
          <a:p>
            <a:pPr algn="r">
              <a:buNone/>
            </a:pPr>
            <a:r>
              <a:rPr lang="en-US" dirty="0"/>
              <a:t>-- Harry Truman, March 1947</a:t>
            </a:r>
          </a:p>
          <a:p>
            <a:endParaRPr lang="en-US" dirty="0"/>
          </a:p>
        </p:txBody>
      </p:sp>
      <p:sp>
        <p:nvSpPr>
          <p:cNvPr id="4" name="Text Placeholder 3"/>
          <p:cNvSpPr>
            <a:spLocks noGrp="1"/>
          </p:cNvSpPr>
          <p:nvPr>
            <p:ph type="body" sz="half" idx="2"/>
          </p:nvPr>
        </p:nvSpPr>
        <p:spPr/>
        <p:txBody>
          <a:bodyPr/>
          <a:lstStyle/>
          <a:p>
            <a:endParaRPr lang="en-US" dirty="0"/>
          </a:p>
        </p:txBody>
      </p:sp>
      <p:pic>
        <p:nvPicPr>
          <p:cNvPr id="6" name="Picture 5" descr="images-1.jpg"/>
          <p:cNvPicPr>
            <a:picLocks noChangeAspect="1"/>
          </p:cNvPicPr>
          <p:nvPr/>
        </p:nvPicPr>
        <p:blipFill>
          <a:blip r:embed="rId2"/>
          <a:stretch>
            <a:fillRect/>
          </a:stretch>
        </p:blipFill>
        <p:spPr>
          <a:xfrm>
            <a:off x="512763" y="927100"/>
            <a:ext cx="2952750" cy="327159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Tensions escalate						</a:t>
            </a:r>
          </a:p>
        </p:txBody>
      </p:sp>
      <p:sp>
        <p:nvSpPr>
          <p:cNvPr id="3" name="Content Placeholder 2"/>
          <p:cNvSpPr>
            <a:spLocks noGrp="1"/>
          </p:cNvSpPr>
          <p:nvPr>
            <p:ph idx="1"/>
          </p:nvPr>
        </p:nvSpPr>
        <p:spPr/>
        <p:txBody>
          <a:bodyPr>
            <a:normAutofit fontScale="85000" lnSpcReduction="20000"/>
          </a:bodyPr>
          <a:lstStyle/>
          <a:p>
            <a:pPr>
              <a:buNone/>
            </a:pPr>
            <a:r>
              <a:rPr lang="en-US" dirty="0"/>
              <a:t>February &amp; July 1945:  Conferences at Yalta and Potsdam</a:t>
            </a:r>
          </a:p>
          <a:p>
            <a:pPr>
              <a:buNone/>
            </a:pPr>
            <a:r>
              <a:rPr lang="en-US" dirty="0"/>
              <a:t>March 1946:  Churchill’s “Iron Curtain” speech</a:t>
            </a:r>
          </a:p>
          <a:p>
            <a:pPr>
              <a:buNone/>
            </a:pPr>
            <a:r>
              <a:rPr lang="en-US" dirty="0"/>
              <a:t>March 1947:  Truman Doctrine speech</a:t>
            </a:r>
          </a:p>
          <a:p>
            <a:pPr>
              <a:buNone/>
            </a:pPr>
            <a:r>
              <a:rPr lang="en-US" dirty="0"/>
              <a:t>June 1947:  Marshall Plan announced</a:t>
            </a:r>
          </a:p>
          <a:p>
            <a:pPr>
              <a:buNone/>
            </a:pPr>
            <a:r>
              <a:rPr lang="en-US" dirty="0"/>
              <a:t>February 1948:  Communist coup in Czechoslovakia</a:t>
            </a:r>
          </a:p>
          <a:p>
            <a:pPr>
              <a:buNone/>
            </a:pPr>
            <a:r>
              <a:rPr lang="en-US" dirty="0"/>
              <a:t>June 1948:  Berlin blockade begins</a:t>
            </a:r>
          </a:p>
          <a:p>
            <a:pPr>
              <a:buNone/>
            </a:pPr>
            <a:r>
              <a:rPr lang="en-US" dirty="0"/>
              <a:t>April 1949:  NATO established</a:t>
            </a:r>
          </a:p>
          <a:p>
            <a:pPr>
              <a:buNone/>
            </a:pPr>
            <a:r>
              <a:rPr lang="en-US" dirty="0"/>
              <a:t>August 1949:  Soviet atomic test</a:t>
            </a:r>
          </a:p>
          <a:p>
            <a:pPr>
              <a:buNone/>
            </a:pPr>
            <a:r>
              <a:rPr lang="en-US" dirty="0"/>
              <a:t>October 1949:  communist victory in China</a:t>
            </a:r>
          </a:p>
          <a:p>
            <a:pPr>
              <a:buNone/>
            </a:pPr>
            <a:r>
              <a:rPr lang="en-US" dirty="0"/>
              <a:t>June 1950: outbreak of war in Korea </a:t>
            </a:r>
          </a:p>
          <a:p>
            <a:pPr>
              <a:buNone/>
            </a:pPr>
            <a:endParaRPr lang="en-US" dirty="0"/>
          </a:p>
          <a:p>
            <a:pPr>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Content Placeholder 2">
            <a:extLst>
              <a:ext uri="{FF2B5EF4-FFF2-40B4-BE49-F238E27FC236}">
                <a16:creationId xmlns:a16="http://schemas.microsoft.com/office/drawing/2014/main" id="{ED26FDD9-BE5D-C940-A19C-EB334DDF1B11}"/>
              </a:ext>
            </a:extLst>
          </p:cNvPr>
          <p:cNvPicPr>
            <a:picLocks noGrp="1" noChangeAspect="1"/>
          </p:cNvPicPr>
          <p:nvPr>
            <p:ph/>
          </p:nvPr>
        </p:nvPicPr>
        <p:blipFill>
          <a:blip r:embed="rId2">
            <a:extLst>
              <a:ext uri="{28A0092B-C50C-407E-A947-70E740481C1C}">
                <a14:useLocalDpi xmlns:a14="http://schemas.microsoft.com/office/drawing/2010/main" val="0"/>
              </a:ext>
            </a:extLst>
          </a:blip>
          <a:srcRect/>
          <a:stretch>
            <a:fillRect/>
          </a:stretch>
        </p:blipFill>
        <p:spPr>
          <a:xfrm>
            <a:off x="4267200" y="3886200"/>
            <a:ext cx="4127500" cy="1968500"/>
          </a:xfrm>
        </p:spPr>
      </p:pic>
      <p:pic>
        <p:nvPicPr>
          <p:cNvPr id="37890" name="Picture 3">
            <a:extLst>
              <a:ext uri="{FF2B5EF4-FFF2-40B4-BE49-F238E27FC236}">
                <a16:creationId xmlns:a16="http://schemas.microsoft.com/office/drawing/2014/main" id="{17D87B1B-5B1F-174F-BCAB-00B4F4935B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216025"/>
            <a:ext cx="40814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4">
            <a:extLst>
              <a:ext uri="{FF2B5EF4-FFF2-40B4-BE49-F238E27FC236}">
                <a16:creationId xmlns:a16="http://schemas.microsoft.com/office/drawing/2014/main" id="{9DAACED8-C16D-2644-A782-444E84FC6F7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505200"/>
            <a:ext cx="2963863"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5">
            <a:extLst>
              <a:ext uri="{FF2B5EF4-FFF2-40B4-BE49-F238E27FC236}">
                <a16:creationId xmlns:a16="http://schemas.microsoft.com/office/drawing/2014/main" id="{AAF9BBFF-CEFD-5646-96CD-A6E0848FFD0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8025" y="533400"/>
            <a:ext cx="32258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4827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Explaining the U.S.-Soviet Antagonism:</a:t>
            </a:r>
            <a:br>
              <a:rPr lang="en-US" dirty="0"/>
            </a:br>
            <a:r>
              <a:rPr lang="en-US" dirty="0"/>
              <a:t>Three schools of thought	</a:t>
            </a:r>
          </a:p>
        </p:txBody>
      </p:sp>
      <p:sp>
        <p:nvSpPr>
          <p:cNvPr id="3" name="Content Placeholder 2"/>
          <p:cNvSpPr>
            <a:spLocks noGrp="1"/>
          </p:cNvSpPr>
          <p:nvPr>
            <p:ph idx="1"/>
          </p:nvPr>
        </p:nvSpPr>
        <p:spPr>
          <a:xfrm>
            <a:off x="457200" y="2225390"/>
            <a:ext cx="8229600" cy="3900773"/>
          </a:xfrm>
        </p:spPr>
        <p:txBody>
          <a:bodyPr/>
          <a:lstStyle/>
          <a:p>
            <a:pPr marL="514350" indent="-514350">
              <a:buAutoNum type="arabicPeriod"/>
            </a:pPr>
            <a:r>
              <a:rPr lang="en-US" dirty="0">
                <a:latin typeface="Times New Roman"/>
                <a:cs typeface="Times New Roman"/>
              </a:rPr>
              <a:t>Orthodox:  Soviet responsibility</a:t>
            </a:r>
          </a:p>
          <a:p>
            <a:pPr marL="514350" indent="-514350">
              <a:buAutoNum type="arabicPeriod"/>
            </a:pPr>
            <a:r>
              <a:rPr lang="en-US" dirty="0">
                <a:latin typeface="Times New Roman"/>
                <a:cs typeface="Times New Roman"/>
              </a:rPr>
              <a:t>Revisionist:  U.S. responsibility</a:t>
            </a:r>
          </a:p>
          <a:p>
            <a:pPr marL="514350" indent="-514350">
              <a:buAutoNum type="arabicPeriod"/>
            </a:pPr>
            <a:r>
              <a:rPr lang="en-US" dirty="0">
                <a:latin typeface="Times New Roman"/>
                <a:cs typeface="Times New Roman"/>
              </a:rPr>
              <a:t>Post-revisionist:  irreconcilable visions of the future</a:t>
            </a:r>
          </a:p>
          <a:p>
            <a:pPr marL="514350" indent="-514350">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7" name="Content Placeholder 6"/>
          <p:cNvSpPr>
            <a:spLocks noGrp="1"/>
          </p:cNvSpPr>
          <p:nvPr>
            <p:ph idx="1"/>
          </p:nvPr>
        </p:nvSpPr>
        <p:spPr/>
        <p:txBody>
          <a:bodyPr/>
          <a:lstStyle/>
          <a:p>
            <a:pPr>
              <a:buNone/>
            </a:pPr>
            <a:r>
              <a:rPr lang="en-US" sz="4000" dirty="0"/>
              <a:t>The Soviet vision</a:t>
            </a:r>
          </a:p>
          <a:p>
            <a:pPr>
              <a:buNone/>
            </a:pPr>
            <a:endParaRPr lang="en-US" dirty="0"/>
          </a:p>
          <a:p>
            <a:pPr marL="514350" indent="-514350">
              <a:buAutoNum type="arabicPeriod"/>
            </a:pPr>
            <a:r>
              <a:rPr lang="en-US" dirty="0"/>
              <a:t>Control Eastern Europe</a:t>
            </a:r>
          </a:p>
          <a:p>
            <a:pPr marL="514350" indent="-514350">
              <a:buAutoNum type="arabicPeriod"/>
            </a:pPr>
            <a:r>
              <a:rPr lang="en-US" dirty="0"/>
              <a:t>Weaken Germany</a:t>
            </a:r>
          </a:p>
          <a:p>
            <a:pPr marL="514350" indent="-514350">
              <a:buAutoNum type="arabicPeriod"/>
            </a:pPr>
            <a:r>
              <a:rPr lang="en-US" dirty="0"/>
              <a:t>Cooperation if possible, confrontation if necessary to achieve 1 and 2</a:t>
            </a:r>
          </a:p>
          <a:p>
            <a:pPr marL="514350" indent="-514350">
              <a:buAutoNum type="arabicPeriod"/>
            </a:pPr>
            <a:r>
              <a:rPr lang="en-US" dirty="0"/>
              <a:t>Opportunism elsewhere to extend Soviet influence</a:t>
            </a:r>
          </a:p>
        </p:txBody>
      </p:sp>
      <p:sp>
        <p:nvSpPr>
          <p:cNvPr id="8" name="Text Placeholder 7"/>
          <p:cNvSpPr>
            <a:spLocks noGrp="1"/>
          </p:cNvSpPr>
          <p:nvPr>
            <p:ph type="body" sz="half" idx="2"/>
          </p:nvPr>
        </p:nvSpPr>
        <p:spPr/>
        <p:txBody>
          <a:bodyPr/>
          <a:lstStyle/>
          <a:p>
            <a:endParaRPr lang="en-US" dirty="0"/>
          </a:p>
        </p:txBody>
      </p:sp>
      <p:pic>
        <p:nvPicPr>
          <p:cNvPr id="9" name="Picture 8" descr="DownloadedFile-1.jpeg"/>
          <p:cNvPicPr>
            <a:picLocks noChangeAspect="1"/>
          </p:cNvPicPr>
          <p:nvPr/>
        </p:nvPicPr>
        <p:blipFill>
          <a:blip r:embed="rId2"/>
          <a:stretch>
            <a:fillRect/>
          </a:stretch>
        </p:blipFill>
        <p:spPr>
          <a:xfrm>
            <a:off x="457200" y="1435100"/>
            <a:ext cx="3008313" cy="365783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114B8381992D49BFEC195D1E62885C" ma:contentTypeVersion="12" ma:contentTypeDescription="Create a new document." ma:contentTypeScope="" ma:versionID="bcf0f9b6107f41beef10986d0e1cb926">
  <xsd:schema xmlns:xsd="http://www.w3.org/2001/XMLSchema" xmlns:xs="http://www.w3.org/2001/XMLSchema" xmlns:p="http://schemas.microsoft.com/office/2006/metadata/properties" xmlns:ns2="edc1dda4-e497-4293-92fa-89c2d7121ae6" xmlns:ns3="8d85cce8-ce02-4b6f-9ec5-19814b89220d" targetNamespace="http://schemas.microsoft.com/office/2006/metadata/properties" ma:root="true" ma:fieldsID="87aab614151e668abac86855a81947f9" ns2:_="" ns3:_="">
    <xsd:import namespace="edc1dda4-e497-4293-92fa-89c2d7121ae6"/>
    <xsd:import namespace="8d85cce8-ce02-4b6f-9ec5-19814b89220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c1dda4-e497-4293-92fa-89c2d7121a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85cce8-ce02-4b6f-9ec5-19814b89220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F59D371-8937-4DCD-8D55-31B6933B1D1F}"/>
</file>

<file path=customXml/itemProps2.xml><?xml version="1.0" encoding="utf-8"?>
<ds:datastoreItem xmlns:ds="http://schemas.openxmlformats.org/officeDocument/2006/customXml" ds:itemID="{F96131D6-6536-4AC5-9B7E-09921F05758B}"/>
</file>

<file path=customXml/itemProps3.xml><?xml version="1.0" encoding="utf-8"?>
<ds:datastoreItem xmlns:ds="http://schemas.openxmlformats.org/officeDocument/2006/customXml" ds:itemID="{A114EDA8-F3AC-4D91-84CE-238F63CA5A01}"/>
</file>

<file path=docProps/app.xml><?xml version="1.0" encoding="utf-8"?>
<Properties xmlns="http://schemas.openxmlformats.org/officeDocument/2006/extended-properties" xmlns:vt="http://schemas.openxmlformats.org/officeDocument/2006/docPropsVTypes">
  <TotalTime>324</TotalTime>
  <Words>424</Words>
  <Application>Microsoft Macintosh PowerPoint</Application>
  <PresentationFormat>On-screen Show (4:3)</PresentationFormat>
  <Paragraphs>52</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Office Theme</vt:lpstr>
      <vt:lpstr>The Origins of the Cold War</vt:lpstr>
      <vt:lpstr>PowerPoint Presentation</vt:lpstr>
      <vt:lpstr>PowerPoint Presentation</vt:lpstr>
      <vt:lpstr>PowerPoint Presentation</vt:lpstr>
      <vt:lpstr>PowerPoint Presentation</vt:lpstr>
      <vt:lpstr>Tensions escalate      </vt:lpstr>
      <vt:lpstr>PowerPoint Presentation</vt:lpstr>
      <vt:lpstr>Explaining the U.S.-Soviet Antagonism: Three schools of thought </vt:lpstr>
      <vt:lpstr>PowerPoint Presentation</vt:lpstr>
      <vt:lpstr>PowerPoint Presentation</vt:lpstr>
      <vt:lpstr>PowerPoint Presentation</vt:lpstr>
      <vt:lpstr>Points of Contention</vt:lpstr>
      <vt:lpstr>PowerPoint Presentation</vt:lpstr>
      <vt:lpstr>PowerPoint Presentation</vt:lpstr>
      <vt:lpstr>Irritants </vt:lpstr>
      <vt:lpstr>Globalization of the Cold War</vt:lpstr>
    </vt:vector>
  </TitlesOfParts>
  <Company>The University of Texas at Austin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Cold War, Korea,  and Vietnam</dc:title>
  <dc:creator>Mark Lawrence</dc:creator>
  <cp:lastModifiedBy>Mark Lawrence</cp:lastModifiedBy>
  <cp:revision>73</cp:revision>
  <dcterms:created xsi:type="dcterms:W3CDTF">2013-06-21T05:00:32Z</dcterms:created>
  <dcterms:modified xsi:type="dcterms:W3CDTF">2020-06-22T02:57:08Z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0x01010068114B8381992D49BFEC195D1E62885C</vt:lpwstr>
  </property>
</Properties>
</file>