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4" r:id="rId3"/>
    <p:sldId id="295" r:id="rId4"/>
    <p:sldId id="284" r:id="rId5"/>
    <p:sldId id="285" r:id="rId6"/>
    <p:sldId id="286" r:id="rId7"/>
    <p:sldId id="279" r:id="rId8"/>
    <p:sldId id="269" r:id="rId9"/>
    <p:sldId id="258" r:id="rId10"/>
    <p:sldId id="259" r:id="rId11"/>
    <p:sldId id="260" r:id="rId12"/>
    <p:sldId id="290" r:id="rId13"/>
    <p:sldId id="262" r:id="rId14"/>
    <p:sldId id="263" r:id="rId15"/>
    <p:sldId id="276" r:id="rId16"/>
    <p:sldId id="277" r:id="rId17"/>
    <p:sldId id="287" r:id="rId18"/>
    <p:sldId id="273" r:id="rId19"/>
    <p:sldId id="296" r:id="rId20"/>
    <p:sldId id="29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714"/>
    <p:restoredTop sz="97426"/>
  </p:normalViewPr>
  <p:slideViewPr>
    <p:cSldViewPr snapToGrid="0" snapToObjects="1">
      <p:cViewPr varScale="1">
        <p:scale>
          <a:sx n="123" d="100"/>
          <a:sy n="123" d="100"/>
        </p:scale>
        <p:origin x="200" y="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1C7B6-F385-734B-961D-A1E5893FB7CC}" type="datetimeFigureOut">
              <a:rPr lang="en-US" smtClean="0"/>
              <a:t>3/3/21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0AC13-51AC-FB43-8CCE-989173BB8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0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0AC13-51AC-FB43-8CCE-989173BB81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4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1760" y="623289"/>
            <a:ext cx="6521554" cy="4854722"/>
          </a:xfrm>
        </p:spPr>
        <p:txBody>
          <a:bodyPr>
            <a:noAutofit/>
          </a:bodyPr>
          <a:lstStyle/>
          <a:p>
            <a:r>
              <a:rPr lang="en-US" sz="2300" dirty="0"/>
              <a:t>March 3, 2021</a:t>
            </a:r>
          </a:p>
          <a:p>
            <a:r>
              <a:rPr lang="en-US" sz="2300" dirty="0"/>
              <a:t>Production and Power in Slave Societies</a:t>
            </a:r>
            <a:br>
              <a:rPr lang="en-US" sz="2300" dirty="0"/>
            </a:br>
            <a:endParaRPr lang="en-US" sz="2300" b="1" dirty="0"/>
          </a:p>
          <a:p>
            <a:pPr algn="l"/>
            <a:r>
              <a:rPr lang="en-US" sz="2300" dirty="0"/>
              <a:t>Big Questions:</a:t>
            </a:r>
          </a:p>
          <a:p>
            <a:pPr algn="l"/>
            <a:r>
              <a:rPr lang="en-US" sz="2300" dirty="0"/>
              <a:t> 1. How did labor shape the lives of enslaved people in the US South?</a:t>
            </a:r>
            <a:br>
              <a:rPr lang="en-US" sz="2300" dirty="0"/>
            </a:br>
            <a:endParaRPr lang="en-US" sz="2300" dirty="0"/>
          </a:p>
          <a:p>
            <a:pPr algn="l"/>
            <a:r>
              <a:rPr lang="en-US" sz="2300" dirty="0"/>
              <a:t>2. How did enslaved people struggle with their owners? What tools were available to enslaved people seeking power in their lives? </a:t>
            </a:r>
          </a:p>
          <a:p>
            <a:pPr algn="l"/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739929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786" y="5119915"/>
            <a:ext cx="2138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Cotton Production,</a:t>
            </a:r>
          </a:p>
          <a:p>
            <a:r>
              <a:rPr lang="en-US" dirty="0"/>
              <a:t>1820 and 1840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66739-9B44-9C42-8BF0-4BF9D2F4D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412" y="11870"/>
            <a:ext cx="6651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69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95" y="0"/>
            <a:ext cx="7397695" cy="6383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143" y="6366190"/>
            <a:ext cx="887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coffle of slaves on the march from Staunton, VA to Tennessee; Lewis Miller (1853) </a:t>
            </a:r>
          </a:p>
        </p:txBody>
      </p:sp>
    </p:spTree>
    <p:extLst>
      <p:ext uri="{BB962C8B-B14F-4D97-AF65-F5344CB8AC3E}">
        <p14:creationId xmlns:p14="http://schemas.microsoft.com/office/powerpoint/2010/main" val="3359420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986990-2BEE-C24D-9865-FBFF474F6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1" b="7142"/>
          <a:stretch/>
        </p:blipFill>
        <p:spPr>
          <a:xfrm>
            <a:off x="838200" y="397979"/>
            <a:ext cx="7599426" cy="53714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687BE-0304-7846-9A63-060D878ACDB1}"/>
              </a:ext>
            </a:extLst>
          </p:cNvPr>
          <p:cNvSpPr txBox="1"/>
          <p:nvPr/>
        </p:nvSpPr>
        <p:spPr>
          <a:xfrm>
            <a:off x="707571" y="5769430"/>
            <a:ext cx="801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Late-nineteenth century depiction of a slave coffle in Washington, D.C. (1876)</a:t>
            </a:r>
          </a:p>
        </p:txBody>
      </p:sp>
    </p:spTree>
    <p:extLst>
      <p:ext uri="{BB962C8B-B14F-4D97-AF65-F5344CB8AC3E}">
        <p14:creationId xmlns:p14="http://schemas.microsoft.com/office/powerpoint/2010/main" val="4078419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52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37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00" y="0"/>
            <a:ext cx="8479306" cy="6226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174" y="6226675"/>
            <a:ext cx="915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Civil War-era photograph depicting Union Army soldiers at a slave market in Virginia  </a:t>
            </a:r>
          </a:p>
        </p:txBody>
      </p:sp>
    </p:spTree>
    <p:extLst>
      <p:ext uri="{BB962C8B-B14F-4D97-AF65-F5344CB8AC3E}">
        <p14:creationId xmlns:p14="http://schemas.microsoft.com/office/powerpoint/2010/main" val="1295191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4" y="0"/>
            <a:ext cx="7666432" cy="6030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004" y="6072884"/>
            <a:ext cx="822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South Carolina plantation, with people likely wearing cotton clothing  (1862)</a:t>
            </a:r>
          </a:p>
        </p:txBody>
      </p:sp>
    </p:spTree>
    <p:extLst>
      <p:ext uri="{BB962C8B-B14F-4D97-AF65-F5344CB8AC3E}">
        <p14:creationId xmlns:p14="http://schemas.microsoft.com/office/powerpoint/2010/main" val="1191176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12" y="0"/>
            <a:ext cx="51389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1201" y="4584908"/>
            <a:ext cx="3562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“slave </a:t>
            </a:r>
            <a:r>
              <a:rPr lang="en-US" dirty="0" err="1"/>
              <a:t>cloth”outfit</a:t>
            </a:r>
            <a:r>
              <a:rPr lang="en-US" dirty="0"/>
              <a:t> sized for a boy aged 10-15 </a:t>
            </a:r>
          </a:p>
        </p:txBody>
      </p:sp>
    </p:spTree>
    <p:extLst>
      <p:ext uri="{BB962C8B-B14F-4D97-AF65-F5344CB8AC3E}">
        <p14:creationId xmlns:p14="http://schemas.microsoft.com/office/powerpoint/2010/main" val="3413437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2D793-9A0B-594C-B337-95116998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90" y="0"/>
            <a:ext cx="588304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EDB2B1-ED9B-E849-AAE1-448603949264}"/>
              </a:ext>
            </a:extLst>
          </p:cNvPr>
          <p:cNvSpPr txBox="1"/>
          <p:nvPr/>
        </p:nvSpPr>
        <p:spPr>
          <a:xfrm>
            <a:off x="6966857" y="4452257"/>
            <a:ext cx="203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1840 advertisement for a sale of enslaved people</a:t>
            </a:r>
          </a:p>
        </p:txBody>
      </p:sp>
    </p:spTree>
    <p:extLst>
      <p:ext uri="{BB962C8B-B14F-4D97-AF65-F5344CB8AC3E}">
        <p14:creationId xmlns:p14="http://schemas.microsoft.com/office/powerpoint/2010/main" val="843658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74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95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518" y="670299"/>
            <a:ext cx="46992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Now the whole space between the rows is ploughed, leaving a deep water furrow in the center. </a:t>
            </a:r>
            <a:r>
              <a:rPr lang="en-US" sz="2000" dirty="0">
                <a:solidFill>
                  <a:srgbClr val="FFFF00"/>
                </a:solidFill>
              </a:rPr>
              <a:t>During all these hoeings the overseer or driver follows the slaves on horseback with a whip</a:t>
            </a:r>
            <a:r>
              <a:rPr lang="en-US" sz="2000" dirty="0"/>
              <a:t>, such as has been described. The fastest hoer takes the lead row. He is usually about a rod in advance of his companions. If one of them passes him, he is whipped. If one falls behind or is a moment idle, he is whipped. In fact, </a:t>
            </a:r>
            <a:r>
              <a:rPr lang="en-US" sz="2000" dirty="0">
                <a:solidFill>
                  <a:srgbClr val="FFFF00"/>
                </a:solidFill>
              </a:rPr>
              <a:t>the lash is flying from morning until night, the whole day long. </a:t>
            </a:r>
          </a:p>
          <a:p>
            <a:endParaRPr lang="en-US" sz="2000" dirty="0"/>
          </a:p>
          <a:p>
            <a:r>
              <a:rPr lang="en-US" sz="2000" dirty="0"/>
              <a:t>Solomon Northup, </a:t>
            </a:r>
            <a:r>
              <a:rPr lang="en-US" sz="2000" i="1" dirty="0"/>
              <a:t>Twelve Years a Slave </a:t>
            </a:r>
            <a:r>
              <a:rPr lang="en-US" sz="2000" dirty="0"/>
              <a:t>(1853), pp. 163-165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A3ED0-6CA2-A646-9D9B-3F0D3B894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183" y="880856"/>
            <a:ext cx="2955962" cy="399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36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A1834D-13F1-9A43-8E54-481F6C6B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05" y="832791"/>
            <a:ext cx="3012141" cy="5129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97DB0D-B900-674E-8D74-02CA339E66A3}"/>
              </a:ext>
            </a:extLst>
          </p:cNvPr>
          <p:cNvSpPr txBox="1"/>
          <p:nvPr/>
        </p:nvSpPr>
        <p:spPr>
          <a:xfrm>
            <a:off x="3905027" y="832791"/>
            <a:ext cx="45289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“The general features of slavery are the same everywhere; but </a:t>
            </a:r>
            <a:r>
              <a:rPr lang="en-US" sz="2000" dirty="0">
                <a:solidFill>
                  <a:srgbClr val="FFFF00"/>
                </a:solidFill>
              </a:rPr>
              <a:t>the utmost </a:t>
            </a:r>
            <a:r>
              <a:rPr lang="en-US" sz="2000" dirty="0" err="1">
                <a:solidFill>
                  <a:srgbClr val="FFFF00"/>
                </a:solidFill>
              </a:rPr>
              <a:t>rigour</a:t>
            </a:r>
            <a:r>
              <a:rPr lang="en-US" sz="2000" dirty="0">
                <a:solidFill>
                  <a:srgbClr val="FFFF00"/>
                </a:solidFill>
              </a:rPr>
              <a:t> of the system is only to be met with on the cotton plantations of Carolina and Georgia</a:t>
            </a:r>
            <a:r>
              <a:rPr lang="en-US" sz="2000" dirty="0"/>
              <a:t>, or in the rice fields which skirt the deep swamps and morasses of the southern rivers. In the tobacco fields of Maryland and Virginia, great cruelties are </a:t>
            </a:r>
            <a:r>
              <a:rPr lang="en-US" sz="2000" dirty="0" err="1"/>
              <a:t>practised</a:t>
            </a:r>
            <a:r>
              <a:rPr lang="en-US" sz="2000" dirty="0"/>
              <a:t>--not so frequently by the owners, as by the overseers of the slaves; but yet, </a:t>
            </a:r>
            <a:r>
              <a:rPr lang="en-US" sz="2000" dirty="0">
                <a:solidFill>
                  <a:srgbClr val="FFFF00"/>
                </a:solidFill>
              </a:rPr>
              <a:t>the tasks are not so excessive as in the cotton region</a:t>
            </a:r>
            <a:r>
              <a:rPr lang="en-US" sz="2000" dirty="0"/>
              <a:t>, nor is the press of </a:t>
            </a:r>
            <a:r>
              <a:rPr lang="en-US" sz="2000" dirty="0" err="1"/>
              <a:t>labour</a:t>
            </a:r>
            <a:r>
              <a:rPr lang="en-US" sz="2000" dirty="0"/>
              <a:t> so incessant throughout the year.” 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Charles Ball, </a:t>
            </a:r>
            <a:r>
              <a:rPr lang="en-US" sz="2000" i="1" dirty="0"/>
              <a:t>Slavery in the United States </a:t>
            </a:r>
            <a:r>
              <a:rPr lang="en-US" sz="2000" dirty="0"/>
              <a:t>(1837), p. 56 </a:t>
            </a:r>
          </a:p>
        </p:txBody>
      </p:sp>
    </p:spTree>
    <p:extLst>
      <p:ext uri="{BB962C8B-B14F-4D97-AF65-F5344CB8AC3E}">
        <p14:creationId xmlns:p14="http://schemas.microsoft.com/office/powerpoint/2010/main" val="2262925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1760" y="623289"/>
            <a:ext cx="6521554" cy="4854722"/>
          </a:xfrm>
        </p:spPr>
        <p:txBody>
          <a:bodyPr>
            <a:noAutofit/>
          </a:bodyPr>
          <a:lstStyle/>
          <a:p>
            <a:r>
              <a:rPr lang="en-US" sz="2300" dirty="0"/>
              <a:t>March 3, 2021</a:t>
            </a:r>
          </a:p>
          <a:p>
            <a:r>
              <a:rPr lang="en-US" sz="2300" dirty="0"/>
              <a:t>Production and Power in Slave Societies</a:t>
            </a:r>
            <a:br>
              <a:rPr lang="en-US" sz="2300" dirty="0"/>
            </a:br>
            <a:endParaRPr lang="en-US" sz="2300" b="1" dirty="0"/>
          </a:p>
          <a:p>
            <a:pPr algn="l"/>
            <a:r>
              <a:rPr lang="en-US" sz="2300" dirty="0"/>
              <a:t>Big Questions:</a:t>
            </a:r>
          </a:p>
          <a:p>
            <a:pPr algn="l"/>
            <a:r>
              <a:rPr lang="en-US" sz="2300" dirty="0"/>
              <a:t> 1. How did labor shape the lives of enslaved people in the US South?</a:t>
            </a:r>
            <a:br>
              <a:rPr lang="en-US" sz="2300" dirty="0"/>
            </a:br>
            <a:endParaRPr lang="en-US" sz="2300" dirty="0"/>
          </a:p>
          <a:p>
            <a:pPr algn="l"/>
            <a:r>
              <a:rPr lang="en-US" sz="2300" dirty="0"/>
              <a:t>2. How did enslaved people struggle with their owners? What tools were available to enslaved people seeking power in their lives? </a:t>
            </a:r>
          </a:p>
          <a:p>
            <a:pPr algn="l"/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07756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9512AC-BD8F-AB49-AF96-CA22AC6C146C}"/>
              </a:ext>
            </a:extLst>
          </p:cNvPr>
          <p:cNvSpPr txBox="1"/>
          <p:nvPr/>
        </p:nvSpPr>
        <p:spPr>
          <a:xfrm>
            <a:off x="559398" y="1624404"/>
            <a:ext cx="79606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“The general features of slavery are the same everywhere…”</a:t>
            </a:r>
          </a:p>
          <a:p>
            <a:r>
              <a:rPr lang="en-US" sz="2200" dirty="0"/>
              <a:t>					- Charles Ball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1. people were treated as property</a:t>
            </a:r>
            <a:br>
              <a:rPr lang="en-US" sz="2200" dirty="0"/>
            </a:br>
            <a:endParaRPr lang="en-US" sz="2200" dirty="0"/>
          </a:p>
          <a:p>
            <a:r>
              <a:rPr lang="en-US" sz="2200" dirty="0"/>
              <a:t>2. people were compelled to labor</a:t>
            </a:r>
            <a:br>
              <a:rPr lang="en-US" sz="2200" dirty="0"/>
            </a:br>
            <a:endParaRPr lang="en-US" sz="2200" dirty="0"/>
          </a:p>
          <a:p>
            <a:r>
              <a:rPr lang="en-US" sz="2200" dirty="0"/>
              <a:t>3. slavery was always contested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22262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8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829" b="13285"/>
          <a:stretch/>
        </p:blipFill>
        <p:spPr>
          <a:xfrm>
            <a:off x="842738" y="972696"/>
            <a:ext cx="7426518" cy="4819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225" y="5792651"/>
            <a:ext cx="61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First Cotton-Gin,” </a:t>
            </a:r>
            <a:r>
              <a:rPr lang="en-US" i="1" dirty="0"/>
              <a:t>Harper’s Weekly</a:t>
            </a:r>
            <a:r>
              <a:rPr lang="en-US" dirty="0"/>
              <a:t>, December 18, 1869</a:t>
            </a:r>
          </a:p>
        </p:txBody>
      </p:sp>
    </p:spTree>
    <p:extLst>
      <p:ext uri="{BB962C8B-B14F-4D97-AF65-F5344CB8AC3E}">
        <p14:creationId xmlns:p14="http://schemas.microsoft.com/office/powerpoint/2010/main" val="2284474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10" y="0"/>
            <a:ext cx="502049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4421" y="4688723"/>
            <a:ext cx="2750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Eli Whitney’s patent for his cotton gin</a:t>
            </a:r>
          </a:p>
        </p:txBody>
      </p:sp>
    </p:spTree>
    <p:extLst>
      <p:ext uri="{BB962C8B-B14F-4D97-AF65-F5344CB8AC3E}">
        <p14:creationId xmlns:p14="http://schemas.microsoft.com/office/powerpoint/2010/main" val="2114682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0"/>
            <a:ext cx="4585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54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518" y="670299"/>
            <a:ext cx="46992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Now the whole space between the rows is ploughed, leaving a deep water furrow in the center. </a:t>
            </a:r>
            <a:r>
              <a:rPr lang="en-US" sz="2000" dirty="0">
                <a:solidFill>
                  <a:srgbClr val="FFFF00"/>
                </a:solidFill>
              </a:rPr>
              <a:t>During all these hoeings the overseer or driver follows the slaves on horseback with a whip</a:t>
            </a:r>
            <a:r>
              <a:rPr lang="en-US" sz="2000" dirty="0"/>
              <a:t>, such as has been described. The fastest hoer takes the lead row. He is usually about a rod in advance of his companions. If one of them passes him, he is whipped. If one falls behind or is a moment idle, he is whipped. In fact, </a:t>
            </a:r>
            <a:r>
              <a:rPr lang="en-US" sz="2000" dirty="0">
                <a:solidFill>
                  <a:srgbClr val="FFFF00"/>
                </a:solidFill>
              </a:rPr>
              <a:t>the lash is flying from morning until night, the whole day long. </a:t>
            </a:r>
          </a:p>
          <a:p>
            <a:endParaRPr lang="en-US" sz="2000" dirty="0"/>
          </a:p>
          <a:p>
            <a:r>
              <a:rPr lang="en-US" sz="2000" dirty="0"/>
              <a:t>Solomon Northup, </a:t>
            </a:r>
            <a:r>
              <a:rPr lang="en-US" sz="2000" i="1" dirty="0"/>
              <a:t>Twelve Years a Slave </a:t>
            </a:r>
            <a:r>
              <a:rPr lang="en-US" sz="2000" dirty="0"/>
              <a:t>(1853), pp. 163-165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A3ED0-6CA2-A646-9D9B-3F0D3B894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183" y="880856"/>
            <a:ext cx="2955962" cy="399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28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9344" y="5541946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 Expansion and </a:t>
            </a:r>
          </a:p>
          <a:p>
            <a:r>
              <a:rPr lang="en-US" dirty="0"/>
              <a:t>Statehood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1BD794-E8AD-F147-A9E4-58B114876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43"/>
          <a:stretch/>
        </p:blipFill>
        <p:spPr>
          <a:xfrm>
            <a:off x="2971799" y="0"/>
            <a:ext cx="5007430" cy="68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10878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1761</TotalTime>
  <Words>623</Words>
  <Application>Microsoft Macintosh PowerPoint</Application>
  <PresentationFormat>On-screen Show (4:3)</PresentationFormat>
  <Paragraphs>35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Book Antiqua</vt:lpstr>
      <vt:lpstr>Calibri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Bonner</dc:creator>
  <cp:lastModifiedBy>Microsoft Office User</cp:lastModifiedBy>
  <cp:revision>52</cp:revision>
  <dcterms:created xsi:type="dcterms:W3CDTF">2017-10-31T13:46:21Z</dcterms:created>
  <dcterms:modified xsi:type="dcterms:W3CDTF">2021-03-03T22:50:30Z</dcterms:modified>
</cp:coreProperties>
</file>