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7" r:id="rId2"/>
    <p:sldId id="258" r:id="rId3"/>
    <p:sldId id="272" r:id="rId4"/>
    <p:sldId id="396" r:id="rId5"/>
    <p:sldId id="409" r:id="rId6"/>
    <p:sldId id="414" r:id="rId7"/>
    <p:sldId id="292" r:id="rId8"/>
    <p:sldId id="411" r:id="rId9"/>
    <p:sldId id="410" r:id="rId10"/>
    <p:sldId id="282" r:id="rId11"/>
    <p:sldId id="403" r:id="rId12"/>
    <p:sldId id="316" r:id="rId13"/>
    <p:sldId id="318" r:id="rId14"/>
    <p:sldId id="299" r:id="rId15"/>
    <p:sldId id="41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94"/>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511CA-61AC-B049-9322-14BECC5F021B}" type="datetimeFigureOut">
              <a:rPr lang="en-US" smtClean="0"/>
              <a:t>6/10/21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1E302-861A-9C40-AD49-6202AB7958B8}" type="slidenum">
              <a:rPr lang="en-US" smtClean="0"/>
              <a:t>‹#›</a:t>
            </a:fld>
            <a:endParaRPr lang="en-US"/>
          </a:p>
        </p:txBody>
      </p:sp>
    </p:spTree>
    <p:extLst>
      <p:ext uri="{BB962C8B-B14F-4D97-AF65-F5344CB8AC3E}">
        <p14:creationId xmlns:p14="http://schemas.microsoft.com/office/powerpoint/2010/main" val="1537406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81076C-4BC7-904F-8570-DE26A2D3C12E}"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3063482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81076C-4BC7-904F-8570-DE26A2D3C12E}"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368408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81076C-4BC7-904F-8570-DE26A2D3C12E}"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273975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81076C-4BC7-904F-8570-DE26A2D3C12E}"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374299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81076C-4BC7-904F-8570-DE26A2D3C12E}" type="datetimeFigureOut">
              <a:rPr lang="en-US" smtClean="0"/>
              <a:t>6/10/21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209050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81076C-4BC7-904F-8570-DE26A2D3C12E}" type="datetimeFigureOut">
              <a:rPr lang="en-US" smtClean="0"/>
              <a:t>6/10/21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212056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1076C-4BC7-904F-8570-DE26A2D3C12E}" type="datetimeFigureOut">
              <a:rPr lang="en-US" smtClean="0"/>
              <a:t>6/10/21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2116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81076C-4BC7-904F-8570-DE26A2D3C12E}" type="datetimeFigureOut">
              <a:rPr lang="en-US" smtClean="0"/>
              <a:t>6/10/21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106720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81076C-4BC7-904F-8570-DE26A2D3C12E}" type="datetimeFigureOut">
              <a:rPr lang="en-US" smtClean="0"/>
              <a:t>6/10/21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375779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81076C-4BC7-904F-8570-DE26A2D3C12E}" type="datetimeFigureOut">
              <a:rPr lang="en-US" smtClean="0"/>
              <a:t>6/10/21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359894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81076C-4BC7-904F-8570-DE26A2D3C12E}" type="datetimeFigureOut">
              <a:rPr lang="en-US" smtClean="0"/>
              <a:t>6/10/21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03D33-604F-B24B-893A-16E2C504EC88}" type="slidenum">
              <a:rPr lang="en-US" smtClean="0"/>
              <a:t>‹#›</a:t>
            </a:fld>
            <a:endParaRPr lang="en-US"/>
          </a:p>
        </p:txBody>
      </p:sp>
    </p:spTree>
    <p:extLst>
      <p:ext uri="{BB962C8B-B14F-4D97-AF65-F5344CB8AC3E}">
        <p14:creationId xmlns:p14="http://schemas.microsoft.com/office/powerpoint/2010/main" val="66602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1076C-4BC7-904F-8570-DE26A2D3C12E}" type="datetimeFigureOut">
              <a:rPr lang="en-US" smtClean="0"/>
              <a:t>6/10/21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03D33-604F-B24B-893A-16E2C504EC88}" type="slidenum">
              <a:rPr lang="en-US" smtClean="0"/>
              <a:t>‹#›</a:t>
            </a:fld>
            <a:endParaRPr lang="en-US"/>
          </a:p>
        </p:txBody>
      </p:sp>
    </p:spTree>
    <p:extLst>
      <p:ext uri="{BB962C8B-B14F-4D97-AF65-F5344CB8AC3E}">
        <p14:creationId xmlns:p14="http://schemas.microsoft.com/office/powerpoint/2010/main" val="35861735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2438-1B9E-4B41-82B6-DC47E6E547EA}"/>
              </a:ext>
            </a:extLst>
          </p:cNvPr>
          <p:cNvSpPr>
            <a:spLocks noGrp="1"/>
          </p:cNvSpPr>
          <p:nvPr>
            <p:ph type="ctrTitle"/>
          </p:nvPr>
        </p:nvSpPr>
        <p:spPr>
          <a:xfrm>
            <a:off x="1524000" y="475593"/>
            <a:ext cx="9144000" cy="5906814"/>
          </a:xfrm>
        </p:spPr>
        <p:txBody>
          <a:bodyPr>
            <a:normAutofit/>
          </a:bodyPr>
          <a:lstStyle/>
          <a:p>
            <a:r>
              <a:rPr lang="en-US" dirty="0"/>
              <a:t>Reconstruction in Texas</a:t>
            </a:r>
            <a:br>
              <a:rPr lang="en-US" dirty="0"/>
            </a:br>
            <a:br>
              <a:rPr lang="en-US" dirty="0"/>
            </a:br>
            <a:br>
              <a:rPr lang="en-US" dirty="0"/>
            </a:br>
            <a:r>
              <a:rPr lang="en-US" sz="3200" dirty="0"/>
              <a:t>Ben Wright</a:t>
            </a:r>
            <a:br>
              <a:rPr lang="en-US" sz="3200" dirty="0"/>
            </a:br>
            <a:r>
              <a:rPr lang="en-US" sz="2800" dirty="0"/>
              <a:t>University of Texas at Dallas</a:t>
            </a:r>
            <a:br>
              <a:rPr lang="en-US" sz="3200" dirty="0"/>
            </a:br>
            <a:r>
              <a:rPr lang="en-US" sz="2800" dirty="0" err="1"/>
              <a:t>bgw@utdallas.edu</a:t>
            </a:r>
            <a:endParaRPr lang="en-US" dirty="0"/>
          </a:p>
        </p:txBody>
      </p:sp>
    </p:spTree>
    <p:extLst>
      <p:ext uri="{BB962C8B-B14F-4D97-AF65-F5344CB8AC3E}">
        <p14:creationId xmlns:p14="http://schemas.microsoft.com/office/powerpoint/2010/main" val="1518502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740917" y="1122363"/>
            <a:ext cx="4893574" cy="5757862"/>
          </a:xfrm>
          <a:prstGeom prst="rect">
            <a:avLst/>
          </a:prstGeom>
        </p:spPr>
      </p:pic>
      <p:pic>
        <p:nvPicPr>
          <p:cNvPr id="6" name="Picture 5"/>
          <p:cNvPicPr>
            <a:picLocks noChangeAspect="1"/>
          </p:cNvPicPr>
          <p:nvPr/>
        </p:nvPicPr>
        <p:blipFill rotWithShape="1">
          <a:blip r:embed="rId3"/>
          <a:srcRect r="5481"/>
          <a:stretch/>
        </p:blipFill>
        <p:spPr>
          <a:xfrm>
            <a:off x="-314334" y="1100138"/>
            <a:ext cx="5318632" cy="5757862"/>
          </a:xfrm>
          <a:prstGeom prst="rect">
            <a:avLst/>
          </a:prstGeom>
        </p:spPr>
      </p:pic>
    </p:spTree>
    <p:extLst>
      <p:ext uri="{BB962C8B-B14F-4D97-AF65-F5344CB8AC3E}">
        <p14:creationId xmlns:p14="http://schemas.microsoft.com/office/powerpoint/2010/main" val="74822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5779-BE18-4E43-8586-95F69A53D326}"/>
              </a:ext>
            </a:extLst>
          </p:cNvPr>
          <p:cNvSpPr>
            <a:spLocks noGrp="1"/>
          </p:cNvSpPr>
          <p:nvPr>
            <p:ph type="title"/>
          </p:nvPr>
        </p:nvSpPr>
        <p:spPr/>
        <p:txBody>
          <a:bodyPr/>
          <a:lstStyle/>
          <a:p>
            <a:pPr algn="ctr"/>
            <a:r>
              <a:rPr lang="en-US" dirty="0">
                <a:latin typeface="Times New Roman" charset="0"/>
                <a:ea typeface="Times New Roman" charset="0"/>
                <a:cs typeface="Times New Roman" charset="0"/>
              </a:rPr>
              <a:t>15th Amendment</a:t>
            </a:r>
            <a:endParaRPr lang="en-US" dirty="0"/>
          </a:p>
        </p:txBody>
      </p:sp>
      <p:sp>
        <p:nvSpPr>
          <p:cNvPr id="3" name="Content Placeholder 2">
            <a:extLst>
              <a:ext uri="{FF2B5EF4-FFF2-40B4-BE49-F238E27FC236}">
                <a16:creationId xmlns:a16="http://schemas.microsoft.com/office/drawing/2014/main" id="{F6188C4B-4CB8-B847-8EE1-3FF41FC4D73D}"/>
              </a:ext>
            </a:extLst>
          </p:cNvPr>
          <p:cNvSpPr>
            <a:spLocks noGrp="1"/>
          </p:cNvSpPr>
          <p:nvPr>
            <p:ph idx="1"/>
          </p:nvPr>
        </p:nvSpPr>
        <p:spPr/>
        <p:txBody>
          <a:bodyPr>
            <a:normAutofit/>
          </a:bodyPr>
          <a:lstStyle/>
          <a:p>
            <a:pPr marL="0" indent="0">
              <a:buNone/>
            </a:pPr>
            <a:r>
              <a:rPr lang="en-US" sz="3600" dirty="0"/>
              <a:t>Section 1. The right of citizens of the United States to vote shall not be denied or abridged by the United States or by any state on account of race, color, or previous condition of servitude. </a:t>
            </a:r>
          </a:p>
          <a:p>
            <a:pPr marL="0" indent="0">
              <a:buNone/>
            </a:pPr>
            <a:r>
              <a:rPr lang="en-US" sz="3600" dirty="0"/>
              <a:t>Section 2. The Congress shall have power to enforce this article by appropriate legislation.</a:t>
            </a:r>
          </a:p>
        </p:txBody>
      </p:sp>
    </p:spTree>
    <p:extLst>
      <p:ext uri="{BB962C8B-B14F-4D97-AF65-F5344CB8AC3E}">
        <p14:creationId xmlns:p14="http://schemas.microsoft.com/office/powerpoint/2010/main" val="3617652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51338" y="0"/>
            <a:ext cx="9113621" cy="6858000"/>
          </a:xfrm>
          <a:prstGeom prst="rect">
            <a:avLst/>
          </a:prstGeom>
        </p:spPr>
      </p:pic>
      <p:pic>
        <p:nvPicPr>
          <p:cNvPr id="5" name="Picture 4">
            <a:extLst>
              <a:ext uri="{FF2B5EF4-FFF2-40B4-BE49-F238E27FC236}">
                <a16:creationId xmlns:a16="http://schemas.microsoft.com/office/drawing/2014/main" id="{03D2E6AD-3B44-2A4F-B729-3610184C67AE}"/>
              </a:ext>
            </a:extLst>
          </p:cNvPr>
          <p:cNvPicPr>
            <a:picLocks noChangeAspect="1"/>
          </p:cNvPicPr>
          <p:nvPr/>
        </p:nvPicPr>
        <p:blipFill rotWithShape="1">
          <a:blip r:embed="rId3"/>
          <a:srcRect r="20874"/>
          <a:stretch/>
        </p:blipFill>
        <p:spPr>
          <a:xfrm>
            <a:off x="7046911" y="26981"/>
            <a:ext cx="5145089" cy="6502400"/>
          </a:xfrm>
          <a:prstGeom prst="rect">
            <a:avLst/>
          </a:prstGeom>
        </p:spPr>
      </p:pic>
    </p:spTree>
    <p:extLst>
      <p:ext uri="{BB962C8B-B14F-4D97-AF65-F5344CB8AC3E}">
        <p14:creationId xmlns:p14="http://schemas.microsoft.com/office/powerpoint/2010/main" val="390932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2667" b="19733"/>
          <a:stretch/>
        </p:blipFill>
        <p:spPr>
          <a:xfrm>
            <a:off x="1010412" y="0"/>
            <a:ext cx="10171176" cy="6883105"/>
          </a:xfrm>
          <a:prstGeom prst="rect">
            <a:avLst/>
          </a:prstGeom>
        </p:spPr>
      </p:pic>
    </p:spTree>
    <p:extLst>
      <p:ext uri="{BB962C8B-B14F-4D97-AF65-F5344CB8AC3E}">
        <p14:creationId xmlns:p14="http://schemas.microsoft.com/office/powerpoint/2010/main" val="2205498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968500"/>
            <a:ext cx="7759700" cy="4889500"/>
          </a:xfrm>
          <a:prstGeom prst="rect">
            <a:avLst/>
          </a:prstGeom>
        </p:spPr>
      </p:pic>
    </p:spTree>
    <p:extLst>
      <p:ext uri="{BB962C8B-B14F-4D97-AF65-F5344CB8AC3E}">
        <p14:creationId xmlns:p14="http://schemas.microsoft.com/office/powerpoint/2010/main" val="11742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C848-98FB-1149-B46D-73333C32B4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8BE056-2385-6547-BE39-40C30BA3DA0F}"/>
              </a:ext>
            </a:extLst>
          </p:cNvPr>
          <p:cNvSpPr>
            <a:spLocks noGrp="1"/>
          </p:cNvSpPr>
          <p:nvPr>
            <p:ph idx="1"/>
          </p:nvPr>
        </p:nvSpPr>
        <p:spPr/>
        <p:txBody>
          <a:bodyPr/>
          <a:lstStyle/>
          <a:p>
            <a:endParaRPr lang="en-US"/>
          </a:p>
        </p:txBody>
      </p:sp>
      <p:pic>
        <p:nvPicPr>
          <p:cNvPr id="4" name="Picture 6" descr="Texas Constitutional History">
            <a:extLst>
              <a:ext uri="{FF2B5EF4-FFF2-40B4-BE49-F238E27FC236}">
                <a16:creationId xmlns:a16="http://schemas.microsoft.com/office/drawing/2014/main" id="{F78F953F-37FE-194F-B05C-149B8CAB0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18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101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30C18E-CBC4-AA45-B0A6-2C8AB2BAEC98}"/>
              </a:ext>
            </a:extLst>
          </p:cNvPr>
          <p:cNvSpPr txBox="1">
            <a:spLocks/>
          </p:cNvSpPr>
          <p:nvPr/>
        </p:nvSpPr>
        <p:spPr>
          <a:xfrm>
            <a:off x="838200" y="2786062"/>
            <a:ext cx="10515600" cy="4071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r>
              <a:rPr lang="en-US" sz="4000" dirty="0">
                <a:latin typeface="Times New Roman" charset="0"/>
                <a:ea typeface="Times New Roman" charset="0"/>
                <a:cs typeface="Times New Roman" charset="0"/>
              </a:rPr>
              <a:t>How did Texans respond to emancipation?</a:t>
            </a: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r>
              <a:rPr lang="en-US" sz="4000" dirty="0">
                <a:latin typeface="Times New Roman" charset="0"/>
                <a:ea typeface="Times New Roman" charset="0"/>
                <a:cs typeface="Times New Roman" charset="0"/>
              </a:rPr>
              <a:t>Was Reconstruction a success or failure?</a:t>
            </a: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a:p>
            <a:pPr marL="742950" indent="-742950">
              <a:lnSpc>
                <a:spcPct val="100000"/>
              </a:lnSpc>
              <a:spcBef>
                <a:spcPts val="0"/>
              </a:spcBef>
              <a:buFont typeface="+mj-lt"/>
              <a:buAutoNum type="arabicPeriod"/>
              <a:defRPr/>
            </a:pP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4278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36495" y="10510"/>
            <a:ext cx="10119009" cy="6858000"/>
          </a:xfrm>
          <a:prstGeom prst="rect">
            <a:avLst/>
          </a:prstGeom>
        </p:spPr>
      </p:pic>
    </p:spTree>
    <p:extLst>
      <p:ext uri="{BB962C8B-B14F-4D97-AF65-F5344CB8AC3E}">
        <p14:creationId xmlns:p14="http://schemas.microsoft.com/office/powerpoint/2010/main" val="352417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Thirteenth Amendment</a:t>
            </a:r>
          </a:p>
        </p:txBody>
      </p:sp>
      <p:sp>
        <p:nvSpPr>
          <p:cNvPr id="3" name="Content Placeholder 2"/>
          <p:cNvSpPr>
            <a:spLocks noGrp="1"/>
          </p:cNvSpPr>
          <p:nvPr>
            <p:ph idx="1"/>
          </p:nvPr>
        </p:nvSpPr>
        <p:spPr>
          <a:xfrm>
            <a:off x="734025" y="1640427"/>
            <a:ext cx="10515600" cy="4351338"/>
          </a:xfrm>
        </p:spPr>
        <p:txBody>
          <a:bodyPr>
            <a:normAutofit lnSpcReduction="10000"/>
          </a:bodyPr>
          <a:lstStyle/>
          <a:p>
            <a:pPr marL="0" indent="0">
              <a:buNone/>
            </a:pPr>
            <a:r>
              <a:rPr lang="en-US" sz="4000" b="1" dirty="0">
                <a:latin typeface="Times New Roman" charset="0"/>
                <a:ea typeface="Times New Roman" charset="0"/>
                <a:cs typeface="Times New Roman" charset="0"/>
              </a:rPr>
              <a:t>Section 1.</a:t>
            </a:r>
            <a:r>
              <a:rPr lang="en-US" sz="4000" dirty="0">
                <a:latin typeface="Times New Roman" charset="0"/>
                <a:ea typeface="Times New Roman" charset="0"/>
                <a:cs typeface="Times New Roman" charset="0"/>
              </a:rPr>
              <a:t> Neither slavery nor involuntary servitude, except as a punishment for crime whereof the party shall have been duly convicted, shall exist within the United States, or any place subject to their jurisdiction.</a:t>
            </a:r>
          </a:p>
          <a:p>
            <a:pPr marL="0" indent="0">
              <a:buNone/>
            </a:pPr>
            <a:endParaRPr lang="en-US" sz="4000" dirty="0">
              <a:latin typeface="Times New Roman" charset="0"/>
              <a:ea typeface="Times New Roman" charset="0"/>
              <a:cs typeface="Times New Roman" charset="0"/>
            </a:endParaRPr>
          </a:p>
          <a:p>
            <a:pPr marL="0" indent="0">
              <a:buNone/>
            </a:pPr>
            <a:r>
              <a:rPr lang="en-US" sz="4000" b="1" dirty="0">
                <a:latin typeface="Times New Roman" charset="0"/>
                <a:ea typeface="Times New Roman" charset="0"/>
                <a:cs typeface="Times New Roman" charset="0"/>
              </a:rPr>
              <a:t>Section 2.</a:t>
            </a:r>
            <a:r>
              <a:rPr lang="en-US" sz="4000" dirty="0">
                <a:latin typeface="Times New Roman" charset="0"/>
                <a:ea typeface="Times New Roman" charset="0"/>
                <a:cs typeface="Times New Roman" charset="0"/>
              </a:rPr>
              <a:t> Congress shall have power to enforce this article by appropriate legislation</a:t>
            </a:r>
          </a:p>
        </p:txBody>
      </p:sp>
    </p:spTree>
    <p:extLst>
      <p:ext uri="{BB962C8B-B14F-4D97-AF65-F5344CB8AC3E}">
        <p14:creationId xmlns:p14="http://schemas.microsoft.com/office/powerpoint/2010/main" val="85498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322A-6DDF-9841-BD9C-AC11720AA6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35A980-783C-324C-A280-B0577D8B2A47}"/>
              </a:ext>
            </a:extLst>
          </p:cNvPr>
          <p:cNvSpPr>
            <a:spLocks noGrp="1"/>
          </p:cNvSpPr>
          <p:nvPr>
            <p:ph idx="1"/>
          </p:nvPr>
        </p:nvSpPr>
        <p:spPr/>
        <p:txBody>
          <a:bodyPr/>
          <a:lstStyle/>
          <a:p>
            <a:endParaRPr lang="en-US"/>
          </a:p>
        </p:txBody>
      </p:sp>
      <p:pic>
        <p:nvPicPr>
          <p:cNvPr id="4098" name="Picture 2" descr="Juneteenth - Wikipedia">
            <a:extLst>
              <a:ext uri="{FF2B5EF4-FFF2-40B4-BE49-F238E27FC236}">
                <a16:creationId xmlns:a16="http://schemas.microsoft.com/office/drawing/2014/main" id="{8D385471-EF3B-8347-8C4E-B6A5BE77B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74713" y="849313"/>
            <a:ext cx="6883400" cy="5162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Juneteenth flag is full of symbols. Here's what they mean">
            <a:extLst>
              <a:ext uri="{FF2B5EF4-FFF2-40B4-BE49-F238E27FC236}">
                <a16:creationId xmlns:a16="http://schemas.microsoft.com/office/drawing/2014/main" id="{1861E450-74DB-164D-9720-9AA51E962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0" t="3637" r="5909" b="3864"/>
          <a:stretch/>
        </p:blipFill>
        <p:spPr bwMode="auto">
          <a:xfrm>
            <a:off x="5162550" y="2628900"/>
            <a:ext cx="7081981"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190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489E-2E23-D64F-8C2F-1C2575E4AAD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57F8D184-A280-D245-BB82-47FB32BF2EB0}"/>
              </a:ext>
            </a:extLst>
          </p:cNvPr>
          <p:cNvPicPr>
            <a:picLocks noGrp="1" noChangeAspect="1"/>
          </p:cNvPicPr>
          <p:nvPr>
            <p:ph idx="1"/>
          </p:nvPr>
        </p:nvPicPr>
        <p:blipFill>
          <a:blip r:embed="rId2"/>
          <a:stretch>
            <a:fillRect/>
          </a:stretch>
        </p:blipFill>
        <p:spPr>
          <a:xfrm>
            <a:off x="0" y="0"/>
            <a:ext cx="12856511" cy="6858000"/>
          </a:xfrm>
        </p:spPr>
      </p:pic>
    </p:spTree>
    <p:extLst>
      <p:ext uri="{BB962C8B-B14F-4D97-AF65-F5344CB8AC3E}">
        <p14:creationId xmlns:p14="http://schemas.microsoft.com/office/powerpoint/2010/main" val="3768261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8B7C-ED43-A246-9C7C-9ADFF796B84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A04488D-1920-8944-B2FA-0559D9E4BEB6}"/>
              </a:ext>
            </a:extLst>
          </p:cNvPr>
          <p:cNvPicPr>
            <a:picLocks noChangeAspect="1"/>
          </p:cNvPicPr>
          <p:nvPr/>
        </p:nvPicPr>
        <p:blipFill>
          <a:blip r:embed="rId2"/>
          <a:stretch>
            <a:fillRect/>
          </a:stretch>
        </p:blipFill>
        <p:spPr>
          <a:xfrm>
            <a:off x="331643" y="0"/>
            <a:ext cx="8728364" cy="6858000"/>
          </a:xfrm>
          <a:prstGeom prst="rect">
            <a:avLst/>
          </a:prstGeom>
        </p:spPr>
      </p:pic>
    </p:spTree>
    <p:extLst>
      <p:ext uri="{BB962C8B-B14F-4D97-AF65-F5344CB8AC3E}">
        <p14:creationId xmlns:p14="http://schemas.microsoft.com/office/powerpoint/2010/main" val="273529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5ECA-99F2-ED4F-B2F5-C3003609EE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1775A0-DD7D-854F-9BAD-FCC5827A91E1}"/>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FA61ACFF-5EF2-F540-B1D1-9A35E0A15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26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9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327F-CF90-AA48-8EB5-69C890F1B8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0F229C-0AD0-5F40-8252-C8BA3FD78DD0}"/>
              </a:ext>
            </a:extLst>
          </p:cNvPr>
          <p:cNvSpPr>
            <a:spLocks noGrp="1"/>
          </p:cNvSpPr>
          <p:nvPr>
            <p:ph idx="1"/>
          </p:nvPr>
        </p:nvSpPr>
        <p:spPr/>
        <p:txBody>
          <a:bodyPr/>
          <a:lstStyle/>
          <a:p>
            <a:endParaRPr lang="en-US" dirty="0"/>
          </a:p>
        </p:txBody>
      </p:sp>
      <p:pic>
        <p:nvPicPr>
          <p:cNvPr id="5124" name="Picture 4" descr="The constitution, as amended, and ordinances of the convention of 1866 (1866  edition) | Open Library">
            <a:extLst>
              <a:ext uri="{FF2B5EF4-FFF2-40B4-BE49-F238E27FC236}">
                <a16:creationId xmlns:a16="http://schemas.microsoft.com/office/drawing/2014/main" id="{7A8A7D14-FF2B-6245-8D69-49BD628F8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1" y="0"/>
            <a:ext cx="4229100" cy="686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7227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23761</TotalTime>
  <Words>147</Words>
  <Application>Microsoft Macintosh PowerPoint</Application>
  <PresentationFormat>Widescreen</PresentationFormat>
  <Paragraphs>14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Garamond</vt:lpstr>
      <vt:lpstr>Times New Roman</vt:lpstr>
      <vt:lpstr>Office Theme</vt:lpstr>
      <vt:lpstr>Reconstruction in Texas   Ben Wright University of Texas at Dallas bgw@utdallas.edu</vt:lpstr>
      <vt:lpstr>PowerPoint Presentation</vt:lpstr>
      <vt:lpstr>PowerPoint Presentation</vt:lpstr>
      <vt:lpstr>Thirteenth Amendment</vt:lpstr>
      <vt:lpstr>PowerPoint Presentation</vt:lpstr>
      <vt:lpstr>PowerPoint Presentation</vt:lpstr>
      <vt:lpstr>PowerPoint Presentation</vt:lpstr>
      <vt:lpstr>PowerPoint Presentation</vt:lpstr>
      <vt:lpstr>PowerPoint Presentation</vt:lpstr>
      <vt:lpstr>PowerPoint Presentation</vt:lpstr>
      <vt:lpstr>15th Amendment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dc:title>
  <dc:creator>Ben Wright</dc:creator>
  <cp:lastModifiedBy>Brian Macias</cp:lastModifiedBy>
  <cp:revision>24</cp:revision>
  <dcterms:created xsi:type="dcterms:W3CDTF">2020-01-24T00:39:42Z</dcterms:created>
  <dcterms:modified xsi:type="dcterms:W3CDTF">2021-06-10T15:45:48Z</dcterms:modified>
</cp:coreProperties>
</file>