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398" r:id="rId2"/>
    <p:sldId id="407" r:id="rId3"/>
    <p:sldId id="408" r:id="rId4"/>
    <p:sldId id="406" r:id="rId5"/>
    <p:sldId id="399" r:id="rId6"/>
    <p:sldId id="270" r:id="rId7"/>
    <p:sldId id="284" r:id="rId8"/>
    <p:sldId id="287" r:id="rId9"/>
    <p:sldId id="404" r:id="rId10"/>
    <p:sldId id="325" r:id="rId11"/>
    <p:sldId id="415" r:id="rId12"/>
    <p:sldId id="413" r:id="rId13"/>
    <p:sldId id="288" r:id="rId14"/>
    <p:sldId id="290" r:id="rId15"/>
    <p:sldId id="40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snapToObjects="1">
      <p:cViewPr varScale="1">
        <p:scale>
          <a:sx n="131" d="100"/>
          <a:sy n="131" d="100"/>
        </p:scale>
        <p:origin x="3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2AE99-002F-7443-8758-4812530DE0F1}" type="datetimeFigureOut">
              <a:rPr lang="en-US" smtClean="0"/>
              <a:t>6/10/21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7CF8F-D02A-F245-BA9F-4339B3C287A5}" type="slidenum">
              <a:rPr lang="en-US" smtClean="0"/>
              <a:t>‹#›</a:t>
            </a:fld>
            <a:endParaRPr lang="en-US"/>
          </a:p>
        </p:txBody>
      </p:sp>
    </p:spTree>
    <p:extLst>
      <p:ext uri="{BB962C8B-B14F-4D97-AF65-F5344CB8AC3E}">
        <p14:creationId xmlns:p14="http://schemas.microsoft.com/office/powerpoint/2010/main" val="3404095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4BEB7E-9EFF-FF47-8246-837C55875186}" type="slidenum">
              <a:rPr lang="en-US" smtClean="0"/>
              <a:t>10</a:t>
            </a:fld>
            <a:endParaRPr lang="en-US"/>
          </a:p>
        </p:txBody>
      </p:sp>
    </p:spTree>
    <p:extLst>
      <p:ext uri="{BB962C8B-B14F-4D97-AF65-F5344CB8AC3E}">
        <p14:creationId xmlns:p14="http://schemas.microsoft.com/office/powerpoint/2010/main" val="4221276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8058F3-C5FF-4D4D-8F34-369C2C9C97D9}" type="datetimeFigureOut">
              <a:rPr lang="en-US" smtClean="0"/>
              <a:t>6/10/21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090B2-9E34-0145-BF11-C13282005EA2}" type="slidenum">
              <a:rPr lang="en-US" smtClean="0"/>
              <a:t>‹#›</a:t>
            </a:fld>
            <a:endParaRPr lang="en-US"/>
          </a:p>
        </p:txBody>
      </p:sp>
    </p:spTree>
    <p:extLst>
      <p:ext uri="{BB962C8B-B14F-4D97-AF65-F5344CB8AC3E}">
        <p14:creationId xmlns:p14="http://schemas.microsoft.com/office/powerpoint/2010/main" val="2483933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8058F3-C5FF-4D4D-8F34-369C2C9C97D9}" type="datetimeFigureOut">
              <a:rPr lang="en-US" smtClean="0"/>
              <a:t>6/10/21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090B2-9E34-0145-BF11-C13282005EA2}" type="slidenum">
              <a:rPr lang="en-US" smtClean="0"/>
              <a:t>‹#›</a:t>
            </a:fld>
            <a:endParaRPr lang="en-US"/>
          </a:p>
        </p:txBody>
      </p:sp>
    </p:spTree>
    <p:extLst>
      <p:ext uri="{BB962C8B-B14F-4D97-AF65-F5344CB8AC3E}">
        <p14:creationId xmlns:p14="http://schemas.microsoft.com/office/powerpoint/2010/main" val="123633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8058F3-C5FF-4D4D-8F34-369C2C9C97D9}" type="datetimeFigureOut">
              <a:rPr lang="en-US" smtClean="0"/>
              <a:t>6/10/21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090B2-9E34-0145-BF11-C13282005EA2}" type="slidenum">
              <a:rPr lang="en-US" smtClean="0"/>
              <a:t>‹#›</a:t>
            </a:fld>
            <a:endParaRPr lang="en-US"/>
          </a:p>
        </p:txBody>
      </p:sp>
    </p:spTree>
    <p:extLst>
      <p:ext uri="{BB962C8B-B14F-4D97-AF65-F5344CB8AC3E}">
        <p14:creationId xmlns:p14="http://schemas.microsoft.com/office/powerpoint/2010/main" val="287452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8058F3-C5FF-4D4D-8F34-369C2C9C97D9}" type="datetimeFigureOut">
              <a:rPr lang="en-US" smtClean="0"/>
              <a:t>6/10/21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090B2-9E34-0145-BF11-C13282005EA2}" type="slidenum">
              <a:rPr lang="en-US" smtClean="0"/>
              <a:t>‹#›</a:t>
            </a:fld>
            <a:endParaRPr lang="en-US"/>
          </a:p>
        </p:txBody>
      </p:sp>
    </p:spTree>
    <p:extLst>
      <p:ext uri="{BB962C8B-B14F-4D97-AF65-F5344CB8AC3E}">
        <p14:creationId xmlns:p14="http://schemas.microsoft.com/office/powerpoint/2010/main" val="1666488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8058F3-C5FF-4D4D-8F34-369C2C9C97D9}" type="datetimeFigureOut">
              <a:rPr lang="en-US" smtClean="0"/>
              <a:t>6/10/21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090B2-9E34-0145-BF11-C13282005EA2}" type="slidenum">
              <a:rPr lang="en-US" smtClean="0"/>
              <a:t>‹#›</a:t>
            </a:fld>
            <a:endParaRPr lang="en-US"/>
          </a:p>
        </p:txBody>
      </p:sp>
    </p:spTree>
    <p:extLst>
      <p:ext uri="{BB962C8B-B14F-4D97-AF65-F5344CB8AC3E}">
        <p14:creationId xmlns:p14="http://schemas.microsoft.com/office/powerpoint/2010/main" val="1844866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8058F3-C5FF-4D4D-8F34-369C2C9C97D9}" type="datetimeFigureOut">
              <a:rPr lang="en-US" smtClean="0"/>
              <a:t>6/10/21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090B2-9E34-0145-BF11-C13282005EA2}" type="slidenum">
              <a:rPr lang="en-US" smtClean="0"/>
              <a:t>‹#›</a:t>
            </a:fld>
            <a:endParaRPr lang="en-US"/>
          </a:p>
        </p:txBody>
      </p:sp>
    </p:spTree>
    <p:extLst>
      <p:ext uri="{BB962C8B-B14F-4D97-AF65-F5344CB8AC3E}">
        <p14:creationId xmlns:p14="http://schemas.microsoft.com/office/powerpoint/2010/main" val="36604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8058F3-C5FF-4D4D-8F34-369C2C9C97D9}" type="datetimeFigureOut">
              <a:rPr lang="en-US" smtClean="0"/>
              <a:t>6/10/21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D090B2-9E34-0145-BF11-C13282005EA2}" type="slidenum">
              <a:rPr lang="en-US" smtClean="0"/>
              <a:t>‹#›</a:t>
            </a:fld>
            <a:endParaRPr lang="en-US"/>
          </a:p>
        </p:txBody>
      </p:sp>
    </p:spTree>
    <p:extLst>
      <p:ext uri="{BB962C8B-B14F-4D97-AF65-F5344CB8AC3E}">
        <p14:creationId xmlns:p14="http://schemas.microsoft.com/office/powerpoint/2010/main" val="412481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8058F3-C5FF-4D4D-8F34-369C2C9C97D9}" type="datetimeFigureOut">
              <a:rPr lang="en-US" smtClean="0"/>
              <a:t>6/10/21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D090B2-9E34-0145-BF11-C13282005EA2}" type="slidenum">
              <a:rPr lang="en-US" smtClean="0"/>
              <a:t>‹#›</a:t>
            </a:fld>
            <a:endParaRPr lang="en-US"/>
          </a:p>
        </p:txBody>
      </p:sp>
    </p:spTree>
    <p:extLst>
      <p:ext uri="{BB962C8B-B14F-4D97-AF65-F5344CB8AC3E}">
        <p14:creationId xmlns:p14="http://schemas.microsoft.com/office/powerpoint/2010/main" val="197432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058F3-C5FF-4D4D-8F34-369C2C9C97D9}" type="datetimeFigureOut">
              <a:rPr lang="en-US" smtClean="0"/>
              <a:t>6/10/21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D090B2-9E34-0145-BF11-C13282005EA2}" type="slidenum">
              <a:rPr lang="en-US" smtClean="0"/>
              <a:t>‹#›</a:t>
            </a:fld>
            <a:endParaRPr lang="en-US"/>
          </a:p>
        </p:txBody>
      </p:sp>
    </p:spTree>
    <p:extLst>
      <p:ext uri="{BB962C8B-B14F-4D97-AF65-F5344CB8AC3E}">
        <p14:creationId xmlns:p14="http://schemas.microsoft.com/office/powerpoint/2010/main" val="346258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058F3-C5FF-4D4D-8F34-369C2C9C97D9}" type="datetimeFigureOut">
              <a:rPr lang="en-US" smtClean="0"/>
              <a:t>6/10/21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090B2-9E34-0145-BF11-C13282005EA2}" type="slidenum">
              <a:rPr lang="en-US" smtClean="0"/>
              <a:t>‹#›</a:t>
            </a:fld>
            <a:endParaRPr lang="en-US"/>
          </a:p>
        </p:txBody>
      </p:sp>
    </p:spTree>
    <p:extLst>
      <p:ext uri="{BB962C8B-B14F-4D97-AF65-F5344CB8AC3E}">
        <p14:creationId xmlns:p14="http://schemas.microsoft.com/office/powerpoint/2010/main" val="327178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058F3-C5FF-4D4D-8F34-369C2C9C97D9}" type="datetimeFigureOut">
              <a:rPr lang="en-US" smtClean="0"/>
              <a:t>6/10/21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090B2-9E34-0145-BF11-C13282005EA2}" type="slidenum">
              <a:rPr lang="en-US" smtClean="0"/>
              <a:t>‹#›</a:t>
            </a:fld>
            <a:endParaRPr lang="en-US"/>
          </a:p>
        </p:txBody>
      </p:sp>
    </p:spTree>
    <p:extLst>
      <p:ext uri="{BB962C8B-B14F-4D97-AF65-F5344CB8AC3E}">
        <p14:creationId xmlns:p14="http://schemas.microsoft.com/office/powerpoint/2010/main" val="22581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058F3-C5FF-4D4D-8F34-369C2C9C97D9}" type="datetimeFigureOut">
              <a:rPr lang="en-US" smtClean="0"/>
              <a:t>6/10/21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090B2-9E34-0145-BF11-C13282005EA2}" type="slidenum">
              <a:rPr lang="en-US" smtClean="0"/>
              <a:t>‹#›</a:t>
            </a:fld>
            <a:endParaRPr lang="en-US"/>
          </a:p>
        </p:txBody>
      </p:sp>
    </p:spTree>
    <p:extLst>
      <p:ext uri="{BB962C8B-B14F-4D97-AF65-F5344CB8AC3E}">
        <p14:creationId xmlns:p14="http://schemas.microsoft.com/office/powerpoint/2010/main" val="129022816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1099"/>
            <a:ext cx="10515600" cy="1325563"/>
          </a:xfrm>
        </p:spPr>
        <p:txBody>
          <a:bodyPr/>
          <a:lstStyle/>
          <a:p>
            <a:pPr algn="ctr"/>
            <a:r>
              <a:rPr lang="en-US" dirty="0">
                <a:latin typeface="Times New Roman" charset="0"/>
                <a:ea typeface="Times New Roman" charset="0"/>
                <a:cs typeface="Times New Roman" charset="0"/>
              </a:rPr>
              <a:t>Thirteenth Amendment</a:t>
            </a:r>
          </a:p>
        </p:txBody>
      </p:sp>
      <p:sp>
        <p:nvSpPr>
          <p:cNvPr id="3" name="Content Placeholder 2"/>
          <p:cNvSpPr>
            <a:spLocks noGrp="1"/>
          </p:cNvSpPr>
          <p:nvPr>
            <p:ph idx="1"/>
          </p:nvPr>
        </p:nvSpPr>
        <p:spPr>
          <a:xfrm>
            <a:off x="148237" y="2506662"/>
            <a:ext cx="10515600" cy="4351338"/>
          </a:xfrm>
        </p:spPr>
        <p:txBody>
          <a:bodyPr>
            <a:normAutofit lnSpcReduction="10000"/>
          </a:bodyPr>
          <a:lstStyle/>
          <a:p>
            <a:pPr marL="0" indent="0">
              <a:buNone/>
            </a:pPr>
            <a:r>
              <a:rPr lang="en-US" sz="4000" b="1" dirty="0">
                <a:latin typeface="Times New Roman" charset="0"/>
                <a:ea typeface="Times New Roman" charset="0"/>
                <a:cs typeface="Times New Roman" charset="0"/>
              </a:rPr>
              <a:t>Section 1.</a:t>
            </a:r>
            <a:r>
              <a:rPr lang="en-US" sz="4000" dirty="0">
                <a:latin typeface="Times New Roman" charset="0"/>
                <a:ea typeface="Times New Roman" charset="0"/>
                <a:cs typeface="Times New Roman" charset="0"/>
              </a:rPr>
              <a:t> Neither slavery nor involuntary servitude, except as a punishment for crime whereof the party shall have been duly convicted, shall exist within the United States, or any place subject to their jurisdiction.</a:t>
            </a:r>
          </a:p>
          <a:p>
            <a:pPr marL="0" indent="0">
              <a:buNone/>
            </a:pPr>
            <a:endParaRPr lang="en-US" sz="4000" dirty="0">
              <a:latin typeface="Times New Roman" charset="0"/>
              <a:ea typeface="Times New Roman" charset="0"/>
              <a:cs typeface="Times New Roman" charset="0"/>
            </a:endParaRPr>
          </a:p>
          <a:p>
            <a:pPr marL="0" indent="0">
              <a:buNone/>
            </a:pPr>
            <a:r>
              <a:rPr lang="en-US" sz="4000" b="1" dirty="0">
                <a:latin typeface="Times New Roman" charset="0"/>
                <a:ea typeface="Times New Roman" charset="0"/>
                <a:cs typeface="Times New Roman" charset="0"/>
              </a:rPr>
              <a:t>Section 2.</a:t>
            </a:r>
            <a:r>
              <a:rPr lang="en-US" sz="4000" dirty="0">
                <a:latin typeface="Times New Roman" charset="0"/>
                <a:ea typeface="Times New Roman" charset="0"/>
                <a:cs typeface="Times New Roman" charset="0"/>
              </a:rPr>
              <a:t> Congress shall have power to enforce this article by appropriate legislation</a:t>
            </a:r>
          </a:p>
        </p:txBody>
      </p:sp>
    </p:spTree>
    <p:extLst>
      <p:ext uri="{BB962C8B-B14F-4D97-AF65-F5344CB8AC3E}">
        <p14:creationId xmlns:p14="http://schemas.microsoft.com/office/powerpoint/2010/main" val="749403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BB81CD-0A48-B440-9D02-45C42D02E8D4}"/>
              </a:ext>
            </a:extLst>
          </p:cNvPr>
          <p:cNvPicPr>
            <a:picLocks noChangeAspect="1"/>
          </p:cNvPicPr>
          <p:nvPr/>
        </p:nvPicPr>
        <p:blipFill>
          <a:blip r:embed="rId3"/>
          <a:stretch>
            <a:fillRect/>
          </a:stretch>
        </p:blipFill>
        <p:spPr>
          <a:xfrm>
            <a:off x="1" y="0"/>
            <a:ext cx="5303520" cy="7071360"/>
          </a:xfrm>
          <a:prstGeom prst="rect">
            <a:avLst/>
          </a:prstGeom>
        </p:spPr>
      </p:pic>
      <p:pic>
        <p:nvPicPr>
          <p:cNvPr id="5" name="Picture 4">
            <a:extLst>
              <a:ext uri="{FF2B5EF4-FFF2-40B4-BE49-F238E27FC236}">
                <a16:creationId xmlns:a16="http://schemas.microsoft.com/office/drawing/2014/main" id="{99EB645B-0A7E-A541-945C-DDB64EDB1583}"/>
              </a:ext>
            </a:extLst>
          </p:cNvPr>
          <p:cNvPicPr>
            <a:picLocks noChangeAspect="1"/>
          </p:cNvPicPr>
          <p:nvPr/>
        </p:nvPicPr>
        <p:blipFill>
          <a:blip r:embed="rId4"/>
          <a:stretch>
            <a:fillRect/>
          </a:stretch>
        </p:blipFill>
        <p:spPr>
          <a:xfrm>
            <a:off x="5297168" y="1686877"/>
            <a:ext cx="6894831" cy="5171123"/>
          </a:xfrm>
          <a:prstGeom prst="rect">
            <a:avLst/>
          </a:prstGeom>
        </p:spPr>
      </p:pic>
    </p:spTree>
    <p:extLst>
      <p:ext uri="{BB962C8B-B14F-4D97-AF65-F5344CB8AC3E}">
        <p14:creationId xmlns:p14="http://schemas.microsoft.com/office/powerpoint/2010/main" val="2975573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0586-0917-5041-8C34-4DC2FCA3BB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913A71-9EB0-FF40-ABAF-8271AF38AC14}"/>
              </a:ext>
            </a:extLst>
          </p:cNvPr>
          <p:cNvSpPr>
            <a:spLocks noGrp="1"/>
          </p:cNvSpPr>
          <p:nvPr>
            <p:ph idx="1"/>
          </p:nvPr>
        </p:nvSpPr>
        <p:spPr/>
        <p:txBody>
          <a:bodyPr/>
          <a:lstStyle/>
          <a:p>
            <a:endParaRPr lang="en-US"/>
          </a:p>
        </p:txBody>
      </p:sp>
      <p:pic>
        <p:nvPicPr>
          <p:cNvPr id="9218" name="Picture 2">
            <a:extLst>
              <a:ext uri="{FF2B5EF4-FFF2-40B4-BE49-F238E27FC236}">
                <a16:creationId xmlns:a16="http://schemas.microsoft.com/office/drawing/2014/main" id="{9FAD32EF-438D-7040-942F-53C545EA5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2"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377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A1FC-CBE3-0543-ADF0-DFA84E579C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0466B7-F190-404B-A3A9-702D023EC327}"/>
              </a:ext>
            </a:extLst>
          </p:cNvPr>
          <p:cNvSpPr>
            <a:spLocks noGrp="1"/>
          </p:cNvSpPr>
          <p:nvPr>
            <p:ph idx="1"/>
          </p:nvPr>
        </p:nvSpPr>
        <p:spPr/>
        <p:txBody>
          <a:bodyPr/>
          <a:lstStyle/>
          <a:p>
            <a:endParaRPr lang="en-US"/>
          </a:p>
        </p:txBody>
      </p:sp>
      <p:pic>
        <p:nvPicPr>
          <p:cNvPr id="8194" name="Picture 2">
            <a:extLst>
              <a:ext uri="{FF2B5EF4-FFF2-40B4-BE49-F238E27FC236}">
                <a16:creationId xmlns:a16="http://schemas.microsoft.com/office/drawing/2014/main" id="{C24E16DB-3A98-3140-BAB0-3E2E4A7CD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0"/>
            <a:ext cx="51085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overnor's portrait of E. J. Davis.">
            <a:extLst>
              <a:ext uri="{FF2B5EF4-FFF2-40B4-BE49-F238E27FC236}">
                <a16:creationId xmlns:a16="http://schemas.microsoft.com/office/drawing/2014/main" id="{3F1B243B-2457-AE47-AFB3-20220038C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0" y="2159000"/>
            <a:ext cx="32893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14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510" y="0"/>
            <a:ext cx="10059605" cy="6858000"/>
          </a:xfrm>
          <a:prstGeom prst="rect">
            <a:avLst/>
          </a:prstGeom>
        </p:spPr>
      </p:pic>
    </p:spTree>
    <p:extLst>
      <p:ext uri="{BB962C8B-B14F-4D97-AF65-F5344CB8AC3E}">
        <p14:creationId xmlns:p14="http://schemas.microsoft.com/office/powerpoint/2010/main" val="4013533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8D8D9-CA15-3E40-9302-C66AE6CAFCC3}"/>
              </a:ext>
            </a:extLst>
          </p:cNvPr>
          <p:cNvPicPr>
            <a:picLocks noChangeAspect="1"/>
          </p:cNvPicPr>
          <p:nvPr/>
        </p:nvPicPr>
        <p:blipFill rotWithShape="1">
          <a:blip r:embed="rId2"/>
          <a:srcRect b="8647"/>
          <a:stretch/>
        </p:blipFill>
        <p:spPr>
          <a:xfrm>
            <a:off x="4828" y="0"/>
            <a:ext cx="12187172" cy="6851399"/>
          </a:xfrm>
          <a:prstGeom prst="rect">
            <a:avLst/>
          </a:prstGeom>
        </p:spPr>
      </p:pic>
    </p:spTree>
    <p:extLst>
      <p:ext uri="{BB962C8B-B14F-4D97-AF65-F5344CB8AC3E}">
        <p14:creationId xmlns:p14="http://schemas.microsoft.com/office/powerpoint/2010/main" val="157968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5779-BE18-4E43-8586-95F69A53D326}"/>
              </a:ext>
            </a:extLst>
          </p:cNvPr>
          <p:cNvSpPr>
            <a:spLocks noGrp="1"/>
          </p:cNvSpPr>
          <p:nvPr>
            <p:ph type="title"/>
          </p:nvPr>
        </p:nvSpPr>
        <p:spPr>
          <a:xfrm>
            <a:off x="138112" y="736600"/>
            <a:ext cx="10515600" cy="1325563"/>
          </a:xfrm>
        </p:spPr>
        <p:txBody>
          <a:bodyPr/>
          <a:lstStyle/>
          <a:p>
            <a:pPr algn="ctr"/>
            <a:r>
              <a:rPr lang="en-US" dirty="0">
                <a:latin typeface="Times New Roman" charset="0"/>
                <a:ea typeface="Times New Roman" charset="0"/>
                <a:cs typeface="Times New Roman" charset="0"/>
              </a:rPr>
              <a:t>14th Amendment</a:t>
            </a:r>
            <a:endParaRPr lang="en-US" dirty="0"/>
          </a:p>
        </p:txBody>
      </p:sp>
      <p:sp>
        <p:nvSpPr>
          <p:cNvPr id="3" name="Content Placeholder 2">
            <a:extLst>
              <a:ext uri="{FF2B5EF4-FFF2-40B4-BE49-F238E27FC236}">
                <a16:creationId xmlns:a16="http://schemas.microsoft.com/office/drawing/2014/main" id="{F6188C4B-4CB8-B847-8EE1-3FF41FC4D73D}"/>
              </a:ext>
            </a:extLst>
          </p:cNvPr>
          <p:cNvSpPr>
            <a:spLocks noGrp="1"/>
          </p:cNvSpPr>
          <p:nvPr>
            <p:ph idx="1"/>
          </p:nvPr>
        </p:nvSpPr>
        <p:spPr>
          <a:xfrm>
            <a:off x="395288" y="2506662"/>
            <a:ext cx="10515600" cy="4351338"/>
          </a:xfrm>
        </p:spPr>
        <p:txBody>
          <a:bodyPr>
            <a:normAutofit lnSpcReduction="10000"/>
          </a:bodyPr>
          <a:lstStyle/>
          <a:p>
            <a:pPr marL="0" indent="0">
              <a:buNone/>
            </a:pPr>
            <a:r>
              <a:rPr lang="en-US" sz="3600" dirty="0"/>
              <a:t>All persons born or naturalized in the United States and subject to the jurisdiction thereof, are citizens of the United States and of the State wherein they reside. No State shall make or enforce any law which shall abridge the privileges or immunities of citizens of the United States; nor shall any State deprive any person of life, liberty, or property, without due process of law; nor deny to any person within its jurisdiction the equal protection of the laws. (Clause 1 of 4)</a:t>
            </a:r>
          </a:p>
        </p:txBody>
      </p:sp>
    </p:spTree>
    <p:extLst>
      <p:ext uri="{BB962C8B-B14F-4D97-AF65-F5344CB8AC3E}">
        <p14:creationId xmlns:p14="http://schemas.microsoft.com/office/powerpoint/2010/main" val="1391544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9F2B-93F6-144D-B799-0F56E4E62E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DC3E84-48DA-CF48-8073-EF6A31028816}"/>
              </a:ext>
            </a:extLst>
          </p:cNvPr>
          <p:cNvSpPr>
            <a:spLocks noGrp="1"/>
          </p:cNvSpPr>
          <p:nvPr>
            <p:ph idx="1"/>
          </p:nvPr>
        </p:nvSpPr>
        <p:spPr/>
        <p:txBody>
          <a:bodyPr/>
          <a:lstStyle/>
          <a:p>
            <a:endParaRPr lang="en-US"/>
          </a:p>
        </p:txBody>
      </p:sp>
      <p:pic>
        <p:nvPicPr>
          <p:cNvPr id="2050" name="Picture 2" descr="Image result for Texas Convict-Leasing Burial Ground">
            <a:extLst>
              <a:ext uri="{FF2B5EF4-FFF2-40B4-BE49-F238E27FC236}">
                <a16:creationId xmlns:a16="http://schemas.microsoft.com/office/drawing/2014/main" id="{6CB1A851-C291-2D4B-9CEA-4713B3DC9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575800" cy="600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00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e graves of 95 African Americans believed to have been forced into labor under the convict leasing system were found on a school construction site in Sugar Land, Texas.">
            <a:extLst>
              <a:ext uri="{FF2B5EF4-FFF2-40B4-BE49-F238E27FC236}">
                <a16:creationId xmlns:a16="http://schemas.microsoft.com/office/drawing/2014/main" id="{1A661BC0-B552-E24A-A11C-6675FBD24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8382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20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EEB5-3EAB-5A48-BC42-A78F47D623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728B43-A897-FC4E-BF9C-FAEE41078B13}"/>
              </a:ext>
            </a:extLst>
          </p:cNvPr>
          <p:cNvSpPr>
            <a:spLocks noGrp="1"/>
          </p:cNvSpPr>
          <p:nvPr>
            <p:ph idx="1"/>
          </p:nvPr>
        </p:nvSpPr>
        <p:spPr/>
        <p:txBody>
          <a:bodyPr/>
          <a:lstStyle/>
          <a:p>
            <a:endParaRPr lang="en-US"/>
          </a:p>
        </p:txBody>
      </p:sp>
      <p:pic>
        <p:nvPicPr>
          <p:cNvPr id="1026" name="Picture 2" descr="Convict laborers at work on the granite columns for the Texas State Capitol construction, circa 1885. ">
            <a:extLst>
              <a:ext uri="{FF2B5EF4-FFF2-40B4-BE49-F238E27FC236}">
                <a16:creationId xmlns:a16="http://schemas.microsoft.com/office/drawing/2014/main" id="{BA40CB50-5BC0-214E-AEF8-CED9ACB10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4768"/>
            <a:ext cx="11129963" cy="5843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635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30C18E-CBC4-AA45-B0A6-2C8AB2BAEC98}"/>
              </a:ext>
            </a:extLst>
          </p:cNvPr>
          <p:cNvSpPr txBox="1">
            <a:spLocks/>
          </p:cNvSpPr>
          <p:nvPr/>
        </p:nvSpPr>
        <p:spPr>
          <a:xfrm>
            <a:off x="838200" y="3000374"/>
            <a:ext cx="10515600" cy="3857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endParaRPr lang="en-US" sz="4000" dirty="0">
              <a:latin typeface="Times New Roman" charset="0"/>
              <a:ea typeface="Times New Roman" charset="0"/>
              <a:cs typeface="Times New Roman" charset="0"/>
            </a:endParaRPr>
          </a:p>
          <a:p>
            <a:pPr marL="742950" indent="-742950">
              <a:lnSpc>
                <a:spcPct val="100000"/>
              </a:lnSpc>
              <a:spcBef>
                <a:spcPts val="0"/>
              </a:spcBef>
              <a:buFont typeface="+mj-lt"/>
              <a:buAutoNum type="arabicPeriod"/>
              <a:defRPr/>
            </a:pPr>
            <a:r>
              <a:rPr lang="en-US" sz="4000" dirty="0">
                <a:latin typeface="Times New Roman" charset="0"/>
                <a:ea typeface="Times New Roman" charset="0"/>
                <a:cs typeface="Times New Roman" charset="0"/>
              </a:rPr>
              <a:t>How did Americans respond to emancipation?</a:t>
            </a:r>
          </a:p>
          <a:p>
            <a:pPr marL="742950" indent="-742950">
              <a:lnSpc>
                <a:spcPct val="100000"/>
              </a:lnSpc>
              <a:spcBef>
                <a:spcPts val="0"/>
              </a:spcBef>
              <a:buFont typeface="+mj-lt"/>
              <a:buAutoNum type="arabicPeriod"/>
              <a:defRPr/>
            </a:pPr>
            <a:endParaRPr lang="en-US" sz="4000" dirty="0">
              <a:latin typeface="Times New Roman" charset="0"/>
              <a:ea typeface="Times New Roman" charset="0"/>
              <a:cs typeface="Times New Roman" charset="0"/>
            </a:endParaRPr>
          </a:p>
          <a:p>
            <a:pPr marL="742950" indent="-742950">
              <a:lnSpc>
                <a:spcPct val="100000"/>
              </a:lnSpc>
              <a:spcBef>
                <a:spcPts val="0"/>
              </a:spcBef>
              <a:buFont typeface="+mj-lt"/>
              <a:buAutoNum type="arabicPeriod"/>
              <a:defRPr/>
            </a:pPr>
            <a:endParaRPr lang="en-US" sz="4000" dirty="0">
              <a:latin typeface="Times New Roman" charset="0"/>
              <a:ea typeface="Times New Roman" charset="0"/>
              <a:cs typeface="Times New Roman" charset="0"/>
            </a:endParaRPr>
          </a:p>
          <a:p>
            <a:pPr marL="742950" indent="-742950">
              <a:lnSpc>
                <a:spcPct val="100000"/>
              </a:lnSpc>
              <a:spcBef>
                <a:spcPts val="0"/>
              </a:spcBef>
              <a:buFont typeface="+mj-lt"/>
              <a:buAutoNum type="arabicPeriod"/>
              <a:defRPr/>
            </a:pPr>
            <a:r>
              <a:rPr lang="en-US" sz="4000" dirty="0">
                <a:latin typeface="Times New Roman" charset="0"/>
                <a:ea typeface="Times New Roman" charset="0"/>
                <a:cs typeface="Times New Roman" charset="0"/>
              </a:rPr>
              <a:t>Was Reconstruction a success or failure?</a:t>
            </a:r>
          </a:p>
          <a:p>
            <a:pPr marL="742950" indent="-742950">
              <a:lnSpc>
                <a:spcPct val="100000"/>
              </a:lnSpc>
              <a:spcBef>
                <a:spcPts val="0"/>
              </a:spcBef>
              <a:buFont typeface="+mj-lt"/>
              <a:buAutoNum type="arabicPeriod"/>
              <a:defRPr/>
            </a:pPr>
            <a:endParaRPr lang="en-US" sz="4000" dirty="0">
              <a:latin typeface="Times New Roman" charset="0"/>
              <a:ea typeface="Times New Roman" charset="0"/>
              <a:cs typeface="Times New Roman" charset="0"/>
            </a:endParaRPr>
          </a:p>
          <a:p>
            <a:pPr marL="742950" indent="-742950">
              <a:lnSpc>
                <a:spcPct val="100000"/>
              </a:lnSpc>
              <a:spcBef>
                <a:spcPts val="0"/>
              </a:spcBef>
              <a:buFont typeface="+mj-lt"/>
              <a:buAutoNum type="arabicPeriod"/>
              <a:defRPr/>
            </a:pPr>
            <a:endParaRPr lang="en-US" sz="4000" dirty="0">
              <a:latin typeface="Times New Roman" charset="0"/>
              <a:ea typeface="Times New Roman" charset="0"/>
              <a:cs typeface="Times New Roman" charset="0"/>
            </a:endParaRPr>
          </a:p>
          <a:p>
            <a:pPr marL="742950" indent="-742950">
              <a:lnSpc>
                <a:spcPct val="100000"/>
              </a:lnSpc>
              <a:spcBef>
                <a:spcPts val="0"/>
              </a:spcBef>
              <a:buFont typeface="+mj-lt"/>
              <a:buAutoNum type="arabicPeriod"/>
              <a:defRPr/>
            </a:pPr>
            <a:endParaRPr lang="en-US" sz="4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24715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0896600" cy="6860822"/>
          </a:xfrm>
          <a:prstGeom prst="rect">
            <a:avLst/>
          </a:prstGeom>
        </p:spPr>
      </p:pic>
    </p:spTree>
    <p:extLst>
      <p:ext uri="{BB962C8B-B14F-4D97-AF65-F5344CB8AC3E}">
        <p14:creationId xmlns:p14="http://schemas.microsoft.com/office/powerpoint/2010/main" val="3229205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4D5B04-1C0C-7345-95CA-28CCA7CF4533}"/>
              </a:ext>
            </a:extLst>
          </p:cNvPr>
          <p:cNvPicPr>
            <a:picLocks noChangeAspect="1"/>
          </p:cNvPicPr>
          <p:nvPr/>
        </p:nvPicPr>
        <p:blipFill>
          <a:blip r:embed="rId2"/>
          <a:stretch>
            <a:fillRect/>
          </a:stretch>
        </p:blipFill>
        <p:spPr>
          <a:xfrm>
            <a:off x="0" y="0"/>
            <a:ext cx="8443609" cy="6897956"/>
          </a:xfrm>
          <a:prstGeom prst="rect">
            <a:avLst/>
          </a:prstGeom>
        </p:spPr>
      </p:pic>
    </p:spTree>
    <p:extLst>
      <p:ext uri="{BB962C8B-B14F-4D97-AF65-F5344CB8AC3E}">
        <p14:creationId xmlns:p14="http://schemas.microsoft.com/office/powerpoint/2010/main" val="1980771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76" r="2710"/>
          <a:stretch/>
        </p:blipFill>
        <p:spPr>
          <a:xfrm>
            <a:off x="0" y="0"/>
            <a:ext cx="9429750" cy="6858000"/>
          </a:xfrm>
          <a:prstGeom prst="rect">
            <a:avLst/>
          </a:prstGeom>
        </p:spPr>
      </p:pic>
    </p:spTree>
    <p:extLst>
      <p:ext uri="{BB962C8B-B14F-4D97-AF65-F5344CB8AC3E}">
        <p14:creationId xmlns:p14="http://schemas.microsoft.com/office/powerpoint/2010/main" val="1151383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 y="0"/>
            <a:ext cx="6858000" cy="6858000"/>
          </a:xfrm>
          <a:prstGeom prst="rect">
            <a:avLst/>
          </a:prstGeom>
        </p:spPr>
      </p:pic>
      <p:pic>
        <p:nvPicPr>
          <p:cNvPr id="4" name="Picture 3"/>
          <p:cNvPicPr>
            <a:picLocks noChangeAspect="1"/>
          </p:cNvPicPr>
          <p:nvPr/>
        </p:nvPicPr>
        <p:blipFill>
          <a:blip r:embed="rId3"/>
          <a:stretch>
            <a:fillRect/>
          </a:stretch>
        </p:blipFill>
        <p:spPr>
          <a:xfrm>
            <a:off x="5842000" y="2679700"/>
            <a:ext cx="6350000" cy="4178300"/>
          </a:xfrm>
          <a:prstGeom prst="rect">
            <a:avLst/>
          </a:prstGeom>
        </p:spPr>
      </p:pic>
    </p:spTree>
    <p:extLst>
      <p:ext uri="{BB962C8B-B14F-4D97-AF65-F5344CB8AC3E}">
        <p14:creationId xmlns:p14="http://schemas.microsoft.com/office/powerpoint/2010/main" val="32302064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TotalTime>
  <Words>166</Words>
  <Application>Microsoft Macintosh PowerPoint</Application>
  <PresentationFormat>Widescreen</PresentationFormat>
  <Paragraphs>13</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Thirteenth Amendment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14th Amendment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Macias</dc:creator>
  <cp:lastModifiedBy>Brian Macias</cp:lastModifiedBy>
  <cp:revision>13</cp:revision>
  <dcterms:created xsi:type="dcterms:W3CDTF">2021-06-10T15:25:17Z</dcterms:created>
  <dcterms:modified xsi:type="dcterms:W3CDTF">2021-06-10T15:46:22Z</dcterms:modified>
</cp:coreProperties>
</file>