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4"/>
  </p:notesMasterIdLst>
  <p:sldIdLst>
    <p:sldId id="256" r:id="rId2"/>
    <p:sldId id="264" r:id="rId3"/>
    <p:sldId id="258" r:id="rId4"/>
    <p:sldId id="260" r:id="rId5"/>
    <p:sldId id="265" r:id="rId6"/>
    <p:sldId id="266" r:id="rId7"/>
    <p:sldId id="267" r:id="rId8"/>
    <p:sldId id="270" r:id="rId9"/>
    <p:sldId id="268" r:id="rId10"/>
    <p:sldId id="272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2"/>
    <p:restoredTop sz="94665"/>
  </p:normalViewPr>
  <p:slideViewPr>
    <p:cSldViewPr snapToGrid="0" snapToObjects="1">
      <p:cViewPr varScale="1">
        <p:scale>
          <a:sx n="103" d="100"/>
          <a:sy n="103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7F40-F963-A945-95C3-2B553DD185A7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235F-22C8-AD41-B13B-800F9990C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487D-0FBF-E94F-A925-5762F2514153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AFA5-FC74-B649-A288-4DD99B2DD36E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4714-1271-1347-99A9-FD7D063B6170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A628-085F-1142-B0EF-AC9A9F684952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1D4E-ACC2-B340-829E-234233D19633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9575-4159-DB49-A213-8558C163F67A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E1BF-48C8-6647-B245-9A21332128BB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9BF8-2E47-2943-A67B-D7C967730BA1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615C-EC82-4141-997F-F991307A324F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5C3A-146A-1F4A-8C90-38DD6824713C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E119-ABAB-EA40-BB04-F77765A31A5D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ED49-3FD7-DF47-A599-8AB359A71A0A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20C7-5F1C-FE49-B789-8AB2EEE75CC7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2E29B-B9F4-6449-84EE-93BAF4DFF017}" type="slidenum">
              <a:rPr lang="en-US" alt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32937-63AB-6F4F-8A3A-3547DD7A30D7}" type="slidenum">
              <a:rPr lang="en-US" altLang="x-none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6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Linda English, PhD.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University of Texas Rio Grande Valley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Road to Rebellion,</a:t>
            </a:r>
            <a:br>
              <a:rPr lang="en-US" dirty="0" smtClean="0"/>
            </a:br>
            <a:r>
              <a:rPr lang="en-US" dirty="0" smtClean="0"/>
              <a:t>1830-1835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Barret Travis, Agitator</a:t>
            </a:r>
            <a:endParaRPr lang="en-US" dirty="0"/>
          </a:p>
        </p:txBody>
      </p:sp>
      <p:pic>
        <p:nvPicPr>
          <p:cNvPr id="22530" name="Picture 2" descr="illiam B. Travis by Wiley Mart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3" y="1532238"/>
            <a:ext cx="4114799" cy="48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pic>
        <p:nvPicPr>
          <p:cNvPr id="21508" name="Picture 4" descr="exas Flag Come and Take It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3" y="1779373"/>
            <a:ext cx="6623222" cy="45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immigration and colonization</a:t>
            </a:r>
          </a:p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Frontier conditions</a:t>
            </a:r>
          </a:p>
          <a:p>
            <a:r>
              <a:rPr lang="en-US" dirty="0" smtClean="0"/>
              <a:t>Native American attacks</a:t>
            </a:r>
          </a:p>
          <a:p>
            <a:r>
              <a:rPr lang="en-US" dirty="0" smtClean="0"/>
              <a:t>Farms and plantations</a:t>
            </a:r>
          </a:p>
          <a:p>
            <a:r>
              <a:rPr lang="en-US" dirty="0" smtClean="0"/>
              <a:t>Filling in the story </a:t>
            </a:r>
            <a:r>
              <a:rPr lang="mr-IN" dirty="0" smtClean="0"/>
              <a:t>–</a:t>
            </a:r>
            <a:r>
              <a:rPr lang="en-US" dirty="0" smtClean="0"/>
              <a:t> A woman’s </a:t>
            </a:r>
            <a:r>
              <a:rPr lang="en-US" dirty="0" err="1" smtClean="0"/>
              <a:t>perpective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Ann Raney (Thomas) Coleman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8671" y="2384854"/>
            <a:ext cx="888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Was the Texas Revolution inevitable? </a:t>
            </a:r>
          </a:p>
          <a:p>
            <a:r>
              <a:rPr lang="en-US" sz="4000" dirty="0" smtClean="0"/>
              <a:t>If yes, why? If no, why not?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40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1341"/>
            <a:ext cx="5111577" cy="6178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Mexican Reaction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x-none" sz="3200" dirty="0" smtClean="0"/>
              <a:t>-General Manuel </a:t>
            </a:r>
            <a:r>
              <a:rPr lang="en-US" altLang="x-none" sz="3200" dirty="0"/>
              <a:t>de </a:t>
            </a:r>
            <a:r>
              <a:rPr lang="en-US" altLang="x-none" sz="3200" dirty="0" err="1"/>
              <a:t>Mier</a:t>
            </a:r>
            <a:r>
              <a:rPr lang="en-US" altLang="x-none" sz="3200" dirty="0"/>
              <a:t> y </a:t>
            </a:r>
            <a:r>
              <a:rPr lang="en-US" altLang="x-none" sz="3200" dirty="0" err="1" smtClean="0"/>
              <a:t>Ter</a:t>
            </a:r>
            <a:r>
              <a:rPr lang="en-US" altLang="x-none" sz="3200" dirty="0" err="1" smtClean="0">
                <a:ea typeface="Tahoma" charset="0"/>
                <a:cs typeface="Tahoma" charset="0"/>
              </a:rPr>
              <a:t>án</a:t>
            </a:r>
            <a:endParaRPr lang="en-US" altLang="x-none" sz="3200" dirty="0" smtClean="0">
              <a:ea typeface="Tahoma" charset="0"/>
              <a:cs typeface="Tahoma" charset="0"/>
            </a:endParaRPr>
          </a:p>
          <a:p>
            <a:pPr eaLnBrk="1" hangingPunct="1"/>
            <a:r>
              <a:rPr lang="en-US" altLang="x-none" sz="3200" dirty="0" smtClean="0">
                <a:ea typeface="Tahoma" charset="0"/>
                <a:cs typeface="Tahoma" charset="0"/>
              </a:rPr>
              <a:t>-Law </a:t>
            </a:r>
            <a:r>
              <a:rPr lang="en-US" altLang="x-none" sz="3200" dirty="0">
                <a:ea typeface="Tahoma" charset="0"/>
                <a:cs typeface="Tahoma" charset="0"/>
              </a:rPr>
              <a:t>of April 6, 1830</a:t>
            </a:r>
          </a:p>
          <a:p>
            <a:pPr eaLnBrk="1" hangingPunct="1"/>
            <a:r>
              <a:rPr lang="en-US" altLang="x-none" sz="3200" dirty="0" smtClean="0">
                <a:ea typeface="Tahoma" charset="0"/>
                <a:cs typeface="Tahoma" charset="0"/>
              </a:rPr>
              <a:t>	</a:t>
            </a:r>
            <a:r>
              <a:rPr lang="en-US" altLang="x-none" sz="2400" dirty="0" smtClean="0">
                <a:ea typeface="Tahoma" charset="0"/>
                <a:cs typeface="Tahoma" charset="0"/>
              </a:rPr>
              <a:t>Stephen F. Austin</a:t>
            </a:r>
          </a:p>
          <a:p>
            <a:pPr eaLnBrk="1" hangingPunct="1"/>
            <a:r>
              <a:rPr lang="en-US" altLang="x-none" sz="2400" dirty="0">
                <a:ea typeface="Tahoma" charset="0"/>
                <a:cs typeface="Tahoma" charset="0"/>
              </a:rPr>
              <a:t>	</a:t>
            </a:r>
            <a:r>
              <a:rPr lang="en-US" altLang="x-none" sz="2400" dirty="0" smtClean="0">
                <a:ea typeface="Tahoma" charset="0"/>
                <a:cs typeface="Tahoma" charset="0"/>
              </a:rPr>
              <a:t>Green DeWitt</a:t>
            </a:r>
          </a:p>
          <a:p>
            <a:pPr eaLnBrk="1" hangingPunct="1"/>
            <a:r>
              <a:rPr lang="en-US" altLang="x-none" sz="3200" dirty="0">
                <a:ea typeface="Tahoma" charset="0"/>
                <a:cs typeface="Tahoma" charset="0"/>
              </a:rPr>
              <a:t>-</a:t>
            </a:r>
            <a:r>
              <a:rPr lang="en-US" altLang="x-none" sz="3200" dirty="0" smtClean="0">
                <a:ea typeface="Tahoma" charset="0"/>
                <a:cs typeface="Tahoma" charset="0"/>
              </a:rPr>
              <a:t>Slavery </a:t>
            </a:r>
            <a:r>
              <a:rPr lang="mr-IN" altLang="x-none" sz="3200" dirty="0" smtClean="0">
                <a:ea typeface="Tahoma" charset="0"/>
                <a:cs typeface="Tahoma" charset="0"/>
              </a:rPr>
              <a:t>–</a:t>
            </a:r>
            <a:r>
              <a:rPr lang="en-US" altLang="x-none" sz="3200" dirty="0" smtClean="0">
                <a:ea typeface="Tahoma" charset="0"/>
                <a:cs typeface="Tahoma" charset="0"/>
              </a:rPr>
              <a:t> Loopholes</a:t>
            </a:r>
          </a:p>
          <a:p>
            <a:pPr eaLnBrk="1" hangingPunct="1"/>
            <a:r>
              <a:rPr lang="en-US" altLang="x-none" sz="3200" dirty="0" smtClean="0">
                <a:ea typeface="Tahoma" charset="0"/>
                <a:cs typeface="Tahoma" charset="0"/>
              </a:rPr>
              <a:t>-Cotton Expansion</a:t>
            </a:r>
          </a:p>
          <a:p>
            <a:pPr eaLnBrk="1" hangingPunct="1"/>
            <a:r>
              <a:rPr lang="en-US" altLang="x-none" sz="2400" dirty="0" smtClean="0">
                <a:ea typeface="Tahoma" charset="0"/>
                <a:cs typeface="Tahoma" charset="0"/>
              </a:rPr>
              <a:t>”permanently indentured servants”</a:t>
            </a:r>
          </a:p>
        </p:txBody>
      </p:sp>
      <p:pic>
        <p:nvPicPr>
          <p:cNvPr id="17410" name="Picture 2" descr="ier y Ter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11" y="1149179"/>
            <a:ext cx="4473146" cy="45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Aftermath of Law of April 6, 1830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7638"/>
            <a:ext cx="10972800" cy="5304438"/>
          </a:xfrm>
        </p:spPr>
        <p:txBody>
          <a:bodyPr/>
          <a:lstStyle/>
          <a:p>
            <a:pPr eaLnBrk="1" hangingPunct="1"/>
            <a:endParaRPr lang="en-US" altLang="x-none" dirty="0">
              <a:ea typeface="Tahoma" charset="0"/>
              <a:cs typeface="Tahoma" charset="0"/>
            </a:endParaRPr>
          </a:p>
          <a:p>
            <a:pPr eaLnBrk="1" hangingPunct="1"/>
            <a:r>
              <a:rPr lang="en-US" altLang="x-none" dirty="0" smtClean="0">
                <a:ea typeface="Tahoma" charset="0"/>
                <a:cs typeface="Tahoma" charset="0"/>
              </a:rPr>
              <a:t>Dichotomy #1: Liberals </a:t>
            </a:r>
            <a:r>
              <a:rPr lang="en-US" altLang="x-none" dirty="0">
                <a:ea typeface="Tahoma" charset="0"/>
                <a:cs typeface="Tahoma" charset="0"/>
              </a:rPr>
              <a:t>(Federalists) vs. </a:t>
            </a:r>
            <a:r>
              <a:rPr lang="en-US" altLang="x-none" dirty="0" smtClean="0">
                <a:ea typeface="Tahoma" charset="0"/>
                <a:cs typeface="Tahoma" charset="0"/>
              </a:rPr>
              <a:t>Conservatives </a:t>
            </a:r>
            <a:r>
              <a:rPr lang="en-US" altLang="x-none" dirty="0">
                <a:ea typeface="Tahoma" charset="0"/>
                <a:cs typeface="Tahoma" charset="0"/>
              </a:rPr>
              <a:t>(Centralists</a:t>
            </a:r>
            <a:r>
              <a:rPr lang="en-US" altLang="x-none" dirty="0" smtClean="0">
                <a:ea typeface="Tahoma" charset="0"/>
                <a:cs typeface="Tahoma" charset="0"/>
              </a:rPr>
              <a:t>)</a:t>
            </a:r>
          </a:p>
          <a:p>
            <a:pPr eaLnBrk="1" hangingPunct="1"/>
            <a:r>
              <a:rPr lang="en-US" altLang="x-none" dirty="0" smtClean="0">
                <a:ea typeface="Tahoma" charset="0"/>
                <a:cs typeface="Tahoma" charset="0"/>
              </a:rPr>
              <a:t>Anahuac Disturbance </a:t>
            </a:r>
            <a:r>
              <a:rPr lang="mr-IN" altLang="x-none" dirty="0" smtClean="0">
                <a:ea typeface="Tahoma" charset="0"/>
                <a:cs typeface="Tahoma" charset="0"/>
              </a:rPr>
              <a:t>–</a:t>
            </a:r>
            <a:r>
              <a:rPr lang="en-US" altLang="x-none" dirty="0" smtClean="0">
                <a:ea typeface="Tahoma" charset="0"/>
                <a:cs typeface="Tahoma" charset="0"/>
              </a:rPr>
              <a:t> 1832</a:t>
            </a:r>
          </a:p>
          <a:p>
            <a:pPr lvl="1" eaLnBrk="1" hangingPunct="1"/>
            <a:r>
              <a:rPr lang="en-US" altLang="x-none" dirty="0" smtClean="0">
                <a:ea typeface="Tahoma" charset="0"/>
                <a:cs typeface="Tahoma" charset="0"/>
              </a:rPr>
              <a:t>Juan (John) Davis </a:t>
            </a:r>
            <a:r>
              <a:rPr lang="en-US" altLang="x-none" dirty="0" err="1" smtClean="0">
                <a:ea typeface="Tahoma" charset="0"/>
                <a:cs typeface="Tahoma" charset="0"/>
              </a:rPr>
              <a:t>Bradburn</a:t>
            </a:r>
            <a:endParaRPr lang="en-US" altLang="x-none" dirty="0" smtClean="0">
              <a:ea typeface="Tahoma" charset="0"/>
              <a:cs typeface="Tahoma" charset="0"/>
            </a:endParaRPr>
          </a:p>
          <a:p>
            <a:pPr lvl="1" eaLnBrk="1" hangingPunct="1"/>
            <a:r>
              <a:rPr lang="en-US" altLang="x-none" dirty="0" smtClean="0">
                <a:ea typeface="Tahoma" charset="0"/>
                <a:cs typeface="Tahoma" charset="0"/>
              </a:rPr>
              <a:t>Jose Francisco Madero</a:t>
            </a:r>
          </a:p>
          <a:p>
            <a:pPr lvl="1" eaLnBrk="1" hangingPunct="1"/>
            <a:r>
              <a:rPr lang="en-US" altLang="x-none" dirty="0" smtClean="0">
                <a:ea typeface="Tahoma" charset="0"/>
                <a:cs typeface="Tahoma" charset="0"/>
              </a:rPr>
              <a:t>William Barret Travis and Patrick Jack</a:t>
            </a:r>
          </a:p>
          <a:p>
            <a:pPr lvl="1" eaLnBrk="1" hangingPunct="1"/>
            <a:r>
              <a:rPr lang="en-US" altLang="x-none" dirty="0" smtClean="0">
                <a:ea typeface="Tahoma" charset="0"/>
                <a:cs typeface="Tahoma" charset="0"/>
              </a:rPr>
              <a:t>Battle of Velasco </a:t>
            </a:r>
            <a:r>
              <a:rPr lang="mr-IN" altLang="x-none" dirty="0" smtClean="0">
                <a:ea typeface="Tahoma" charset="0"/>
                <a:cs typeface="Tahoma" charset="0"/>
              </a:rPr>
              <a:t>–</a:t>
            </a:r>
            <a:r>
              <a:rPr lang="en-US" altLang="x-none" dirty="0" smtClean="0">
                <a:ea typeface="Tahoma" charset="0"/>
                <a:cs typeface="Tahoma" charset="0"/>
              </a:rPr>
              <a:t> Domingo de </a:t>
            </a:r>
            <a:r>
              <a:rPr lang="en-US" altLang="x-none" dirty="0" err="1" smtClean="0">
                <a:ea typeface="Tahoma" charset="0"/>
                <a:cs typeface="Tahoma" charset="0"/>
              </a:rPr>
              <a:t>Ugartechea</a:t>
            </a:r>
            <a:endParaRPr lang="en-US" altLang="x-none" dirty="0" smtClean="0">
              <a:ea typeface="Tahoma" charset="0"/>
              <a:cs typeface="Tahoma" charset="0"/>
            </a:endParaRPr>
          </a:p>
          <a:p>
            <a:pPr lvl="1" eaLnBrk="1" hangingPunct="1"/>
            <a:r>
              <a:rPr lang="en-US" altLang="x-none" dirty="0" smtClean="0">
                <a:ea typeface="Tahoma" charset="0"/>
                <a:cs typeface="Tahoma" charset="0"/>
              </a:rPr>
              <a:t>Colonel Jos</a:t>
            </a:r>
            <a:r>
              <a:rPr lang="en-US" dirty="0" smtClean="0">
                <a:effectLst/>
              </a:rPr>
              <a:t>é de las </a:t>
            </a:r>
            <a:r>
              <a:rPr lang="en-US" dirty="0" err="1" smtClean="0">
                <a:effectLst/>
              </a:rPr>
              <a:t>Piedras</a:t>
            </a:r>
            <a:r>
              <a:rPr lang="en-US" dirty="0" smtClean="0">
                <a:effectLst/>
              </a:rPr>
              <a:t> </a:t>
            </a:r>
            <a:r>
              <a:rPr lang="mr-IN" dirty="0" smtClean="0">
                <a:effectLst/>
              </a:rPr>
              <a:t>–</a:t>
            </a:r>
            <a:r>
              <a:rPr lang="en-US" dirty="0" smtClean="0">
                <a:effectLst/>
              </a:rPr>
              <a:t> Battle of Nacogdoches </a:t>
            </a:r>
            <a:endParaRPr lang="en-US" dirty="0">
              <a:effectLst/>
            </a:endParaRPr>
          </a:p>
          <a:p>
            <a:pPr lvl="1" eaLnBrk="1" hangingPunct="1"/>
            <a:endParaRPr lang="en-US" altLang="x-none" dirty="0" smtClean="0">
              <a:ea typeface="Tahoma" charset="0"/>
              <a:cs typeface="Tahoma" charset="0"/>
            </a:endParaRPr>
          </a:p>
          <a:p>
            <a:pPr lvl="1" eaLnBrk="1" hangingPunct="1"/>
            <a:endParaRPr lang="en-US" altLang="x-none" dirty="0" smtClean="0"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86" y="679622"/>
            <a:ext cx="5993028" cy="5375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741" y="6203092"/>
            <a:ext cx="538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from Randolph B. Campbell, </a:t>
            </a:r>
            <a:r>
              <a:rPr lang="en-US" i="1" dirty="0" smtClean="0"/>
              <a:t>Gone to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Articulating Grievances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300" dirty="0" smtClean="0"/>
              <a:t>Turtle Bayou Resolutions</a:t>
            </a:r>
          </a:p>
          <a:p>
            <a:r>
              <a:rPr lang="en-US" sz="2300" dirty="0" smtClean="0"/>
              <a:t>Convention of 1832 </a:t>
            </a:r>
            <a:r>
              <a:rPr lang="mr-IN" sz="2300" dirty="0" smtClean="0"/>
              <a:t>–</a:t>
            </a:r>
            <a:r>
              <a:rPr lang="en-US" sz="2300" dirty="0" smtClean="0"/>
              <a:t> San Felipe</a:t>
            </a:r>
          </a:p>
          <a:p>
            <a:r>
              <a:rPr lang="en-US" sz="2300" dirty="0" smtClean="0"/>
              <a:t>Series of Petitions </a:t>
            </a:r>
          </a:p>
          <a:p>
            <a:pPr lvl="1"/>
            <a:r>
              <a:rPr lang="en-US" sz="2300" dirty="0" smtClean="0"/>
              <a:t>Separation Coahuila y Texas</a:t>
            </a:r>
          </a:p>
          <a:p>
            <a:r>
              <a:rPr lang="en-US" sz="2300" dirty="0" smtClean="0"/>
              <a:t>Convention of 1833</a:t>
            </a:r>
          </a:p>
          <a:p>
            <a:r>
              <a:rPr lang="en-US" sz="2300" dirty="0" smtClean="0"/>
              <a:t>Tejano Support </a:t>
            </a:r>
            <a:r>
              <a:rPr lang="mr-IN" sz="2300" dirty="0" smtClean="0"/>
              <a:t>–</a:t>
            </a:r>
            <a:r>
              <a:rPr lang="en-US" sz="2300" dirty="0" smtClean="0"/>
              <a:t> </a:t>
            </a:r>
            <a:r>
              <a:rPr lang="en-US" sz="2300" dirty="0" err="1" smtClean="0"/>
              <a:t>Seguins</a:t>
            </a:r>
            <a:r>
              <a:rPr lang="en-US" sz="2300" dirty="0" smtClean="0"/>
              <a:t>, Navarro</a:t>
            </a:r>
          </a:p>
          <a:p>
            <a:r>
              <a:rPr lang="en-US" sz="2300" dirty="0" smtClean="0"/>
              <a:t>General Antonio </a:t>
            </a:r>
            <a:r>
              <a:rPr lang="en-US" sz="2300" dirty="0" err="1" smtClean="0"/>
              <a:t>L</a:t>
            </a:r>
            <a:r>
              <a:rPr lang="en-US" sz="2300" dirty="0" err="1" smtClean="0">
                <a:cs typeface="Tahoma" pitchFamily="34" charset="0"/>
              </a:rPr>
              <a:t>ópez</a:t>
            </a:r>
            <a:r>
              <a:rPr lang="en-US" sz="2300" dirty="0" smtClean="0">
                <a:cs typeface="Tahoma" pitchFamily="34" charset="0"/>
              </a:rPr>
              <a:t> de Santa Anna</a:t>
            </a:r>
            <a:endParaRPr lang="en-US" sz="2300" dirty="0" smtClean="0"/>
          </a:p>
          <a:p>
            <a:r>
              <a:rPr lang="en-US" sz="2300" dirty="0" smtClean="0"/>
              <a:t>Dichotomy #2: “War Party” vs. “Peace Party”</a:t>
            </a:r>
            <a:endParaRPr lang="en-US" sz="2300" dirty="0"/>
          </a:p>
        </p:txBody>
      </p:sp>
      <p:pic>
        <p:nvPicPr>
          <p:cNvPr id="5" name="Picture 5" descr="santa-an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854" y="1417638"/>
            <a:ext cx="3842950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Austin’s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Peace Party</a:t>
            </a:r>
          </a:p>
          <a:p>
            <a:r>
              <a:rPr lang="en-US" dirty="0" smtClean="0"/>
              <a:t>Trip to Mexico City (July 1833)</a:t>
            </a:r>
          </a:p>
          <a:p>
            <a:r>
              <a:rPr lang="en-US" dirty="0" smtClean="0"/>
              <a:t>Mexican Concessions</a:t>
            </a:r>
          </a:p>
          <a:p>
            <a:r>
              <a:rPr lang="en-US" dirty="0" smtClean="0"/>
              <a:t>Letter to San Antonio </a:t>
            </a:r>
            <a:r>
              <a:rPr lang="en-US" i="1" dirty="0" err="1" smtClean="0"/>
              <a:t>Ayuntamiento</a:t>
            </a:r>
            <a:endParaRPr lang="en-US" i="1" dirty="0" smtClean="0"/>
          </a:p>
          <a:p>
            <a:r>
              <a:rPr lang="en-US" dirty="0" smtClean="0"/>
              <a:t>Arrest and detainment (January 1834, Saltillo)</a:t>
            </a:r>
          </a:p>
          <a:p>
            <a:r>
              <a:rPr lang="en-US" dirty="0" smtClean="0"/>
              <a:t>Return to Texas, shifting position</a:t>
            </a:r>
            <a:endParaRPr lang="en-US" dirty="0"/>
          </a:p>
        </p:txBody>
      </p:sp>
      <p:pic>
        <p:nvPicPr>
          <p:cNvPr id="19458" name="Picture 2" descr="tephen f aust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05" y="1600200"/>
            <a:ext cx="3991233" cy="46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 in the Early 1830s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600200"/>
            <a:ext cx="5619750" cy="5257800"/>
          </a:xfrm>
        </p:spPr>
      </p:pic>
    </p:spTree>
    <p:extLst>
      <p:ext uri="{BB962C8B-B14F-4D97-AF65-F5344CB8AC3E}">
        <p14:creationId xmlns:p14="http://schemas.microsoft.com/office/powerpoint/2010/main" val="1811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Anna’s Shift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Fate of Federalism</a:t>
            </a:r>
          </a:p>
          <a:p>
            <a:r>
              <a:rPr lang="en-US" dirty="0" smtClean="0"/>
              <a:t>Concessions to Texas</a:t>
            </a:r>
          </a:p>
          <a:p>
            <a:r>
              <a:rPr lang="en-US" dirty="0" smtClean="0"/>
              <a:t>Santa Anna’s Centralism: </a:t>
            </a:r>
          </a:p>
          <a:p>
            <a:pPr lvl="1"/>
            <a:r>
              <a:rPr lang="en-US" dirty="0" smtClean="0"/>
              <a:t>Abolished Constitution of 1824</a:t>
            </a:r>
          </a:p>
          <a:p>
            <a:pPr lvl="1"/>
            <a:r>
              <a:rPr lang="en-US" dirty="0" smtClean="0"/>
              <a:t>Created Depts., installed new officials </a:t>
            </a:r>
          </a:p>
          <a:p>
            <a:pPr lvl="1"/>
            <a:r>
              <a:rPr lang="en-US" dirty="0" smtClean="0"/>
              <a:t>Dissolved state governments</a:t>
            </a:r>
          </a:p>
          <a:p>
            <a:r>
              <a:rPr lang="en-US" dirty="0" smtClean="0"/>
              <a:t>Second Anahuac Disturbance: William Barret Travis, 1835</a:t>
            </a:r>
          </a:p>
          <a:p>
            <a:r>
              <a:rPr lang="en-US" dirty="0" smtClean="0"/>
              <a:t>Gonzales Incident: October 2, 1835 - Shots Fired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D5758D-227E-439A-8C50-9BE102EBD5D2}"/>
</file>

<file path=customXml/itemProps2.xml><?xml version="1.0" encoding="utf-8"?>
<ds:datastoreItem xmlns:ds="http://schemas.openxmlformats.org/officeDocument/2006/customXml" ds:itemID="{A079D556-C957-41BD-99D4-51BEA4357534}"/>
</file>

<file path=customXml/itemProps3.xml><?xml version="1.0" encoding="utf-8"?>
<ds:datastoreItem xmlns:ds="http://schemas.openxmlformats.org/officeDocument/2006/customXml" ds:itemID="{5CB8B119-0804-4BBF-9E80-FAF860CEC5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287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Slit</vt:lpstr>
      <vt:lpstr>The Road to Rebellion, 1830-1835</vt:lpstr>
      <vt:lpstr>PowerPoint Presentation</vt:lpstr>
      <vt:lpstr>Mexican Reaction</vt:lpstr>
      <vt:lpstr>Aftermath of Law of April 6, 1830</vt:lpstr>
      <vt:lpstr>PowerPoint Presentation</vt:lpstr>
      <vt:lpstr>Articulating Grievances</vt:lpstr>
      <vt:lpstr>Austin’s Dilemma </vt:lpstr>
      <vt:lpstr>Mexico City in the Early 1830s</vt:lpstr>
      <vt:lpstr>Santa Anna’s Shift</vt:lpstr>
      <vt:lpstr>William Barret Travis, Agitator</vt:lpstr>
      <vt:lpstr>War Begins</vt:lpstr>
      <vt:lpstr>The Colonists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 1830-1835</dc:title>
  <dc:creator>Linda English</dc:creator>
  <cp:lastModifiedBy>Linda English</cp:lastModifiedBy>
  <cp:revision>16</cp:revision>
  <dcterms:created xsi:type="dcterms:W3CDTF">2020-11-30T18:08:37Z</dcterms:created>
  <dcterms:modified xsi:type="dcterms:W3CDTF">2020-11-30T20:28:17Z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