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entation.xml" ContentType="application/vnd.openxmlformats-officedocument.presentationml.presentation.main+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60" r:id="rId4"/>
    <p:sldId id="277" r:id="rId5"/>
    <p:sldId id="259" r:id="rId6"/>
    <p:sldId id="289" r:id="rId7"/>
    <p:sldId id="290" r:id="rId8"/>
    <p:sldId id="261" r:id="rId9"/>
    <p:sldId id="285" r:id="rId10"/>
    <p:sldId id="286" r:id="rId11"/>
    <p:sldId id="287" r:id="rId12"/>
    <p:sldId id="265" r:id="rId13"/>
    <p:sldId id="284" r:id="rId14"/>
    <p:sldId id="267" r:id="rId15"/>
    <p:sldId id="268" r:id="rId16"/>
    <p:sldId id="269" r:id="rId17"/>
    <p:sldId id="282" r:id="rId18"/>
    <p:sldId id="270" r:id="rId19"/>
    <p:sldId id="288" r:id="rId20"/>
    <p:sldId id="281" r:id="rId21"/>
    <p:sldId id="271" r:id="rId22"/>
    <p:sldId id="274" r:id="rId23"/>
    <p:sldId id="283" r:id="rId24"/>
    <p:sldId id="279" r:id="rId25"/>
    <p:sldId id="27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88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8"/>
  </p:normalViewPr>
  <p:slideViewPr>
    <p:cSldViewPr>
      <p:cViewPr varScale="1">
        <p:scale>
          <a:sx n="111" d="100"/>
          <a:sy n="111" d="100"/>
        </p:scale>
        <p:origin x="1680"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6E875B-0814-4757-A808-C8541FA3909C}" type="datetimeFigureOut">
              <a:rPr lang="en-US" smtClean="0"/>
              <a:t>7/5/20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7AF2F3-55A8-480C-941D-D4FC7334E834}" type="slidenum">
              <a:rPr lang="en-US" smtClean="0"/>
              <a:t>‹#›</a:t>
            </a:fld>
            <a:endParaRPr lang="en-US" dirty="0"/>
          </a:p>
        </p:txBody>
      </p:sp>
    </p:spTree>
    <p:extLst>
      <p:ext uri="{BB962C8B-B14F-4D97-AF65-F5344CB8AC3E}">
        <p14:creationId xmlns:p14="http://schemas.microsoft.com/office/powerpoint/2010/main" val="2965715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AF2F3-55A8-480C-941D-D4FC7334E834}" type="slidenum">
              <a:rPr lang="en-US" smtClean="0"/>
              <a:t>1</a:t>
            </a:fld>
            <a:endParaRPr lang="en-US" dirty="0"/>
          </a:p>
        </p:txBody>
      </p:sp>
    </p:spTree>
    <p:extLst>
      <p:ext uri="{BB962C8B-B14F-4D97-AF65-F5344CB8AC3E}">
        <p14:creationId xmlns:p14="http://schemas.microsoft.com/office/powerpoint/2010/main" val="249757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AF2F3-55A8-480C-941D-D4FC7334E834}" type="slidenum">
              <a:rPr lang="en-US" smtClean="0"/>
              <a:t>6</a:t>
            </a:fld>
            <a:endParaRPr lang="en-US" dirty="0"/>
          </a:p>
        </p:txBody>
      </p:sp>
    </p:spTree>
    <p:extLst>
      <p:ext uri="{BB962C8B-B14F-4D97-AF65-F5344CB8AC3E}">
        <p14:creationId xmlns:p14="http://schemas.microsoft.com/office/powerpoint/2010/main" val="585724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All Bound Up Together” May 1866: </a:t>
            </a:r>
            <a:r>
              <a:rPr lang="en-US" sz="1200" b="0" i="1" kern="1200" dirty="0">
                <a:solidFill>
                  <a:schemeClr val="tx1"/>
                </a:solidFill>
                <a:effectLst/>
                <a:latin typeface="+mn-lt"/>
                <a:ea typeface="+mn-ea"/>
                <a:cs typeface="+mn-cs"/>
              </a:rPr>
              <a:t>In May 1866, Harper addressed the Eleventh National Women's Rights Convention in New York, joining Elizabeth Cady Stanton, Susan B. Anthony, and Lucretia Mott, who were among the featured speakers.</a:t>
            </a:r>
            <a:endParaRPr lang="en-US" dirty="0"/>
          </a:p>
        </p:txBody>
      </p:sp>
      <p:sp>
        <p:nvSpPr>
          <p:cNvPr id="4" name="Slide Number Placeholder 3"/>
          <p:cNvSpPr>
            <a:spLocks noGrp="1"/>
          </p:cNvSpPr>
          <p:nvPr>
            <p:ph type="sldNum" sz="quarter" idx="10"/>
          </p:nvPr>
        </p:nvSpPr>
        <p:spPr/>
        <p:txBody>
          <a:bodyPr/>
          <a:lstStyle/>
          <a:p>
            <a:fld id="{937AF2F3-55A8-480C-941D-D4FC7334E834}" type="slidenum">
              <a:rPr lang="en-US" smtClean="0"/>
              <a:t>7</a:t>
            </a:fld>
            <a:endParaRPr lang="en-US" dirty="0"/>
          </a:p>
        </p:txBody>
      </p:sp>
    </p:spTree>
    <p:extLst>
      <p:ext uri="{BB962C8B-B14F-4D97-AF65-F5344CB8AC3E}">
        <p14:creationId xmlns:p14="http://schemas.microsoft.com/office/powerpoint/2010/main" val="614330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Sketches from Southern Life-pub 1890; but relatively</a:t>
            </a:r>
            <a:r>
              <a:rPr lang="en-US" baseline="0" dirty="0"/>
              <a:t> limited circulation; Frances Foster’s recovery of Harper and her writing led to edition of Harper’s writings, A BRIGHTER COMING DAY: a Frances Ellen Watkins Harper Reader, originally pub by Feminist Press in 1993</a:t>
            </a:r>
            <a:endParaRPr lang="en-US" dirty="0"/>
          </a:p>
        </p:txBody>
      </p:sp>
      <p:sp>
        <p:nvSpPr>
          <p:cNvPr id="4" name="Slide Number Placeholder 3"/>
          <p:cNvSpPr>
            <a:spLocks noGrp="1"/>
          </p:cNvSpPr>
          <p:nvPr>
            <p:ph type="sldNum" sz="quarter" idx="10"/>
          </p:nvPr>
        </p:nvSpPr>
        <p:spPr/>
        <p:txBody>
          <a:bodyPr/>
          <a:lstStyle/>
          <a:p>
            <a:fld id="{937AF2F3-55A8-480C-941D-D4FC7334E834}" type="slidenum">
              <a:rPr lang="en-US" smtClean="0"/>
              <a:t>8</a:t>
            </a:fld>
            <a:endParaRPr lang="en-US" dirty="0"/>
          </a:p>
        </p:txBody>
      </p:sp>
    </p:spTree>
    <p:extLst>
      <p:ext uri="{BB962C8B-B14F-4D97-AF65-F5344CB8AC3E}">
        <p14:creationId xmlns:p14="http://schemas.microsoft.com/office/powerpoint/2010/main" val="2793448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AF2F3-55A8-480C-941D-D4FC7334E834}" type="slidenum">
              <a:rPr lang="en-US" smtClean="0"/>
              <a:t>9</a:t>
            </a:fld>
            <a:endParaRPr lang="en-US" dirty="0"/>
          </a:p>
        </p:txBody>
      </p:sp>
    </p:spTree>
    <p:extLst>
      <p:ext uri="{BB962C8B-B14F-4D97-AF65-F5344CB8AC3E}">
        <p14:creationId xmlns:p14="http://schemas.microsoft.com/office/powerpoint/2010/main" val="249757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Southern Studies: U of Ga Press; </a:t>
            </a:r>
          </a:p>
          <a:p>
            <a:r>
              <a:rPr lang="en-US" dirty="0"/>
              <a:t>Borderlands-pub 1987; Mango Street 1984; Woman Hollering</a:t>
            </a:r>
            <a:r>
              <a:rPr lang="en-US" baseline="0" dirty="0"/>
              <a:t> Creek 1991; </a:t>
            </a:r>
            <a:r>
              <a:rPr lang="en-US" dirty="0"/>
              <a:t>Caramelo 2002</a:t>
            </a:r>
          </a:p>
        </p:txBody>
      </p:sp>
      <p:sp>
        <p:nvSpPr>
          <p:cNvPr id="4" name="Slide Number Placeholder 3"/>
          <p:cNvSpPr>
            <a:spLocks noGrp="1"/>
          </p:cNvSpPr>
          <p:nvPr>
            <p:ph type="sldNum" sz="quarter" idx="10"/>
          </p:nvPr>
        </p:nvSpPr>
        <p:spPr/>
        <p:txBody>
          <a:bodyPr/>
          <a:lstStyle/>
          <a:p>
            <a:fld id="{937AF2F3-55A8-480C-941D-D4FC7334E834}" type="slidenum">
              <a:rPr lang="en-US" smtClean="0"/>
              <a:t>11</a:t>
            </a:fld>
            <a:endParaRPr lang="en-US" dirty="0"/>
          </a:p>
        </p:txBody>
      </p:sp>
    </p:spTree>
    <p:extLst>
      <p:ext uri="{BB962C8B-B14F-4D97-AF65-F5344CB8AC3E}">
        <p14:creationId xmlns:p14="http://schemas.microsoft.com/office/powerpoint/2010/main" val="1691409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Black Atlantic published 1993; Hemispheric Am Studies pub 2007</a:t>
            </a:r>
          </a:p>
        </p:txBody>
      </p:sp>
      <p:sp>
        <p:nvSpPr>
          <p:cNvPr id="4" name="Slide Number Placeholder 3"/>
          <p:cNvSpPr>
            <a:spLocks noGrp="1"/>
          </p:cNvSpPr>
          <p:nvPr>
            <p:ph type="sldNum" sz="quarter" idx="10"/>
          </p:nvPr>
        </p:nvSpPr>
        <p:spPr/>
        <p:txBody>
          <a:bodyPr/>
          <a:lstStyle/>
          <a:p>
            <a:fld id="{937AF2F3-55A8-480C-941D-D4FC7334E834}" type="slidenum">
              <a:rPr lang="en-US" smtClean="0"/>
              <a:t>13</a:t>
            </a:fld>
            <a:endParaRPr lang="en-US" dirty="0"/>
          </a:p>
        </p:txBody>
      </p:sp>
    </p:spTree>
    <p:extLst>
      <p:ext uri="{BB962C8B-B14F-4D97-AF65-F5344CB8AC3E}">
        <p14:creationId xmlns:p14="http://schemas.microsoft.com/office/powerpoint/2010/main" val="3700833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Ida wells railroad court case against the Chesapeake, Ohio, and Southwestern Railroad Co began in 1883 on a train from Memphis to Woodstock TN and reached the State Supreme Court in 1885 where an earlier decision in her favor was overturned. Later in life, as a resident of Chicago, she remained a global citizen, as evidenced in her co-authorship of “The Reason Why the Colored American is Not in the World’s Columbian Exposition” w F Douglass</a:t>
            </a:r>
            <a:r>
              <a:rPr lang="en-US" baseline="0" dirty="0"/>
              <a:t> and others</a:t>
            </a:r>
            <a:endParaRPr lang="en-US" dirty="0"/>
          </a:p>
          <a:p>
            <a:endParaRPr lang="en-US" dirty="0"/>
          </a:p>
        </p:txBody>
      </p:sp>
      <p:sp>
        <p:nvSpPr>
          <p:cNvPr id="4" name="Slide Number Placeholder 3"/>
          <p:cNvSpPr>
            <a:spLocks noGrp="1"/>
          </p:cNvSpPr>
          <p:nvPr>
            <p:ph type="sldNum" sz="quarter" idx="10"/>
          </p:nvPr>
        </p:nvSpPr>
        <p:spPr/>
        <p:txBody>
          <a:bodyPr/>
          <a:lstStyle/>
          <a:p>
            <a:fld id="{937AF2F3-55A8-480C-941D-D4FC7334E834}" type="slidenum">
              <a:rPr lang="en-US" smtClean="0"/>
              <a:t>17</a:t>
            </a:fld>
            <a:endParaRPr lang="en-US" dirty="0"/>
          </a:p>
        </p:txBody>
      </p:sp>
    </p:spTree>
    <p:extLst>
      <p:ext uri="{BB962C8B-B14F-4D97-AF65-F5344CB8AC3E}">
        <p14:creationId xmlns:p14="http://schemas.microsoft.com/office/powerpoint/2010/main" val="1209047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BECB3E4-449C-4F4A-B94E-C514234C3D59}" type="datetimeFigureOut">
              <a:rPr lang="en-US" smtClean="0"/>
              <a:t>7/5/20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1C3DDA-2E20-49FC-B0A0-6694288164F2}" type="slidenum">
              <a:rPr lang="en-US" smtClean="0"/>
              <a:t>‹#›</a:t>
            </a:fld>
            <a:endParaRPr lang="en-US" dirty="0"/>
          </a:p>
        </p:txBody>
      </p:sp>
    </p:spTree>
    <p:extLst>
      <p:ext uri="{BB962C8B-B14F-4D97-AF65-F5344CB8AC3E}">
        <p14:creationId xmlns:p14="http://schemas.microsoft.com/office/powerpoint/2010/main" val="3260357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ECB3E4-449C-4F4A-B94E-C514234C3D59}" type="datetimeFigureOut">
              <a:rPr lang="en-US" smtClean="0"/>
              <a:t>7/5/20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1C3DDA-2E20-49FC-B0A0-6694288164F2}" type="slidenum">
              <a:rPr lang="en-US" smtClean="0"/>
              <a:t>‹#›</a:t>
            </a:fld>
            <a:endParaRPr lang="en-US" dirty="0"/>
          </a:p>
        </p:txBody>
      </p:sp>
    </p:spTree>
    <p:extLst>
      <p:ext uri="{BB962C8B-B14F-4D97-AF65-F5344CB8AC3E}">
        <p14:creationId xmlns:p14="http://schemas.microsoft.com/office/powerpoint/2010/main" val="4061040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ECB3E4-449C-4F4A-B94E-C514234C3D59}" type="datetimeFigureOut">
              <a:rPr lang="en-US" smtClean="0"/>
              <a:t>7/5/20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1C3DDA-2E20-49FC-B0A0-6694288164F2}" type="slidenum">
              <a:rPr lang="en-US" smtClean="0"/>
              <a:t>‹#›</a:t>
            </a:fld>
            <a:endParaRPr lang="en-US" dirty="0"/>
          </a:p>
        </p:txBody>
      </p:sp>
    </p:spTree>
    <p:extLst>
      <p:ext uri="{BB962C8B-B14F-4D97-AF65-F5344CB8AC3E}">
        <p14:creationId xmlns:p14="http://schemas.microsoft.com/office/powerpoint/2010/main" val="3643224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ECB3E4-449C-4F4A-B94E-C514234C3D59}" type="datetimeFigureOut">
              <a:rPr lang="en-US" smtClean="0"/>
              <a:t>7/5/20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1C3DDA-2E20-49FC-B0A0-6694288164F2}" type="slidenum">
              <a:rPr lang="en-US" smtClean="0"/>
              <a:t>‹#›</a:t>
            </a:fld>
            <a:endParaRPr lang="en-US" dirty="0"/>
          </a:p>
        </p:txBody>
      </p:sp>
    </p:spTree>
    <p:extLst>
      <p:ext uri="{BB962C8B-B14F-4D97-AF65-F5344CB8AC3E}">
        <p14:creationId xmlns:p14="http://schemas.microsoft.com/office/powerpoint/2010/main" val="1128576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ECB3E4-449C-4F4A-B94E-C514234C3D59}" type="datetimeFigureOut">
              <a:rPr lang="en-US" smtClean="0"/>
              <a:t>7/5/20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1C3DDA-2E20-49FC-B0A0-6694288164F2}" type="slidenum">
              <a:rPr lang="en-US" smtClean="0"/>
              <a:t>‹#›</a:t>
            </a:fld>
            <a:endParaRPr lang="en-US" dirty="0"/>
          </a:p>
        </p:txBody>
      </p:sp>
    </p:spTree>
    <p:extLst>
      <p:ext uri="{BB962C8B-B14F-4D97-AF65-F5344CB8AC3E}">
        <p14:creationId xmlns:p14="http://schemas.microsoft.com/office/powerpoint/2010/main" val="1773530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ECB3E4-449C-4F4A-B94E-C514234C3D59}" type="datetimeFigureOut">
              <a:rPr lang="en-US" smtClean="0"/>
              <a:t>7/5/20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1C3DDA-2E20-49FC-B0A0-6694288164F2}" type="slidenum">
              <a:rPr lang="en-US" smtClean="0"/>
              <a:t>‹#›</a:t>
            </a:fld>
            <a:endParaRPr lang="en-US" dirty="0"/>
          </a:p>
        </p:txBody>
      </p:sp>
    </p:spTree>
    <p:extLst>
      <p:ext uri="{BB962C8B-B14F-4D97-AF65-F5344CB8AC3E}">
        <p14:creationId xmlns:p14="http://schemas.microsoft.com/office/powerpoint/2010/main" val="166030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ECB3E4-449C-4F4A-B94E-C514234C3D59}" type="datetimeFigureOut">
              <a:rPr lang="en-US" smtClean="0"/>
              <a:t>7/5/20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E1C3DDA-2E20-49FC-B0A0-6694288164F2}" type="slidenum">
              <a:rPr lang="en-US" smtClean="0"/>
              <a:t>‹#›</a:t>
            </a:fld>
            <a:endParaRPr lang="en-US" dirty="0"/>
          </a:p>
        </p:txBody>
      </p:sp>
    </p:spTree>
    <p:extLst>
      <p:ext uri="{BB962C8B-B14F-4D97-AF65-F5344CB8AC3E}">
        <p14:creationId xmlns:p14="http://schemas.microsoft.com/office/powerpoint/2010/main" val="1460030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ECB3E4-449C-4F4A-B94E-C514234C3D59}" type="datetimeFigureOut">
              <a:rPr lang="en-US" smtClean="0"/>
              <a:t>7/5/20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E1C3DDA-2E20-49FC-B0A0-6694288164F2}" type="slidenum">
              <a:rPr lang="en-US" smtClean="0"/>
              <a:t>‹#›</a:t>
            </a:fld>
            <a:endParaRPr lang="en-US" dirty="0"/>
          </a:p>
        </p:txBody>
      </p:sp>
    </p:spTree>
    <p:extLst>
      <p:ext uri="{BB962C8B-B14F-4D97-AF65-F5344CB8AC3E}">
        <p14:creationId xmlns:p14="http://schemas.microsoft.com/office/powerpoint/2010/main" val="1355839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ECB3E4-449C-4F4A-B94E-C514234C3D59}" type="datetimeFigureOut">
              <a:rPr lang="en-US" smtClean="0"/>
              <a:t>7/5/20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E1C3DDA-2E20-49FC-B0A0-6694288164F2}" type="slidenum">
              <a:rPr lang="en-US" smtClean="0"/>
              <a:t>‹#›</a:t>
            </a:fld>
            <a:endParaRPr lang="en-US" dirty="0"/>
          </a:p>
        </p:txBody>
      </p:sp>
    </p:spTree>
    <p:extLst>
      <p:ext uri="{BB962C8B-B14F-4D97-AF65-F5344CB8AC3E}">
        <p14:creationId xmlns:p14="http://schemas.microsoft.com/office/powerpoint/2010/main" val="2421035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ECB3E4-449C-4F4A-B94E-C514234C3D59}" type="datetimeFigureOut">
              <a:rPr lang="en-US" smtClean="0"/>
              <a:t>7/5/20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1C3DDA-2E20-49FC-B0A0-6694288164F2}" type="slidenum">
              <a:rPr lang="en-US" smtClean="0"/>
              <a:t>‹#›</a:t>
            </a:fld>
            <a:endParaRPr lang="en-US" dirty="0"/>
          </a:p>
        </p:txBody>
      </p:sp>
    </p:spTree>
    <p:extLst>
      <p:ext uri="{BB962C8B-B14F-4D97-AF65-F5344CB8AC3E}">
        <p14:creationId xmlns:p14="http://schemas.microsoft.com/office/powerpoint/2010/main" val="105723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ECB3E4-449C-4F4A-B94E-C514234C3D59}" type="datetimeFigureOut">
              <a:rPr lang="en-US" smtClean="0"/>
              <a:t>7/5/20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1C3DDA-2E20-49FC-B0A0-6694288164F2}" type="slidenum">
              <a:rPr lang="en-US" smtClean="0"/>
              <a:t>‹#›</a:t>
            </a:fld>
            <a:endParaRPr lang="en-US" dirty="0"/>
          </a:p>
        </p:txBody>
      </p:sp>
    </p:spTree>
    <p:extLst>
      <p:ext uri="{BB962C8B-B14F-4D97-AF65-F5344CB8AC3E}">
        <p14:creationId xmlns:p14="http://schemas.microsoft.com/office/powerpoint/2010/main" val="2416774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ECB3E4-449C-4F4A-B94E-C514234C3D59}" type="datetimeFigureOut">
              <a:rPr lang="en-US" smtClean="0"/>
              <a:t>7/5/20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1C3DDA-2E20-49FC-B0A0-6694288164F2}" type="slidenum">
              <a:rPr lang="en-US" smtClean="0"/>
              <a:t>‹#›</a:t>
            </a:fld>
            <a:endParaRPr lang="en-US" dirty="0"/>
          </a:p>
        </p:txBody>
      </p:sp>
    </p:spTree>
    <p:extLst>
      <p:ext uri="{BB962C8B-B14F-4D97-AF65-F5344CB8AC3E}">
        <p14:creationId xmlns:p14="http://schemas.microsoft.com/office/powerpoint/2010/main" val="2871540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www.humanitiescommission.org/_pdf/hss_report.pdf"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hyperlink" Target="https://sarahruffingrobbins.com/2018/10/27/we-are-all-bound-up-together-embrace-the-powerful-heritage-of-frances-e-w-harpers-womens-suffrage-rhetoric/"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609601"/>
            <a:ext cx="7620000" cy="1828799"/>
          </a:xfrm>
        </p:spPr>
        <p:txBody>
          <a:bodyPr/>
          <a:lstStyle/>
          <a:p>
            <a:r>
              <a:rPr lang="en-US" dirty="0"/>
              <a:t>American Literature(s):</a:t>
            </a:r>
          </a:p>
        </p:txBody>
      </p:sp>
      <p:sp>
        <p:nvSpPr>
          <p:cNvPr id="3" name="Subtitle 2"/>
          <p:cNvSpPr>
            <a:spLocks noGrp="1"/>
          </p:cNvSpPr>
          <p:nvPr>
            <p:ph type="subTitle" idx="1"/>
          </p:nvPr>
        </p:nvSpPr>
        <p:spPr>
          <a:xfrm>
            <a:off x="1371600" y="2133600"/>
            <a:ext cx="6400800" cy="3505200"/>
          </a:xfrm>
        </p:spPr>
        <p:txBody>
          <a:bodyPr>
            <a:normAutofit/>
          </a:bodyPr>
          <a:lstStyle/>
          <a:p>
            <a:r>
              <a:rPr lang="en-US" sz="2800" dirty="0">
                <a:solidFill>
                  <a:srgbClr val="FF0000"/>
                </a:solidFill>
              </a:rPr>
              <a:t>Expanding Landscapes of Inquiry, </a:t>
            </a:r>
          </a:p>
          <a:p>
            <a:endParaRPr lang="en-US" sz="2800" dirty="0">
              <a:solidFill>
                <a:srgbClr val="FF0000"/>
              </a:solidFill>
            </a:endParaRPr>
          </a:p>
          <a:p>
            <a:r>
              <a:rPr lang="en-US" sz="2800" dirty="0">
                <a:solidFill>
                  <a:srgbClr val="FF0000"/>
                </a:solidFill>
              </a:rPr>
              <a:t>Shifting Foci for Humanities-Based Study</a:t>
            </a:r>
          </a:p>
        </p:txBody>
      </p:sp>
    </p:spTree>
    <p:extLst>
      <p:ext uri="{BB962C8B-B14F-4D97-AF65-F5344CB8AC3E}">
        <p14:creationId xmlns:p14="http://schemas.microsoft.com/office/powerpoint/2010/main" val="1391562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New England’s Domination </a:t>
            </a:r>
            <a:r>
              <a:rPr lang="en-US" dirty="0"/>
              <a:t>of the Field</a:t>
            </a:r>
          </a:p>
        </p:txBody>
      </p:sp>
      <p:sp>
        <p:nvSpPr>
          <p:cNvPr id="3" name="Content Placeholder 2"/>
          <p:cNvSpPr>
            <a:spLocks noGrp="1"/>
          </p:cNvSpPr>
          <p:nvPr>
            <p:ph idx="1"/>
          </p:nvPr>
        </p:nvSpPr>
        <p:spPr/>
        <p:txBody>
          <a:bodyPr/>
          <a:lstStyle/>
          <a:p>
            <a:r>
              <a:rPr lang="en-US" dirty="0"/>
              <a:t>Where dominant institutions of higher-education were located as the field was first being defined +</a:t>
            </a:r>
          </a:p>
          <a:p>
            <a:r>
              <a:rPr lang="en-US" dirty="0"/>
              <a:t>How northeastern publishing sites that gained national prominence came into play +</a:t>
            </a:r>
          </a:p>
          <a:p>
            <a:r>
              <a:rPr lang="en-US" dirty="0"/>
              <a:t>What role political history played =</a:t>
            </a:r>
          </a:p>
          <a:p>
            <a:r>
              <a:rPr lang="en-US" dirty="0"/>
              <a:t>Why regions beyond New England were marginalized in curricular versions of AmLit.</a:t>
            </a:r>
          </a:p>
        </p:txBody>
      </p:sp>
    </p:spTree>
    <p:extLst>
      <p:ext uri="{BB962C8B-B14F-4D97-AF65-F5344CB8AC3E}">
        <p14:creationId xmlns:p14="http://schemas.microsoft.com/office/powerpoint/2010/main" val="1429836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ew Southern Stud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56431"/>
            <a:ext cx="1895475" cy="12668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0" y="152400"/>
            <a:ext cx="6705600" cy="2862322"/>
          </a:xfrm>
          <a:prstGeom prst="rect">
            <a:avLst/>
          </a:prstGeom>
        </p:spPr>
        <p:txBody>
          <a:bodyPr wrap="square">
            <a:spAutoFit/>
          </a:bodyPr>
          <a:lstStyle/>
          <a:p>
            <a:r>
              <a:rPr lang="en-US" b="1" dirty="0"/>
              <a:t>New Southern Studies</a:t>
            </a:r>
          </a:p>
          <a:p>
            <a:r>
              <a:rPr lang="en-US" dirty="0"/>
              <a:t>After decades of being both celebrated and dismissed as the exception within American exceptionalism, the South has emerged as central to debates about America’s identity historically and culturally, in fields such as American studies, African American studies, cultural studies, and postcolonial theory….[T]his series analyzes and assesses … central ideas of critical theory as it relates to the region and its various cultural identities: objecthood, identity, space, nation, region, abjection, the body, empire. The books in the series are interdisciplinary, methodologically rigorous, and iconoclastic.</a:t>
            </a:r>
          </a:p>
        </p:txBody>
      </p:sp>
      <p:pic>
        <p:nvPicPr>
          <p:cNvPr id="1028" name="Picture 4" descr="Paperback Borderlands - La Frontera : The New Mestiza [Spanish] 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987217"/>
            <a:ext cx="216217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mages.squarespace-cdn.com/content/v1/589116c63e00be9683db081e/1487823631873-3TSMWYYH16DR6V2WEZ8F/ke17ZwdGBToddI8pDm48kLPswmMOqQZ9-Q6KHLjvbpZ7gQa3H78H3Y0txjaiv_0fDoOvxcdMmMKkDsyUqMSsMWxHk725yiiHCCLfrh8O1z5QPOohDIaIeljMHgDF5CVlOqpeNLcJ80NK65_fV7S1UTcpTqfU-ZEsztPyQLxhSSK-PhJjRDDFQG0l3_ZnmWi1QjT9byXZM3ISxo3y1NRptg/image-asset.jpeg?format=500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4891" y="2977981"/>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HouseOnMoangoStree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2968167"/>
            <a:ext cx="3438814" cy="3438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869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Globalizing SPACE/PLACE: </a:t>
            </a:r>
            <a:br>
              <a:rPr lang="en-US" dirty="0"/>
            </a:br>
            <a:r>
              <a:rPr lang="en-US" sz="3600" dirty="0"/>
              <a:t>Extending the borders of American Literature</a:t>
            </a:r>
          </a:p>
        </p:txBody>
      </p:sp>
      <p:pic>
        <p:nvPicPr>
          <p:cNvPr id="1027" name="Picture 3" descr="https://caribbean.commons.gc.cuny.edu/files/2015/11/ma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339" y="1447800"/>
            <a:ext cx="2583316" cy="196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www.cbc.ca/books/images/LitMap-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323684"/>
            <a:ext cx="2633234"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https://lh3.googleusercontent.com/proxy/4Wl0Sr6lReQisbHhddCny-9a1Zr1TZ9NLU5mq1q7kUls3sM0pP3iJU-RCN8fv8XnDpszfi9fpySK5ktiuykJrn35HTShLKfBkiupnlTdE9cMbT9B4w-5K9_YFMl1fof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505200"/>
            <a:ext cx="4876800"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153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Expanding Our Maps—e.g., Globalizing</a:t>
            </a: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57334" y="1600200"/>
            <a:ext cx="3020332" cy="4525963"/>
          </a:xfrm>
        </p:spPr>
      </p:pic>
      <p:pic>
        <p:nvPicPr>
          <p:cNvPr id="7" name="Content Placeholder 6"/>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955643" y="1600200"/>
            <a:ext cx="3041713" cy="4525963"/>
          </a:xfrm>
        </p:spPr>
      </p:pic>
    </p:spTree>
    <p:extLst>
      <p:ext uri="{BB962C8B-B14F-4D97-AF65-F5344CB8AC3E}">
        <p14:creationId xmlns:p14="http://schemas.microsoft.com/office/powerpoint/2010/main" val="3835392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Evolving Ways to Think about </a:t>
            </a:r>
            <a:r>
              <a:rPr lang="en-US" dirty="0">
                <a:solidFill>
                  <a:srgbClr val="FF0000"/>
                </a:solidFill>
              </a:rPr>
              <a:t>Region</a:t>
            </a:r>
          </a:p>
        </p:txBody>
      </p:sp>
      <p:sp>
        <p:nvSpPr>
          <p:cNvPr id="3" name="Content Placeholder 2"/>
          <p:cNvSpPr>
            <a:spLocks noGrp="1"/>
          </p:cNvSpPr>
          <p:nvPr>
            <p:ph sz="half" idx="1"/>
          </p:nvPr>
        </p:nvSpPr>
        <p:spPr/>
        <p:txBody>
          <a:bodyPr>
            <a:normAutofit lnSpcReduction="10000"/>
          </a:bodyPr>
          <a:lstStyle/>
          <a:p>
            <a:r>
              <a:rPr lang="en-US" dirty="0"/>
              <a:t>Moving beyond a view of regionalism as focusing on eccentrics, as grounded in a provincial brand of rural life, as “Other,” and/or as a site of un-critical nostalgia</a:t>
            </a:r>
          </a:p>
        </p:txBody>
      </p:sp>
      <p:sp>
        <p:nvSpPr>
          <p:cNvPr id="4" name="Content Placeholder 3"/>
          <p:cNvSpPr>
            <a:spLocks noGrp="1"/>
          </p:cNvSpPr>
          <p:nvPr>
            <p:ph sz="half" idx="2"/>
          </p:nvPr>
        </p:nvSpPr>
        <p:spPr/>
        <p:txBody>
          <a:bodyPr>
            <a:normAutofit lnSpcReduction="10000"/>
          </a:bodyPr>
          <a:lstStyle/>
          <a:p>
            <a:r>
              <a:rPr lang="en-US" dirty="0"/>
              <a:t>Cultivating a </a:t>
            </a:r>
            <a:r>
              <a:rPr lang="en-US" dirty="0">
                <a:solidFill>
                  <a:srgbClr val="FF0000"/>
                </a:solidFill>
              </a:rPr>
              <a:t>“critical regionalism”</a:t>
            </a:r>
            <a:r>
              <a:rPr lang="en-US" dirty="0"/>
              <a:t>  and a </a:t>
            </a:r>
            <a:r>
              <a:rPr lang="en-US" dirty="0">
                <a:solidFill>
                  <a:srgbClr val="FF0000"/>
                </a:solidFill>
              </a:rPr>
              <a:t>transnational regionalism </a:t>
            </a:r>
            <a:r>
              <a:rPr lang="en-US" dirty="0"/>
              <a:t>recognizing the power of place—including the importance of the local environment—but also seeing links between the local and the global/the larger world</a:t>
            </a:r>
          </a:p>
        </p:txBody>
      </p:sp>
    </p:spTree>
    <p:extLst>
      <p:ext uri="{BB962C8B-B14F-4D97-AF65-F5344CB8AC3E}">
        <p14:creationId xmlns:p14="http://schemas.microsoft.com/office/powerpoint/2010/main" val="3834131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ages-na.ssl-images-amazon.com/images/I/51mVqiO9mcL._SX367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14400"/>
            <a:ext cx="3514725" cy="47529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0" y="914400"/>
            <a:ext cx="3319726" cy="4708981"/>
          </a:xfrm>
          <a:prstGeom prst="rect">
            <a:avLst/>
          </a:prstGeom>
          <a:noFill/>
        </p:spPr>
        <p:txBody>
          <a:bodyPr wrap="square" rtlCol="0">
            <a:spAutoFit/>
          </a:bodyPr>
          <a:lstStyle/>
          <a:p>
            <a:r>
              <a:rPr lang="en-US" sz="2000" dirty="0"/>
              <a:t>Written by a </a:t>
            </a:r>
            <a:r>
              <a:rPr lang="en-US" sz="2000" dirty="0">
                <a:solidFill>
                  <a:srgbClr val="FF0000"/>
                </a:solidFill>
              </a:rPr>
              <a:t>Texas</a:t>
            </a:r>
            <a:r>
              <a:rPr lang="en-US" sz="2000" dirty="0"/>
              <a:t> author </a:t>
            </a:r>
          </a:p>
          <a:p>
            <a:endParaRPr lang="en-US" sz="2000" dirty="0"/>
          </a:p>
          <a:p>
            <a:r>
              <a:rPr lang="en-US" sz="2000" dirty="0"/>
              <a:t>Presenting a Texas setting as multicultural (portraying interactions among whites, Mexican Americans, Native Americans)</a:t>
            </a:r>
          </a:p>
          <a:p>
            <a:endParaRPr lang="en-US" sz="2000" dirty="0"/>
          </a:p>
          <a:p>
            <a:r>
              <a:rPr lang="en-US" sz="2000" dirty="0"/>
              <a:t>Engaging many social issues from a complex time period (post-Civil War in Texas)</a:t>
            </a:r>
          </a:p>
          <a:p>
            <a:endParaRPr lang="en-US" sz="2000" dirty="0"/>
          </a:p>
          <a:p>
            <a:r>
              <a:rPr lang="en-US" sz="2000" dirty="0"/>
              <a:t>Depicting a central character with a </a:t>
            </a:r>
            <a:r>
              <a:rPr lang="en-US" sz="2000" dirty="0">
                <a:solidFill>
                  <a:srgbClr val="FF0000"/>
                </a:solidFill>
              </a:rPr>
              <a:t>cosmopolitan </a:t>
            </a:r>
            <a:r>
              <a:rPr lang="en-US" sz="2000" dirty="0"/>
              <a:t>viewpoint</a:t>
            </a:r>
          </a:p>
        </p:txBody>
      </p:sp>
    </p:spTree>
    <p:extLst>
      <p:ext uri="{BB962C8B-B14F-4D97-AF65-F5344CB8AC3E}">
        <p14:creationId xmlns:p14="http://schemas.microsoft.com/office/powerpoint/2010/main" val="325044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Linking TIME and SPACE </a:t>
            </a:r>
            <a:br>
              <a:rPr lang="en-US" dirty="0"/>
            </a:br>
            <a:r>
              <a:rPr lang="en-US" dirty="0"/>
              <a:t>as organizing frameworks</a:t>
            </a:r>
          </a:p>
        </p:txBody>
      </p:sp>
      <p:pic>
        <p:nvPicPr>
          <p:cNvPr id="3076" name="Picture 4" descr="https://images-na.ssl-images-amazon.com/images/I/51lI2bgVmuL._SX331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3171825" cy="47529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38601" y="1524000"/>
            <a:ext cx="4495800" cy="5355312"/>
          </a:xfrm>
          <a:prstGeom prst="rect">
            <a:avLst/>
          </a:prstGeom>
          <a:noFill/>
        </p:spPr>
        <p:txBody>
          <a:bodyPr wrap="square" rtlCol="0">
            <a:spAutoFit/>
          </a:bodyPr>
          <a:lstStyle/>
          <a:p>
            <a:r>
              <a:rPr lang="en-US" sz="2400" dirty="0"/>
              <a:t>Examples of themes and texts:</a:t>
            </a:r>
          </a:p>
          <a:p>
            <a:endParaRPr lang="en-US" dirty="0"/>
          </a:p>
          <a:p>
            <a:r>
              <a:rPr lang="en-US" sz="2400" dirty="0">
                <a:solidFill>
                  <a:srgbClr val="00B050"/>
                </a:solidFill>
              </a:rPr>
              <a:t>“Migration and Settlement”: </a:t>
            </a:r>
          </a:p>
          <a:p>
            <a:r>
              <a:rPr lang="en-US" sz="2400" dirty="0"/>
              <a:t>Ben Franklin living in London</a:t>
            </a:r>
          </a:p>
          <a:p>
            <a:endParaRPr lang="en-US" sz="2400" dirty="0"/>
          </a:p>
          <a:p>
            <a:r>
              <a:rPr lang="en-US" sz="2400" dirty="0">
                <a:solidFill>
                  <a:srgbClr val="00B050"/>
                </a:solidFill>
              </a:rPr>
              <a:t>“Abolition and Aftermath”:</a:t>
            </a:r>
          </a:p>
          <a:p>
            <a:r>
              <a:rPr lang="en-US" sz="2400" dirty="0"/>
              <a:t>Frederick Douglass’s anti-slavery speeches in Dublin</a:t>
            </a:r>
          </a:p>
          <a:p>
            <a:endParaRPr lang="en-US" sz="2400" dirty="0"/>
          </a:p>
          <a:p>
            <a:r>
              <a:rPr lang="en-US" sz="2400" dirty="0">
                <a:solidFill>
                  <a:srgbClr val="00B050"/>
                </a:solidFill>
              </a:rPr>
              <a:t>“Nationalism &amp; Cosmopolitanism”:</a:t>
            </a:r>
          </a:p>
          <a:p>
            <a:r>
              <a:rPr lang="en-US" sz="2400" i="1" dirty="0"/>
              <a:t>New York Times </a:t>
            </a:r>
            <a:r>
              <a:rPr lang="en-US" sz="2400" dirty="0"/>
              <a:t>report on Ida B. Wells’ anti-lynching speeches in the UK in 1894</a:t>
            </a:r>
          </a:p>
          <a:p>
            <a:endParaRPr lang="en-US" dirty="0"/>
          </a:p>
          <a:p>
            <a:endParaRPr lang="en-US" dirty="0"/>
          </a:p>
        </p:txBody>
      </p:sp>
    </p:spTree>
    <p:extLst>
      <p:ext uri="{BB962C8B-B14F-4D97-AF65-F5344CB8AC3E}">
        <p14:creationId xmlns:p14="http://schemas.microsoft.com/office/powerpoint/2010/main" val="3634410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Ida B. Wells’s Personal Journeys</a:t>
            </a:r>
          </a:p>
        </p:txBody>
      </p:sp>
      <p:sp>
        <p:nvSpPr>
          <p:cNvPr id="3" name="Text Placeholder 2"/>
          <p:cNvSpPr>
            <a:spLocks noGrp="1"/>
          </p:cNvSpPr>
          <p:nvPr>
            <p:ph type="body" idx="1"/>
          </p:nvPr>
        </p:nvSpPr>
        <p:spPr/>
        <p:txBody>
          <a:bodyPr>
            <a:normAutofit/>
          </a:bodyPr>
          <a:lstStyle/>
          <a:p>
            <a:r>
              <a:rPr lang="en-US" dirty="0"/>
              <a:t>Wells’s </a:t>
            </a:r>
            <a:r>
              <a:rPr lang="en-US" dirty="0">
                <a:solidFill>
                  <a:srgbClr val="FF0000"/>
                </a:solidFill>
              </a:rPr>
              <a:t>Railroad</a:t>
            </a:r>
            <a:r>
              <a:rPr lang="en-US" dirty="0"/>
              <a:t> Court Case </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62716" y="2174875"/>
            <a:ext cx="3229156" cy="3951288"/>
          </a:xfrm>
        </p:spPr>
      </p:pic>
      <p:sp>
        <p:nvSpPr>
          <p:cNvPr id="5" name="Text Placeholder 4"/>
          <p:cNvSpPr>
            <a:spLocks noGrp="1"/>
          </p:cNvSpPr>
          <p:nvPr>
            <p:ph type="body" sz="quarter" idx="3"/>
          </p:nvPr>
        </p:nvSpPr>
        <p:spPr>
          <a:xfrm>
            <a:off x="4495801" y="1535113"/>
            <a:ext cx="4191000" cy="639762"/>
          </a:xfrm>
        </p:spPr>
        <p:txBody>
          <a:bodyPr>
            <a:normAutofit fontScale="92500"/>
          </a:bodyPr>
          <a:lstStyle/>
          <a:p>
            <a:r>
              <a:rPr lang="en-US" dirty="0"/>
              <a:t>Wells-Barnett’s </a:t>
            </a:r>
            <a:r>
              <a:rPr lang="en-US" dirty="0">
                <a:solidFill>
                  <a:srgbClr val="FF0000"/>
                </a:solidFill>
              </a:rPr>
              <a:t>Life-long Activism</a:t>
            </a:r>
          </a:p>
        </p:txBody>
      </p:sp>
      <p:pic>
        <p:nvPicPr>
          <p:cNvPr id="8" name="Content Placeholder 7"/>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5245816" y="2174875"/>
            <a:ext cx="2840193" cy="3951288"/>
          </a:xfrm>
        </p:spPr>
      </p:pic>
    </p:spTree>
    <p:extLst>
      <p:ext uri="{BB962C8B-B14F-4D97-AF65-F5344CB8AC3E}">
        <p14:creationId xmlns:p14="http://schemas.microsoft.com/office/powerpoint/2010/main" val="91506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2468562"/>
          </a:xfrm>
        </p:spPr>
        <p:txBody>
          <a:bodyPr>
            <a:normAutofit fontScale="90000"/>
          </a:bodyPr>
          <a:lstStyle/>
          <a:p>
            <a:r>
              <a:rPr lang="en-US" dirty="0">
                <a:solidFill>
                  <a:srgbClr val="FF0000"/>
                </a:solidFill>
              </a:rPr>
              <a:t>WHO BELONGS</a:t>
            </a:r>
            <a:br>
              <a:rPr lang="en-US" dirty="0">
                <a:solidFill>
                  <a:srgbClr val="FF0000"/>
                </a:solidFill>
              </a:rPr>
            </a:br>
            <a:r>
              <a:rPr lang="en-US" dirty="0">
                <a:solidFill>
                  <a:srgbClr val="FF0000"/>
                </a:solidFill>
              </a:rPr>
              <a:t>in American literature?</a:t>
            </a:r>
            <a:br>
              <a:rPr lang="en-US" dirty="0">
                <a:solidFill>
                  <a:srgbClr val="FF0000"/>
                </a:solidFill>
              </a:rPr>
            </a:br>
            <a:r>
              <a:rPr lang="en-US" dirty="0"/>
              <a:t>How do identities of authors and characters shape reading &amp; teaching?</a:t>
            </a:r>
          </a:p>
        </p:txBody>
      </p:sp>
      <p:sp>
        <p:nvSpPr>
          <p:cNvPr id="3" name="Content Placeholder 2"/>
          <p:cNvSpPr>
            <a:spLocks noGrp="1"/>
          </p:cNvSpPr>
          <p:nvPr>
            <p:ph idx="1"/>
          </p:nvPr>
        </p:nvSpPr>
        <p:spPr>
          <a:xfrm>
            <a:off x="457200" y="2667000"/>
            <a:ext cx="7696200" cy="3459163"/>
          </a:xfrm>
        </p:spPr>
        <p:txBody>
          <a:bodyPr>
            <a:normAutofit/>
          </a:bodyPr>
          <a:lstStyle/>
          <a:p>
            <a:r>
              <a:rPr lang="en-US" dirty="0"/>
              <a:t>Gender </a:t>
            </a:r>
          </a:p>
          <a:p>
            <a:r>
              <a:rPr lang="en-US" dirty="0"/>
              <a:t>Social Class </a:t>
            </a:r>
          </a:p>
          <a:p>
            <a:r>
              <a:rPr lang="en-US" dirty="0"/>
              <a:t>Race and Ethnicity</a:t>
            </a:r>
          </a:p>
          <a:p>
            <a:r>
              <a:rPr lang="en-US" dirty="0"/>
              <a:t>(Dis)ability and Age</a:t>
            </a:r>
          </a:p>
          <a:p>
            <a:r>
              <a:rPr lang="en-US" dirty="0"/>
              <a:t>Cultural Community Memberships (e.g., religious affiliation)</a:t>
            </a:r>
          </a:p>
        </p:txBody>
      </p:sp>
    </p:spTree>
    <p:extLst>
      <p:ext uri="{BB962C8B-B14F-4D97-AF65-F5344CB8AC3E}">
        <p14:creationId xmlns:p14="http://schemas.microsoft.com/office/powerpoint/2010/main" val="671220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UNC-Chapel Hill, 1974-75</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00200"/>
            <a:ext cx="2984051" cy="4525963"/>
          </a:xfrm>
        </p:spPr>
      </p:pic>
      <p:sp>
        <p:nvSpPr>
          <p:cNvPr id="5" name="TextBox 4"/>
          <p:cNvSpPr txBox="1"/>
          <p:nvPr/>
        </p:nvSpPr>
        <p:spPr>
          <a:xfrm>
            <a:off x="3581400" y="1524000"/>
            <a:ext cx="5942369" cy="4524315"/>
          </a:xfrm>
          <a:prstGeom prst="rect">
            <a:avLst/>
          </a:prstGeom>
          <a:noFill/>
        </p:spPr>
        <p:txBody>
          <a:bodyPr wrap="square" rtlCol="0">
            <a:spAutoFit/>
          </a:bodyPr>
          <a:lstStyle/>
          <a:p>
            <a:r>
              <a:rPr lang="en-US" sz="3600" dirty="0"/>
              <a:t>Edgar Allen Poe</a:t>
            </a:r>
          </a:p>
          <a:p>
            <a:r>
              <a:rPr lang="en-US" sz="3600" dirty="0"/>
              <a:t>Ralph Waldo Emerson</a:t>
            </a:r>
          </a:p>
          <a:p>
            <a:r>
              <a:rPr lang="en-US" sz="3600" dirty="0"/>
              <a:t>Henry David Thoreau</a:t>
            </a:r>
          </a:p>
          <a:p>
            <a:r>
              <a:rPr lang="en-US" sz="3600" dirty="0"/>
              <a:t>Nathaniel Hawthorne</a:t>
            </a:r>
          </a:p>
          <a:p>
            <a:r>
              <a:rPr lang="en-US" sz="3600" dirty="0"/>
              <a:t>Herman Melville</a:t>
            </a:r>
          </a:p>
          <a:p>
            <a:r>
              <a:rPr lang="en-US" sz="3600" dirty="0"/>
              <a:t>Walt Whitman</a:t>
            </a:r>
          </a:p>
          <a:p>
            <a:r>
              <a:rPr lang="en-US" sz="3600" dirty="0"/>
              <a:t>Samuel Clemens/Mark Twain</a:t>
            </a:r>
          </a:p>
          <a:p>
            <a:r>
              <a:rPr lang="en-US" sz="3600" dirty="0"/>
              <a:t>Henry James</a:t>
            </a:r>
          </a:p>
        </p:txBody>
      </p:sp>
    </p:spTree>
    <p:extLst>
      <p:ext uri="{BB962C8B-B14F-4D97-AF65-F5344CB8AC3E}">
        <p14:creationId xmlns:p14="http://schemas.microsoft.com/office/powerpoint/2010/main" val="3883188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Three Illustrative Areas of Change and Debate</a:t>
            </a:r>
          </a:p>
        </p:txBody>
      </p:sp>
      <p:sp>
        <p:nvSpPr>
          <p:cNvPr id="3" name="TextBox 2"/>
          <p:cNvSpPr txBox="1"/>
          <p:nvPr/>
        </p:nvSpPr>
        <p:spPr>
          <a:xfrm>
            <a:off x="990600" y="1371600"/>
            <a:ext cx="6934200" cy="5016758"/>
          </a:xfrm>
          <a:prstGeom prst="rect">
            <a:avLst/>
          </a:prstGeom>
          <a:noFill/>
        </p:spPr>
        <p:txBody>
          <a:bodyPr wrap="square" rtlCol="0">
            <a:spAutoFit/>
          </a:bodyPr>
          <a:lstStyle/>
          <a:p>
            <a:r>
              <a:rPr lang="en-US" sz="3200" dirty="0"/>
              <a:t>How to conceptualize and engage with historical periods; </a:t>
            </a:r>
            <a:r>
              <a:rPr lang="en-US" sz="3200" dirty="0">
                <a:solidFill>
                  <a:srgbClr val="FF0000"/>
                </a:solidFill>
              </a:rPr>
              <a:t>[TIME]</a:t>
            </a:r>
          </a:p>
          <a:p>
            <a:endParaRPr lang="en-US" sz="3200" dirty="0"/>
          </a:p>
          <a:p>
            <a:r>
              <a:rPr lang="en-US" sz="3200" dirty="0"/>
              <a:t>How to envision the geography or borders of American literature(s); </a:t>
            </a:r>
            <a:r>
              <a:rPr lang="en-US" sz="3200" dirty="0">
                <a:solidFill>
                  <a:srgbClr val="FF0000"/>
                </a:solidFill>
              </a:rPr>
              <a:t>[SPACE]</a:t>
            </a:r>
          </a:p>
          <a:p>
            <a:endParaRPr lang="en-US" sz="3200" dirty="0"/>
          </a:p>
          <a:p>
            <a:r>
              <a:rPr lang="en-US" sz="3200" dirty="0"/>
              <a:t>How to extend our commitment to who is represented in the curriculum we study. </a:t>
            </a:r>
            <a:r>
              <a:rPr lang="en-US" sz="3200" dirty="0">
                <a:solidFill>
                  <a:srgbClr val="FF0000"/>
                </a:solidFill>
              </a:rPr>
              <a:t>[PEOPLE]</a:t>
            </a:r>
          </a:p>
        </p:txBody>
      </p:sp>
    </p:spTree>
    <p:extLst>
      <p:ext uri="{BB962C8B-B14F-4D97-AF65-F5344CB8AC3E}">
        <p14:creationId xmlns:p14="http://schemas.microsoft.com/office/powerpoint/2010/main" val="562879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1" y="228600"/>
            <a:ext cx="4794102" cy="639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62000" y="337082"/>
            <a:ext cx="3048000" cy="1477328"/>
          </a:xfrm>
          <a:prstGeom prst="rect">
            <a:avLst/>
          </a:prstGeom>
          <a:noFill/>
        </p:spPr>
        <p:txBody>
          <a:bodyPr wrap="square" rtlCol="0">
            <a:spAutoFit/>
          </a:bodyPr>
          <a:lstStyle/>
          <a:p>
            <a:r>
              <a:rPr lang="en-US" b="1" dirty="0"/>
              <a:t>WHO BELONGS?</a:t>
            </a:r>
          </a:p>
          <a:p>
            <a:endParaRPr lang="en-US" b="1" dirty="0"/>
          </a:p>
          <a:p>
            <a:r>
              <a:rPr lang="en-US" b="1" dirty="0"/>
              <a:t>Walt Whitman</a:t>
            </a:r>
          </a:p>
          <a:p>
            <a:r>
              <a:rPr lang="en-US" b="1" dirty="0"/>
              <a:t>“I Hear America Singing”</a:t>
            </a:r>
          </a:p>
          <a:p>
            <a:r>
              <a:rPr lang="en-US" dirty="0"/>
              <a:t> </a:t>
            </a:r>
          </a:p>
        </p:txBody>
      </p:sp>
      <p:sp>
        <p:nvSpPr>
          <p:cNvPr id="3" name="Rectangle 2"/>
          <p:cNvSpPr/>
          <p:nvPr/>
        </p:nvSpPr>
        <p:spPr>
          <a:xfrm>
            <a:off x="304800" y="2209800"/>
            <a:ext cx="3505200" cy="3693319"/>
          </a:xfrm>
          <a:prstGeom prst="rect">
            <a:avLst/>
          </a:prstGeom>
        </p:spPr>
        <p:txBody>
          <a:bodyPr wrap="square">
            <a:spAutoFit/>
          </a:bodyPr>
          <a:lstStyle/>
          <a:p>
            <a:pPr fontAlgn="base"/>
            <a:r>
              <a:rPr lang="en-US" dirty="0"/>
              <a:t>I hear America singing, the varied carols I hear,</a:t>
            </a:r>
            <a:br>
              <a:rPr lang="en-US" dirty="0"/>
            </a:br>
            <a:endParaRPr lang="en-US" dirty="0"/>
          </a:p>
          <a:p>
            <a:pPr fontAlgn="base"/>
            <a:r>
              <a:rPr lang="en-US" dirty="0"/>
              <a:t>Those of mechanics, each one singing his as it should be blithe and strong,</a:t>
            </a:r>
            <a:br>
              <a:rPr lang="en-US" dirty="0"/>
            </a:br>
            <a:endParaRPr lang="en-US" dirty="0"/>
          </a:p>
          <a:p>
            <a:pPr fontAlgn="base"/>
            <a:r>
              <a:rPr lang="en-US" dirty="0"/>
              <a:t>The carpenter singing his as he measures his plank or beam,</a:t>
            </a:r>
            <a:br>
              <a:rPr lang="en-US" dirty="0"/>
            </a:br>
            <a:endParaRPr lang="en-US" dirty="0"/>
          </a:p>
          <a:p>
            <a:pPr fontAlgn="base"/>
            <a:r>
              <a:rPr lang="en-US" dirty="0"/>
              <a:t>The mason singing his as he makes ready for work, or leaves off work….</a:t>
            </a:r>
          </a:p>
        </p:txBody>
      </p:sp>
    </p:spTree>
    <p:extLst>
      <p:ext uri="{BB962C8B-B14F-4D97-AF65-F5344CB8AC3E}">
        <p14:creationId xmlns:p14="http://schemas.microsoft.com/office/powerpoint/2010/main" val="3516072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webp;base64,UklGRjINAABXRUJQVlA4ICYNAAAQRwCdASrDACUBPw2AtFGnJK6ho/Eamdghiedu4W5wq5Fa4BbTOnAbzzkMvWDuA/0vhz5fPb+e5l37ANRrsr/d/2z2x/x3fr8T9Qj2X/qN8rAB+Z/23v3NRrwL/w/cA/mP9h9Hf+L4Xn2//i+wR/Kf8P6H/1D6Ffqr9pPgP8sL2X/un7Lg/YHQIguna/BqCkeEIHCUiS2+5izfl3sRlaomyX95Ck5tKDoocPEJkL7XgemVLWFG6ycmotRratMUxt4Hmbtc7kQOs1O7F/7SjTIzNJi0y+/8Dr4i7ejdEGNe6gACCL3nVUAmbBQqKLDLntnLNHu3qWlCXdSA5+4Cf5tSbILTmdvTyCeoMTue2xv4wN6Ak8fxABvlA98rUlLjbDJnJYWqgcNARSGzQ5sJ1UVjk2kHKCrduwEYN6wtVEQIgxBrl1alFqlZkfFKrtGYbtkp7T4VcZDsw1kzRcxesV7qwGbteyZMQnBHZr9HGu8P7ZvwH/CPufyJek1T0idLQkxvYgG0LtWBQ4QqgVCv3YPMiE8p5+r5VNCKxlJv/rTW5IWV6hoEFHATJjwJZN/MimARCa25HDW8D1WhPNUoFUr89kRn8BaoCrAnFmdXR753vjklQ56Nu9ZGJjj/fkP4+sr2PAErWQYpzROmRbIc+NnXNJaakUkA6bWr+tByQO1N06gyZqM5q5JsugXzEI845vNCLEZVfkFvl8LyrOh2V0ckh7MeWL2CcqLhyb999Dh6eG6bsOfMzRMrZmamZi4VAfQAAP7NhT9lDXQ+Om5e8fQWdf+gk4KBgkqKwi47ggD2sgAlFUFY/ksLo1aUgw/QSov7QDK/ZYYXguJ1hwbPKvwrGL1W5uvqCCuIRc56pL9kcu9B1bUH4n/EnQwvW6jaBoVhqPIUX4FR2XQlcqo2XZxg6ktwZmLsDCbWK3xyvUNCo8ZN+wWwxJwqVk9ZS3syOVFY5bBe0nJFYaf1B0DjtFU4PoFBNuc2oo9rG7bWNvl4IHEfTdycYfDJ5rIcY2I3CbBWt1tP8FV1WWZ5tcu1duIF/j2TqW8t7y8mIPJnVAlNLgDdVXtbXCpXTE6MGsnUMhxCtIDkTgPrVSZ7eF/WAWgAdmYGBD9zXHlCobExPp974w7Ii6NqMKRryVgtS30CFmJ79QNMZos2At0lOBRx+LzJWAdhhgbrWsEfiYhTmKZex14ecxvZPEsrIeCVCO0wyF29qWjNqPw1Gd48+Eps3mN7qJsMWUGk5JX+JnlW+Bl6uWjtexbJfqsRf8MhU0JfPNPVPwTmYnZ+1TE6RZ/VN/4MTvPP7o7X77jcy3tWYArsSPLUtzPhv4JoxqWYAttzhGye/so/93Sc/5S0eJZkVZMkswm2w1SAwoxBpT0jFkmnKPqvCb1IgnqM8MgeGUzSBuusDcC2wAHYZ1EkNrqO5rCAsv7RqmsLcnBuIP0TtaTUdfU58yE66X4ZInMi3/E7az56Pu2MEX935/qMiXBMeDS2sxsSw7kpr/WuOoyCjQtor98/7S2Om1+4nXjBgBYkJS5zqJBMBmcgqMKSVDywpb6EiVt32fxdLLEQyNhG1VhSiiyCS9BTPZQRUcoqOWAtt8+0q88ckbnTlzacIMOvrbGMgkaYOAjokGIR4Myltg3bNVXoqhjlg4xyVeRs4KyRNjXiKXjCQlZqG3cftEyipEzIHL8/6hsFccyPPWsVUYn1pB2LTyK5nUvApO/ezFB8llhVm5xZT8Xo2gRRW1txP9eAmYHOnp0ae5qCOkL/aWPJSqGGumw6qBW5W4b2YiDSIcE/Tr35xKDlcPQWzAYh67cMEIfTXWqCzE2AhML5kG1DvYPe+h7IxRi/y86r4s7YBLx71IJU0QZJu1GGgtSBHloY2lVsUHuIfXLDui9/uoZyxcqmTYHMolSy7m3bRX/kjMwfwnT1R8WhxWNwkbTZ1alSxn0E2Fwb4AVV2onpF6/2fmb/cSjqgExMkm5yx0VEPrTwe+ccbKM/W4wofTBPl4/l9m3Qf//iHn3/y9KVlIgE8av3WEgMU/fvM5b5sxzc2hcgPBYUpBkuMYstsUXUo/+AACe78/Ydg+Dr+3CZT3/wGX+p3zXW/kFI0yxw+j8BQ3FWf3p0DGKUuxHq1YbpJF0oad4ksmeER8Q+UWTb1v3B3U2RVM7N4+0y2p6GqH4YIpGxvmVeC4X+aYt+0/kkxWdrioW6z3685il6o8dKLdkUE8ul3xkep9eofaveeU8tpmaVLUO+ZZGKgG+pIGjjuzQ27+SVGCFh7gHpgcBbCsO8MLlt2LSs5DBjfkgDhQcURc7MqjfrcRoL30BirFUszi+tdpFMk/sg3ie/yYah5GQV5BqOHPZ5AszVQ69wTdo/y/gA33MNl2h0d0XZCSJE+2hAxSFXVZFW2zwH5uBQJWwp9aVI6jwwP7+uSsT2tfY2RzyzpxNZK87O1/TJ+1bIiaO+bjcAVtj6ocQlJHcsUMnVACND8CL0fINeqfn/qz37SEvNr8gquDIErYG1YGdfSIN7kkWRMFIMgV2IOPZnqGXvDJBEiBwuM5CtPIRI1ur6Rk/b7upd1q9K9NGWdl8+TGMWBYWor2zvzOsvNM8Y6BhI8q1FLFRnvxX6GpbznjmOddvDzjQACOy1S/EUFP1Us7BlEXj7RRf9oFNeNRL56Cw/R4mHCDiZ/mEfR4hohpFc/UoTj8andi3zDULllCbTKpzZrrZS1Ano77T24jag8hZUlDHphSSixdJD2J13HJJY+sQXNFVvR2pI0MtIP85Py/i9gwJqo/OFN9u+MzZCcEjz3nZr8zNC5533J/Pb0RpV832n9ZT3L5aGzlCokMmVc592Ylr90Z/VybHUycB/vV6EECAiktzUqSUQ0WZh4YNgy3OgD7I51Y6qNKBYpXnJiSYFBGfR6eGZPrcT9zkEdaNs3pQeeJtl1uKKVd7QP16LKKpPnam0NflbW5mhqbqtejzD+xMI4vkPtEKEKvtNJtN7nqrdtZ+csNSjMWIHzc6MIsiVEZI2J8TLhgk3dkHCbb6xCAabkYXRhchRl21n4M3N7Z/OFQBIL8VeB9Sbkg01Afnm62+gl5G6HtlRcmmQME/gCvw3XhhjGA1HFnkeM35GOLrcEGiZbcZWNtNVLloNE+tdG6r+SdNlP/H1TQFCQv+75z/m91vf1ocCPcS1qjMJ56/sSPJ7gYJUg7Ez015z9KpfX3N66JdqcpuXnaRcajOXYiE9G0pwZfLoex1PLY+Tha2hRt93ocmbMmF0jOXtTFdjjKu1x/4QGyfgsBwfhfj6LiwTB7V66Xp2NBgyzvATpo+pf/3S3TzYH8pgUJs12XP/WbGEU8GpZrNA0ZOo2PT89TojgrrR5tx2WH0NX1Wuig/NBnXZmHGEw/Hsd9SG1AlbpME9K6bpuDW3+/DkdsiODnupfoMebNKOu+InhRz24K+qsLBb2vHEo/mUHvubzkuJnoMhFAmyfG1T8F9vFWTNukqrv6Q5c1P+wgeAy1MiUc557GzV3bwyfCRABLRa8bQuY7KkKSuZqOFgt0T2PCjm1KlPr1s2zaViVC6us4J1k19PMnby9atciPPnbTTF6RRY8rsIaL1dCejJwqgBdY+a3gncWjvOB2DLe8PU/f3Kk25VVOmi4vwGhJfSMuDN35FEbr4fooMRBGnMWe+52o1jzjl6AIJvfN/NxFYh5s/uM/kui/MUTmyGzFipNGRTODOdpgx6Qve5KvhUJrEQ/+rO9G6tHJ+o5F7LXvSGj7MwCqdpG0i6eSK+ulPJouNmHqTf+pBgUHvXkQ+VxultN9IuW2WKjR+2zjXdyWPBf8m39gamKncdhKv+1i0T2PB5+QdLLGFmldnHbPZ4bG6LXStSpzT3VsNMZILyMY13ukfHqsTTc1H357VcXM1i9UGONguxyR2xlmE54FOA6MRzBDjqu90R6lGqShG935E8tbKctRvR1Uv7f5Xt0SEHyRBhRBRXzorNOVdBfxx1rnaOP04YDTV/5BQO4QMF65/HyfQU9VPa5xYpYvJNNXwqK0t2znlNX+zgAnQTziDyrgcvVHX0xsopWamn/jARC9obhk5x3ImZjYsMW6X/EhNr+B4UsvjliOlmG9IziIT5rBgCPP+yWslrKTW+TyaWN/+HDYngDkjhOsv9ayEeLEENG0t9U1dNhCJ02aQsajrUH54xrNTqlvstjhFsDiYcXD+lI2a3eppbLQdsBriObFkODQNRAYB0nS/dUZTYMfXXiBG6MrE2Trb/NMzRCJITu9WK/umfQWXa/04KZurHMT1TgKMnCZ8lVLjI1Hej3tbCGrrdtQyFqog3DKE/g7maNFYKsSQk0bJ2VET5ma1viFBpw0kL2crTlb0Ak+M/sevnpIB1L04FkFYZxQtuHVgFXQtepzhfYtHNMlqXpLZWSxj8o08b5lm7GlecPzkpqogB1rmrlFuK4rv7L5r6unReVJsXoBHanoxAKZCqwWvmrvnNZdyzOdM4yHEAAA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data:image/webp;base64,UklGRjINAABXRUJQVlA4ICYNAAAQRwCdASrDACUBPw2AtFGnJK6ho/Eamdghiedu4W5wq5Fa4BbTOnAbzzkMvWDuA/0vhz5fPb+e5l37ANRrsr/d/2z2x/x3fr8T9Qj2X/qN8rAB+Z/23v3NRrwL/w/cA/mP9h9Hf+L4Xn2//i+wR/Kf8P6H/1D6Ffqr9pPgP8sL2X/un7Lg/YHQIguna/BqCkeEIHCUiS2+5izfl3sRlaomyX95Ck5tKDoocPEJkL7XgemVLWFG6ycmotRratMUxt4Hmbtc7kQOs1O7F/7SjTIzNJi0y+/8Dr4i7ejdEGNe6gACCL3nVUAmbBQqKLDLntnLNHu3qWlCXdSA5+4Cf5tSbILTmdvTyCeoMTue2xv4wN6Ak8fxABvlA98rUlLjbDJnJYWqgcNARSGzQ5sJ1UVjk2kHKCrduwEYN6wtVEQIgxBrl1alFqlZkfFKrtGYbtkp7T4VcZDsw1kzRcxesV7qwGbteyZMQnBHZr9HGu8P7ZvwH/CPufyJek1T0idLQkxvYgG0LtWBQ4QqgVCv3YPMiE8p5+r5VNCKxlJv/rTW5IWV6hoEFHATJjwJZN/MimARCa25HDW8D1WhPNUoFUr89kRn8BaoCrAnFmdXR753vjklQ56Nu9ZGJjj/fkP4+sr2PAErWQYpzROmRbIc+NnXNJaakUkA6bWr+tByQO1N06gyZqM5q5JsugXzEI845vNCLEZVfkFvl8LyrOh2V0ckh7MeWL2CcqLhyb999Dh6eG6bsOfMzRMrZmamZi4VAfQAAP7NhT9lDXQ+Om5e8fQWdf+gk4KBgkqKwi47ggD2sgAlFUFY/ksLo1aUgw/QSov7QDK/ZYYXguJ1hwbPKvwrGL1W5uvqCCuIRc56pL9kcu9B1bUH4n/EnQwvW6jaBoVhqPIUX4FR2XQlcqo2XZxg6ktwZmLsDCbWK3xyvUNCo8ZN+wWwxJwqVk9ZS3syOVFY5bBe0nJFYaf1B0DjtFU4PoFBNuc2oo9rG7bWNvl4IHEfTdycYfDJ5rIcY2I3CbBWt1tP8FV1WWZ5tcu1duIF/j2TqW8t7y8mIPJnVAlNLgDdVXtbXCpXTE6MGsnUMhxCtIDkTgPrVSZ7eF/WAWgAdmYGBD9zXHlCobExPp974w7Ii6NqMKRryVgtS30CFmJ79QNMZos2At0lOBRx+LzJWAdhhgbrWsEfiYhTmKZex14ecxvZPEsrIeCVCO0wyF29qWjNqPw1Gd48+Eps3mN7qJsMWUGk5JX+JnlW+Bl6uWjtexbJfqsRf8MhU0JfPNPVPwTmYnZ+1TE6RZ/VN/4MTvPP7o7X77jcy3tWYArsSPLUtzPhv4JoxqWYAttzhGye/so/93Sc/5S0eJZkVZMkswm2w1SAwoxBpT0jFkmnKPqvCb1IgnqM8MgeGUzSBuusDcC2wAHYZ1EkNrqO5rCAsv7RqmsLcnBuIP0TtaTUdfU58yE66X4ZInMi3/E7az56Pu2MEX935/qMiXBMeDS2sxsSw7kpr/WuOoyCjQtor98/7S2Om1+4nXjBgBYkJS5zqJBMBmcgqMKSVDywpb6EiVt32fxdLLEQyNhG1VhSiiyCS9BTPZQRUcoqOWAtt8+0q88ckbnTlzacIMOvrbGMgkaYOAjokGIR4Myltg3bNVXoqhjlg4xyVeRs4KyRNjXiKXjCQlZqG3cftEyipEzIHL8/6hsFccyPPWsVUYn1pB2LTyK5nUvApO/ezFB8llhVm5xZT8Xo2gRRW1txP9eAmYHOnp0ae5qCOkL/aWPJSqGGumw6qBW5W4b2YiDSIcE/Tr35xKDlcPQWzAYh67cMEIfTXWqCzE2AhML5kG1DvYPe+h7IxRi/y86r4s7YBLx71IJU0QZJu1GGgtSBHloY2lVsUHuIfXLDui9/uoZyxcqmTYHMolSy7m3bRX/kjMwfwnT1R8WhxWNwkbTZ1alSxn0E2Fwb4AVV2onpF6/2fmb/cSjqgExMkm5yx0VEPrTwe+ccbKM/W4wofTBPl4/l9m3Qf//iHn3/y9KVlIgE8av3WEgMU/fvM5b5sxzc2hcgPBYUpBkuMYstsUXUo/+AACe78/Ydg+Dr+3CZT3/wGX+p3zXW/kFI0yxw+j8BQ3FWf3p0DGKUuxHq1YbpJF0oad4ksmeER8Q+UWTb1v3B3U2RVM7N4+0y2p6GqH4YIpGxvmVeC4X+aYt+0/kkxWdrioW6z3685il6o8dKLdkUE8ul3xkep9eofaveeU8tpmaVLUO+ZZGKgG+pIGjjuzQ27+SVGCFh7gHpgcBbCsO8MLlt2LSs5DBjfkgDhQcURc7MqjfrcRoL30BirFUszi+tdpFMk/sg3ie/yYah5GQV5BqOHPZ5AszVQ69wTdo/y/gA33MNl2h0d0XZCSJE+2hAxSFXVZFW2zwH5uBQJWwp9aVI6jwwP7+uSsT2tfY2RzyzpxNZK87O1/TJ+1bIiaO+bjcAVtj6ocQlJHcsUMnVACND8CL0fINeqfn/qz37SEvNr8gquDIErYG1YGdfSIN7kkWRMFIMgV2IOPZnqGXvDJBEiBwuM5CtPIRI1ur6Rk/b7upd1q9K9NGWdl8+TGMWBYWor2zvzOsvNM8Y6BhI8q1FLFRnvxX6GpbznjmOddvDzjQACOy1S/EUFP1Us7BlEXj7RRf9oFNeNRL56Cw/R4mHCDiZ/mEfR4hohpFc/UoTj8andi3zDULllCbTKpzZrrZS1Ano77T24jag8hZUlDHphSSixdJD2J13HJJY+sQXNFVvR2pI0MtIP85Py/i9gwJqo/OFN9u+MzZCcEjz3nZr8zNC5533J/Pb0RpV832n9ZT3L5aGzlCokMmVc592Ylr90Z/VybHUycB/vV6EECAiktzUqSUQ0WZh4YNgy3OgD7I51Y6qNKBYpXnJiSYFBGfR6eGZPrcT9zkEdaNs3pQeeJtl1uKKVd7QP16LKKpPnam0NflbW5mhqbqtejzD+xMI4vkPtEKEKvtNJtN7nqrdtZ+csNSjMWIHzc6MIsiVEZI2J8TLhgk3dkHCbb6xCAabkYXRhchRl21n4M3N7Z/OFQBIL8VeB9Sbkg01Afnm62+gl5G6HtlRcmmQME/gCvw3XhhjGA1HFnkeM35GOLrcEGiZbcZWNtNVLloNE+tdG6r+SdNlP/H1TQFCQv+75z/m91vf1ocCPcS1qjMJ56/sSPJ7gYJUg7Ez015z9KpfX3N66JdqcpuXnaRcajOXYiE9G0pwZfLoex1PLY+Tha2hRt93ocmbMmF0jOXtTFdjjKu1x/4QGyfgsBwfhfj6LiwTB7V66Xp2NBgyzvATpo+pf/3S3TzYH8pgUJs12XP/WbGEU8GpZrNA0ZOo2PT89TojgrrR5tx2WH0NX1Wuig/NBnXZmHGEw/Hsd9SG1AlbpME9K6bpuDW3+/DkdsiODnupfoMebNKOu+InhRz24K+qsLBb2vHEo/mUHvubzkuJnoMhFAmyfG1T8F9vFWTNukqrv6Q5c1P+wgeAy1MiUc557GzV3bwyfCRABLRa8bQuY7KkKSuZqOFgt0T2PCjm1KlPr1s2zaViVC6us4J1k19PMnby9atciPPnbTTF6RRY8rsIaL1dCejJwqgBdY+a3gncWjvOB2DLe8PU/f3Kk25VVOmi4vwGhJfSMuDN35FEbr4fooMRBGnMWe+52o1jzjl6AIJvfN/NxFYh5s/uM/kui/MUTmyGzFipNGRTODOdpgx6Qve5KvhUJrEQ/+rO9G6tHJ+o5F7LXvSGj7MwCqdpG0i6eSK+ulPJouNmHqTf+pBgUHvXkQ+VxultN9IuW2WKjR+2zjXdyWPBf8m39gamKncdhKv+1i0T2PB5+QdLLGFmldnHbPZ4bG6LXStSpzT3VsNMZILyMY13ukfHqsTTc1H357VcXM1i9UGONguxyR2xlmE54FOA6MRzBDjqu90R6lGqShG935E8tbKctRvR1Uv7f5Xt0SEHyRBhRBRXzorNOVdBfxx1rnaOP04YDTV/5BQO4QMF65/HyfQU9VPa5xYpYvJNNXwqK0t2znlNX+zgAnQTziDyrgcvVHX0xsopWamn/jARC9obhk5x3ImZjYsMW6X/EhNr+B4UsvjliOlmG9IziIT5rBgCPP+yWslrKTW+TyaWN/+HDYngDkjhOsv9ayEeLEENG0t9U1dNhCJ02aQsajrUH54xrNTqlvstjhFsDiYcXD+lI2a3eppbLQdsBriObFkODQNRAYB0nS/dUZTYMfXXiBG6MrE2Trb/NMzRCJITu9WK/umfQWXa/04KZurHMT1TgKMnCZ8lVLjI1Hej3tbCGrrdtQyFqog3DKE/g7maNFYKsSQk0bJ2VET5ma1viFBpw0kL2crTlb0Ak+M/sevnpIB1L04FkFYZxQtuHVgFXQtepzhfYtHNMlqXpLZWSxj8o08b5lm7GlecPzkpqogB1rmrlFuK4rv7L5r6unReVJsXoBHanoxAKZCqwWvmrvnNZdyzOdM4yHEAAA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106" name="Picture 10" descr="https://images-na.ssl-images-amazon.com/images/I/51RuAbKH+tL._SY344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9654" y="2133600"/>
            <a:ext cx="2743200" cy="4162928"/>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s://images-na.ssl-images-amazon.com/images/I/51aX+Kuug-L._SY344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236" y="2133600"/>
            <a:ext cx="2739903" cy="425115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4" descr="data:image/webp;base64,UklGRgQZAABXRUJQVlA4IPgYAACwawCdASrBACUBPw1yrEonJCKlrJTL0OghiexuNFH6SEw7uf6v/k+glyP5UxzcPXuXMr6uM6v/R9a/909Qf+99GH+5+gD9mfVp/2/7X+6b+8f6j2AP6X/gPW99XH90PYd/bLrfv7xYXaIi847o8ZvAvgEPM7Qv3U+zebN9z5qaWKeA/2/KX5Q9e77QWG8Stt5L9zdifVg3EuXMepAhz8vjQz9YSVv45M+JfeaZuyaqt2PwbLePGZ9hnLyi+7nqp9pPY/38CwTuQN/V/1iBXBtt5vIoGKdut2oMGETp7hXXNstM+WNzd5UlqvtNOOJuVxRfQtoGNw/zYBSzL5WdFdEaTI6Vua7WM0wuFN2mmtYVoSHbm4yw2z6rXur+P/oYXdxlBPLiWFq8KNwxwRqm7GiyGQgoGAk4xEXHnUzo7n3wbYp6eTBlqowE0PfFbualjYdpX5dyk7QXQ5pJ6iz9HvIw2zBRDsA2DKocxTgSPIz6Eanw5tbR4HorpHrkDgFL0Vb+cUTculMUU1QLrFr1SNx/pvhFIIVIFrB8LHsNXcbPB0E+Xh8O8PpPabT1mcY4uSHhdWpb6cmyiWhscKY3r3imUXBfbDM7+RVhsBScxNfj/bllvHl2ZWT/8OHfS2HQ4D0Qier9zI5kPc2eyB/MtgrTVGJ0sRa3uqz1MbIrRKpiH9rQVAxHBUZF1eAooE4dG7GbJOgbnibjtss4SK24tCiW3/Q4WWI52+xrgaiRwrlN5FtymieE4Yun81fm1wvH4ENV6B72bzw0H6KGt3C7BBeXcnHVucfTUXZnorgu4t0nKESmnq31ygXKZkNi/1yD+onTew4ntLIj9EQd6QZ4fCU38xlAvsAd5zmlI9vXQrPgaFr0SSGaL3vPQmMH40ImQdcN7DFmx3sRY/6Vpc4kLo4wLB2qkqL4PPY6vF1nxizy8ez2Sucsk5hNA3rjgVn2zpPCPKyckBXby2xmc+kYByajzMSDKR9djBLkDSmv+J6HiTGoGgbtWzdkPfZvbxSIcLnkar5h5Y6tsvNxNf49M3CqsT6r3gslfuHwP2S8fvtLoDJX3M5b/m84x4JQVpb/Gmv6sL+bdQx2fAfx46N5UKxIh0LavRZ6is996jxFuNyt7rvDdB35L6qT+8GnB3ErNGuMVDENe4AA/v3X2RfZBQIGN4QotAAhJ7yN33rSZMarkx5svfSqnE50DSMEhpPxuZ5mPeUySIqVNl0KG0e0tYKDu0tRC82uKZ2dTmdubSa74CYts3zjTP5egl8mLv3IAgQC+6OV0It7JfAa4B5IZGVn5k3qgFKyV0xOV2pFQ/wzfFUk3sqK9n1jOkZCv0XSewvx0+Iz75OMl+K6oGFUHddxQgR96Lb04tfmkEoK4NaFxkJ9QNc206pq0JTABzrgeL8ed+sFDCDTLfvUJ9YDgDgEteX+ldmX8/Aaw/cL/5gpMvHXh/VHv5iXptz1w4Av7HOJUZDQJOrl2JT8Ty7kbL/M0Z/oBN7Tl7G75tO+29OHYA3r6Q5LV9y9l+z+gBpY/7MjMCJZcACO+A2l4qNeaZlPnxdpoHWT7WrfwND155nsDOFw3LOzoFt/OmbIfLrU2z65M5qqu87nxA8Yy+JaAkqosTwn+yqaf9S7ETl64QSqbQN+9XHnmKXTlCFG7HGcjOEl9JtncxUQZuTcOBiLq99kAC8sh1Ke5/ZQkSamxjYvHS0Zd7LgGnq9W+f/sK6kGS/4DDGgO4Szk21bgvc/k9JNyNfGwXuh/2iaEF+yeF976tUZMtH6wc/IVLBlGZc44eQFArBoWV6cQJLXESin5T0u0DHyi2me+eSUgHfLbf1VJSGlwxWBvRKdPFFmEVY4MKowZ8AUUyY8Jjxx8LsvwzYl1KZApfgKAZEv8FKfYND19IogKGCNpabU1NJiFEOiy7+CiDYL4JxDG3+AvxAGuabgTouaTsGjxE96dGeevZp4yM+SSaPVe6YkOd2ihAkNA2hDkSgHESJ7pL/MJzYIDTj9AarZEHzS5nMTjrUqoHNSK6Ceq+q4LXMKcrZF2TWA1MhJLyAcdqT+pVSAo0yGQ2PZbVgTvcgWPuI6QPlx5+8VDrRm8YwbhUtE/la41qQ0/aWLyHuCUc/+8uvKsuWZbrprLONmrIzoOCRSGBobeZw7Njl+itv33u6AZtd1DejTZ41YlWWxNkW+/hQD96hA2MXPywX46hKegJ4L3HZDobXhkCbNDxOBOm4fRCicNIP9QWsHzg6ZzWVdEo6y3TMqyKkcDYgeOYQn68aSKj6PFAmUI11if9+Qhqp7ZlmV9mFaBP1mpWyAuUojJCrmQcJ4kjcYWcorSOgOQggdzFQEZKZVjXFsQsZO8XTv6qn9g7CmMKeNOf4BkMZzqf6Bq3mhfMjl2asw6LcF/fHa0vq+k4WDX7C3RYhCDrtCrIvWFjhEtZy3ms4bAAY9eXu/SyuBj2zGEMFGp3mkMQQEvFuxHPr0oqutUwAVBthkCCcvIqYFG2Qi6E5Avh05O1bwpQGXEeEMKLwu3izaSzcR9n9+3HTCPN5Qjh/sx8lPCfNNfPISAx25TtvopokJo7FX3IeOitwjtXKaQyRPoyEDkhiOTvMkqjBm+f4ja8B8WoQOPmawnAanpu/7iYT+ArIdj3QYi5jQuRVZFXXtedJZ94lazEfMfcZmzv+WMWel16SERuIqFg4yHwbEwFz0oH4evG5PI7dE7nPs78Oklb15eQrWUOZdwXFZj97Wi66rB1w69+H429vOwdtqFqmuE7RzqellypthjwG9sX61MUkxuWpvKbJkMq3LVInhpqvnBYPF0E84y+exYnOj/ebw/8z2z5FMlL2x+Auh1xrX+V1qYX9tmH7PuBLyYsHayf8/Pb7BcQgSNCQXbOU8cQeWblOcYUnJxu86oOdXunsERr4o6sak1HpXTu5JJTWS/ehq/C9YeXc/gAMGGKTtGvmOZ83jqjxYW+QmFMaq5yI9TZxem2/tZHoMy46BZicUTMCGjfbKw4tydyfA9fvaFsD77o8p5cCHtPb/a4YBI5Vth7SokKqU4CkWneCmfTESXH8w8snpEMnCSvhZIX7bLSYFrgSmycgwl9Y38jfTBaRzrLb12SwI6XRRFVpTEGesnwphnHBlbUiB1PSUcIDaXT6GkXTe5O17z+5KHp42cMlc84Shx+z0EJdHdyhWLrIQ5lFfjycBHcAytcCexeSaS1i1ig41JwrEv4JTRJDxbcqJSVG2qaynleGSHP3Dn9kp3QgfxeIuxaaQLrXV0Jbklo+ketYJY6BD4nt83aULRy8cV3B9TpRWjl5kCw34pEbg6vqUWT4QNrZ7jZj4y5U1ZUFfRe4VDWX0I9k+cVW9fvXEO9bQ4C8pnqSgIuQNsWYDwXSwshuvEqqoym1hajmLKF700TxuunkSQErMNbsxNaLikzbc3xoawt/CjN/9bMbh2Xn7lAV2UoD1OfeKrciEqlyvnlWEGYCoS08SuRpBvt6ab0L7tsTl4Ugn6bxvxYemhtCHQ0epe2KeKxFFCGGkMjj3DShoNmfZPE4fiXZWcZJ6qmwFk1MMLcTOifvgMXqLVgt9c+aleU0khg5g1niFtffFJHTs0vQNYAhCqHilmhODY2lRcVgKNGm06KIJyD9SiTWHhmgRXaGMQNpOWIhQgbtDqtJFg/YvchHK+wCfRKKT68UeB6IjMkrXQTw8/ZbYUFgkLvwMlJ2cjDnjM7sTw0cpjBnr33TG9EB8tJQFQm40nWGfZwozKvLm+blU+WxTs7Wsgbtd+aeeyVZpLN+yd56fHbruZvog1h1mMN2Ee1dyhXx/16ZVbhlwr7nxHhrG6P/uJs5DtxqpbbxC/8hNXFU51hr04HQLzuz4lsBw7iuqLZeC2D/et0z/ddeXBz3ckeB9TIG8ioC1RgCVLxcGhDqRWvt525x9J8VqflI8SKxjHkVR2hPlKVPUnysTvpULjnwYHb4X62uhIaSNF9cEmM+6AJHGNjWQwPD42DyI6gVie+cr88hOKvg1evKaklUBE4+X5JhavUjbtWXdMqH9eFwtzO+GHo9HfGc4MHrMTougvvd11leYDmehjhgJqAT9rgeFb97dl16erSMV8vV/GtcVQ8HmVt9V4oJL0Gt5LijRRl1SA7m3Ng39e0yMtJ66gh5cp4X3q6oem9oHxNnHMRgLG5RETLyP+rV6F9adH1YNWZQ657V3gLqE6JRxKj5RnXyojKZJnp2wIlliQ7eG/uw4Ly54LFcpnpOZQvylDep6dS8iVGY9XwiQk8L6lCpuXTvnsu2J3arcBUy+9gEEGguowfw6r4yKlE+vI+/34LjFHtj57BmKMad/2DZSdM4ciJL2jxx5u1AQ+CDU7s2RdiC7BUHq6HrGTv8pU6SPMITe8MEXxmFlljJ/oR/RNbE6vy3JL2ISBs72b+6ngtpNgcQwTJc36cPEBROppFGQQLGc6iDXYez3EzQhjKhrvO699W9QHpNNFVLbAIjjTpg3udgM/MtKL+0uJ2jpW/WxXiU38LTvNz2gM0LQjgwy6mHpvQHlpyGmEeTnuTEFbzMlK4Ni8aQAvMEgKZ1rEsQpOnOVvjxOfa07IG0KyqJgRnKk0pJyOZNiXwjBMBTTQQd01fGNQ3dIOPAP0uGFPD30harmLF60SoAuwU8LzCyqwXlem28HlBA8mbwHpXlxwI1B5rXWQ/4zkyAeW8qP+FhR8Lx6uCbldLrkwwl32yXf9wU6OYi7tpA3R0tCvpOBC/kxw+0bpc38qeP3R9BRrx02EQ6gsTLTcPhJ+6sUKWalNuvMe+PeY3LLoHNlIsynAvPF9T1fXDHwJUekEoZxd2BECMa/CeRyUU5vZMZuB8bLDFwfgfbPIsCOrGfKCV082i5uMuua60rojefRt1UdXepjp7ZMrTklfIFOSFAqYjA+3BVkEg7u8/7NI06ytfH04FiO+F8FT8rCDwsRZQT+4pycWZb5dQPD+oIkZ9kZFZ+fIH/8Ixnllm0HgLpw+qq/Az8ZJtd1ieXxpTBTVzKmjOmKWf92JzR2aVwoXqsRYRT3RwPcZgXa0c9OG6F2s0jFsNGFg+BGUWXijEz2gGOLs9DKuRCNMyu6KyvDqSS2RpGG2g0iW3SqjPYeYYqij/a1dRxGYTpVNZBfcVPBNfJKPYwqEOWkGS+3jeoUa6l+nY1ww5XYtH4X8PAhVe8ScFv059IwtcokneS6XoF5EJfKoUlOlO2M6bTGLzo9wLMXN3o/sgN27UCRlneqOnHhSlFFblbgnzubClfhHR8zxyY3xY3OYTf/rzjcNxwNQWKSyTu62CZShiYR3RBU3KlPElEY+mz0su9epkIxdOmOm1Mz5TBnMT/RqqFoXeZT6zs5iVCgfGdHxB6Bfg7X+UcInLn+QmBbHh9KKlvDuzERMrcI8MHUq8w+sotYVLMSAaOAJ4JbdJGK7dbWWd2AxlQIi167UMdte89d97XZ2WDLSU20CT1Ak0uGaSbYjMakeRpJEFg3GfXygg/SF/pPQQlzU9nHqqnAK1K8IE8g09fHlLX8uSz/s3e3VEz1mYZxL98q+NmqedlYdI3uKqEIHWFg/w/yCMzMbf7f7sSfBj/1vIbVRhzx5bWlCMXwZFjwp93Mz+qXT0ZbUouj9EFcsg4QXpMyEMvTfL+EUhZjkpR2j8VU0mqtPuYMs+gahmW7wVF6zlrz9MYYNoaKMT7N5JT+NwKY8E+TswSPVJWhOu+s2ANa56Bo6sIfw63gJbi5SKJ9k2GMJcWSvphO8JGp2xnPFhVM0vOLPb4I8/I6p5Ysm1vsTI57cXNY4PptruNPs2WjIEmgVhCOlaSmcsigqLbFoYaEI69elmxLNX/D204td0pwhYVGMVtI5uMQIYGGp7fkto/gBymiS16gFHhzpczgQJkHc5OWr0uIj9N657NmeCGw8EKiRIXRiE6FjWIFHi6Cgwrx6I4tH6kQJqG0rY5vWHyszPh4BPzZXsKEXcwzegleNQ6cpQg6OSUmHPFLztnlvWTZr879xcVRXp+URS7m/03U3AoSCI862J9RZQU//2sSYZo2lXpuEXvaGp0MkB+XReX9NUAXuzjxWCZnAq1wRr+QJF9QsFZja25/KZNkbKutZLlLwfWm4PSiZWWygbT6CDnDBe6W3tRD1PAi0ViZWvmID9CXe+U00rU3mQ3o90TgetzgjLeZays5HTZEyHb3QKp0L1wfziT7BUECsy12htYSwLrIiJx/prm9WeFvlFczN6xgQFyLhQywC+FQgvKHnivugx/YT/n1QAxd5NmJHCCViwtzWZLolufKLgi0u4H/1mFIPw49/4dqMfsGEKyDPP1HjkfVjiDEXgZXmfQ9VeVoXsgGjbFaBSQoetwmEhLhkdKatUDoO/OofWxJPcXrYUq3gV/0jbOB4ZMb8YgfBCsSASAS0Gp7pfhoT0rToljja5c6DM0KEwASAi3nzfp6wE/6/JHQ/SbuxBsXxWgsJukWvfB4aQBZfUIFCN4Ee8Si8yplN7mkXZo91v89hTtG5m/ozPRfESro71G9B+Xytt/8UXc31DgQWLHYMGBzOuUokUCXusRKtcL4txUJmlksJYiA3btr4llPVfHPdFnTPSz22doiXh3YcIDxi/a0W69lTFRaZ6KcUpxA7HmzuXRZml9V8biFUtfEOVIopjmLUGouxTqveYlyymiYRPVGrQGkmSWRBjthCO8lmzpBb8PE/9H0gZtTa/MG+MqtR74o/nmnphG64Q1QEcgQnty5fKcCO7tG2vvKLhrvR+z0qNnq/ke0JkqsAqZAJMWrfqQCiv6bXti4f4MrTmv/AB9lfKcYPED/d+dLyMABFfbfqW/YRjcUdH+tLzjrkGwi7iPiTRHmpJuUi4vL2XI+7zGWdaBNtgwiZ+ymMRRDhAeWFSnnVJEQrmACusXuTxeq/4RsI1nK/vMMfG5oKHglCoP1ALBm5jGdglOYDQtXAp6bJUddZK6QxNOifQgWmvcVb07jF/5AumP1Xp5+Sz8k+NyCbsdUUMznwicAE7ig/eh/d++nmMz3QHHBDCUY1TSM/yhiKPPHlvu2M/3DKyVFJWUnbUVOa+k1ak99n2vnHeDqZaRgpzL07gBh7DUGF75r82Io2dKcNRbr6rSpFUPsVSV4vWqOdSH/+MjeLUnj8f8Dz8d3xCG7Pny0RJzsNj4lBRVO3Y4q1Ar/T8AdBPMF4NvMIUgpFlQB8SI7+61jyqBu+Rrtz0K/iogNX0haxfofpi20U+utbGYABqZVrgQ2vC8Dx/0NH9N/7Kf1a0+ENetxFzzFzO1ivDzzGIDZTApdEgP5/1OkQ9tiPtDBCVM0MmAJazx96kYa0p0Xh61KV0k0hXINBHuyqkcMyy2rl8kaiEHBqcgmQ/lGIFuCdKg7DslOxyAsYjl3DsDlLIBhtFsr1W/yxjd3iH9rOd+LqIxM5tlL9OSzdfEMds5xULNk97mtGuqxYx/VvP8dYlYXuXEx9GdeuI2/H8VjE3vPqy1aUH+wzVEVzIVmZ31oPlN2WB6rRMziAIElzm7YroV/l6kDcKK+NnPCgDPBFGy6uBokliczDwonlZJNY+7H9pNtXoOPJzxLFiHvuGGsa8Jf8cEHDgE+fsK3XjDyirL9KC3Ct9Rz6+UG6CuGaWPgd50clQCf78WnmsnOgqJBhBMLznxvcAs9WFtHrqqALlml3Si8jl4qpavxnRLLUNGB0Cvk3MAp3en4h4wva2YUSHxKfVe6azBldFqB8vajOq51sf0mob1qsQOykWsKKVRTU58SrpfKbo020O0Q5tDvdYRGQvfeX/68d326GxYogRQLa4VHQobOl8+SHFHny/f2KphOfX74a76VuEf2CwF9uhGhprm5CfM/GhQUKcppkkdshHHAVEJ5ozQ6KZ5YRFSeRMnjegahlbWRaY4txoFMqpD+6tePtBlyLYClDvTOgKFxCz2Pa1kxozxaEK9v+kzg4I1BYoNUL4HgzVNkipd6age130Mmwm1TL/HmnA0nedQxpad6fIFoKLjf7M+9frFT2Q/wST0erwQrUedVzPLdVF/R2gOVmMsKzkAq6m3VgrsDnM1dkl+y1hitf+OXk6Go0WRwJspYbQ2/iBQL/gEqWbcy913MDSQyMn4g671oGOLq/veqLCW35vbB4AK/2nAQcyFog8EyBT8Y9vRKnTD7mMmXVctlvfs8stizh+y507C8AJDtnogF3Ds1YDyzvZTK9c4AQZSpoK4vSRyjXUKZ4znwr3p5+dakQoMiPRZ/P1d3GD8iM8nfHTlyKy3/Y6FkIWfTdSTsQPp1V31GZ1JyVtF+Mk4SGIMPX8E6uMu+GQGx5CiHXwIp2bfDue7ddic8pj6Z2ue1ShVg2s9PX0cfjj69i9vTY55ewnTL77qUrNJk0m2jvD3Wdlf0annJrUkBhgoSdCCF8ZuRZUxFMf83Lr/s2Vwx2Ywe6PBhYUSKyJKyTOddVXu9J8CY0aofSif72f5CWF9OcP89Qnzu4gELe0QhFldxbrkwo86MVxk/OxUntsAHP30E62MI6rwqoAAAA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16" descr="data:image/webp;base64,UklGRgQZAABXRUJQVlA4IPgYAACwawCdASrBACUBPw1yrEonJCKlrJTL0OghiexuNFH6SEw7uf6v/k+glyP5UxzcPXuXMr6uM6v/R9a/909Qf+99GH+5+gD9mfVp/2/7X+6b+8f6j2AP6X/gPW99XH90PYd/bLrfv7xYXaIi847o8ZvAvgEPM7Qv3U+zebN9z5qaWKeA/2/KX5Q9e77QWG8Stt5L9zdifVg3EuXMepAhz8vjQz9YSVv45M+JfeaZuyaqt2PwbLePGZ9hnLyi+7nqp9pPY/38CwTuQN/V/1iBXBtt5vIoGKdut2oMGETp7hXXNstM+WNzd5UlqvtNOOJuVxRfQtoGNw/zYBSzL5WdFdEaTI6Vua7WM0wuFN2mmtYVoSHbm4yw2z6rXur+P/oYXdxlBPLiWFq8KNwxwRqm7GiyGQgoGAk4xEXHnUzo7n3wbYp6eTBlqowE0PfFbualjYdpX5dyk7QXQ5pJ6iz9HvIw2zBRDsA2DKocxTgSPIz6Eanw5tbR4HorpHrkDgFL0Vb+cUTculMUU1QLrFr1SNx/pvhFIIVIFrB8LHsNXcbPB0E+Xh8O8PpPabT1mcY4uSHhdWpb6cmyiWhscKY3r3imUXBfbDM7+RVhsBScxNfj/bllvHl2ZWT/8OHfS2HQ4D0Qier9zI5kPc2eyB/MtgrTVGJ0sRa3uqz1MbIrRKpiH9rQVAxHBUZF1eAooE4dG7GbJOgbnibjtss4SK24tCiW3/Q4WWI52+xrgaiRwrlN5FtymieE4Yun81fm1wvH4ENV6B72bzw0H6KGt3C7BBeXcnHVucfTUXZnorgu4t0nKESmnq31ygXKZkNi/1yD+onTew4ntLIj9EQd6QZ4fCU38xlAvsAd5zmlI9vXQrPgaFr0SSGaL3vPQmMH40ImQdcN7DFmx3sRY/6Vpc4kLo4wLB2qkqL4PPY6vF1nxizy8ez2Sucsk5hNA3rjgVn2zpPCPKyckBXby2xmc+kYByajzMSDKR9djBLkDSmv+J6HiTGoGgbtWzdkPfZvbxSIcLnkar5h5Y6tsvNxNf49M3CqsT6r3gslfuHwP2S8fvtLoDJX3M5b/m84x4JQVpb/Gmv6sL+bdQx2fAfx46N5UKxIh0LavRZ6is996jxFuNyt7rvDdB35L6qT+8GnB3ErNGuMVDENe4AA/v3X2RfZBQIGN4QotAAhJ7yN33rSZMarkx5svfSqnE50DSMEhpPxuZ5mPeUySIqVNl0KG0e0tYKDu0tRC82uKZ2dTmdubSa74CYts3zjTP5egl8mLv3IAgQC+6OV0It7JfAa4B5IZGVn5k3qgFKyV0xOV2pFQ/wzfFUk3sqK9n1jOkZCv0XSewvx0+Iz75OMl+K6oGFUHddxQgR96Lb04tfmkEoK4NaFxkJ9QNc206pq0JTABzrgeL8ed+sFDCDTLfvUJ9YDgDgEteX+ldmX8/Aaw/cL/5gpMvHXh/VHv5iXptz1w4Av7HOJUZDQJOrl2JT8Ty7kbL/M0Z/oBN7Tl7G75tO+29OHYA3r6Q5LV9y9l+z+gBpY/7MjMCJZcACO+A2l4qNeaZlPnxdpoHWT7WrfwND155nsDOFw3LOzoFt/OmbIfLrU2z65M5qqu87nxA8Yy+JaAkqosTwn+yqaf9S7ETl64QSqbQN+9XHnmKXTlCFG7HGcjOEl9JtncxUQZuTcOBiLq99kAC8sh1Ke5/ZQkSamxjYvHS0Zd7LgGnq9W+f/sK6kGS/4DDGgO4Szk21bgvc/k9JNyNfGwXuh/2iaEF+yeF976tUZMtH6wc/IVLBlGZc44eQFArBoWV6cQJLXESin5T0u0DHyi2me+eSUgHfLbf1VJSGlwxWBvRKdPFFmEVY4MKowZ8AUUyY8Jjxx8LsvwzYl1KZApfgKAZEv8FKfYND19IogKGCNpabU1NJiFEOiy7+CiDYL4JxDG3+AvxAGuabgTouaTsGjxE96dGeevZp4yM+SSaPVe6YkOd2ihAkNA2hDkSgHESJ7pL/MJzYIDTj9AarZEHzS5nMTjrUqoHNSK6Ceq+q4LXMKcrZF2TWA1MhJLyAcdqT+pVSAo0yGQ2PZbVgTvcgWPuI6QPlx5+8VDrRm8YwbhUtE/la41qQ0/aWLyHuCUc/+8uvKsuWZbrprLONmrIzoOCRSGBobeZw7Njl+itv33u6AZtd1DejTZ41YlWWxNkW+/hQD96hA2MXPywX46hKegJ4L3HZDobXhkCbNDxOBOm4fRCicNIP9QWsHzg6ZzWVdEo6y3TMqyKkcDYgeOYQn68aSKj6PFAmUI11if9+Qhqp7ZlmV9mFaBP1mpWyAuUojJCrmQcJ4kjcYWcorSOgOQggdzFQEZKZVjXFsQsZO8XTv6qn9g7CmMKeNOf4BkMZzqf6Bq3mhfMjl2asw6LcF/fHa0vq+k4WDX7C3RYhCDrtCrIvWFjhEtZy3ms4bAAY9eXu/SyuBj2zGEMFGp3mkMQQEvFuxHPr0oqutUwAVBthkCCcvIqYFG2Qi6E5Avh05O1bwpQGXEeEMKLwu3izaSzcR9n9+3HTCPN5Qjh/sx8lPCfNNfPISAx25TtvopokJo7FX3IeOitwjtXKaQyRPoyEDkhiOTvMkqjBm+f4ja8B8WoQOPmawnAanpu/7iYT+ArIdj3QYi5jQuRVZFXXtedJZ94lazEfMfcZmzv+WMWel16SERuIqFg4yHwbEwFz0oH4evG5PI7dE7nPs78Oklb15eQrWUOZdwXFZj97Wi66rB1w69+H429vOwdtqFqmuE7RzqellypthjwG9sX61MUkxuWpvKbJkMq3LVInhpqvnBYPF0E84y+exYnOj/ebw/8z2z5FMlL2x+Auh1xrX+V1qYX9tmH7PuBLyYsHayf8/Pb7BcQgSNCQXbOU8cQeWblOcYUnJxu86oOdXunsERr4o6sak1HpXTu5JJTWS/ehq/C9YeXc/gAMGGKTtGvmOZ83jqjxYW+QmFMaq5yI9TZxem2/tZHoMy46BZicUTMCGjfbKw4tydyfA9fvaFsD77o8p5cCHtPb/a4YBI5Vth7SokKqU4CkWneCmfTESXH8w8snpEMnCSvhZIX7bLSYFrgSmycgwl9Y38jfTBaRzrLb12SwI6XRRFVpTEGesnwphnHBlbUiB1PSUcIDaXT6GkXTe5O17z+5KHp42cMlc84Shx+z0EJdHdyhWLrIQ5lFfjycBHcAytcCexeSaS1i1ig41JwrEv4JTRJDxbcqJSVG2qaynleGSHP3Dn9kp3QgfxeIuxaaQLrXV0Jbklo+ketYJY6BD4nt83aULRy8cV3B9TpRWjl5kCw34pEbg6vqUWT4QNrZ7jZj4y5U1ZUFfRe4VDWX0I9k+cVW9fvXEO9bQ4C8pnqSgIuQNsWYDwXSwshuvEqqoym1hajmLKF700TxuunkSQErMNbsxNaLikzbc3xoawt/CjN/9bMbh2Xn7lAV2UoD1OfeKrciEqlyvnlWEGYCoS08SuRpBvt6ab0L7tsTl4Ugn6bxvxYemhtCHQ0epe2KeKxFFCGGkMjj3DShoNmfZPE4fiXZWcZJ6qmwFk1MMLcTOifvgMXqLVgt9c+aleU0khg5g1niFtffFJHTs0vQNYAhCqHilmhODY2lRcVgKNGm06KIJyD9SiTWHhmgRXaGMQNpOWIhQgbtDqtJFg/YvchHK+wCfRKKT68UeB6IjMkrXQTw8/ZbYUFgkLvwMlJ2cjDnjM7sTw0cpjBnr33TG9EB8tJQFQm40nWGfZwozKvLm+blU+WxTs7Wsgbtd+aeeyVZpLN+yd56fHbruZvog1h1mMN2Ee1dyhXx/16ZVbhlwr7nxHhrG6P/uJs5DtxqpbbxC/8hNXFU51hr04HQLzuz4lsBw7iuqLZeC2D/et0z/ddeXBz3ckeB9TIG8ioC1RgCVLxcGhDqRWvt525x9J8VqflI8SKxjHkVR2hPlKVPUnysTvpULjnwYHb4X62uhIaSNF9cEmM+6AJHGNjWQwPD42DyI6gVie+cr88hOKvg1evKaklUBE4+X5JhavUjbtWXdMqH9eFwtzO+GHo9HfGc4MHrMTougvvd11leYDmehjhgJqAT9rgeFb97dl16erSMV8vV/GtcVQ8HmVt9V4oJL0Gt5LijRRl1SA7m3Ng39e0yMtJ66gh5cp4X3q6oem9oHxNnHMRgLG5RETLyP+rV6F9adH1YNWZQ657V3gLqE6JRxKj5RnXyojKZJnp2wIlliQ7eG/uw4Ly54LFcpnpOZQvylDep6dS8iVGY9XwiQk8L6lCpuXTvnsu2J3arcBUy+9gEEGguowfw6r4yKlE+vI+/34LjFHtj57BmKMad/2DZSdM4ciJL2jxx5u1AQ+CDU7s2RdiC7BUHq6HrGTv8pU6SPMITe8MEXxmFlljJ/oR/RNbE6vy3JL2ISBs72b+6ngtpNgcQwTJc36cPEBROppFGQQLGc6iDXYez3EzQhjKhrvO699W9QHpNNFVLbAIjjTpg3udgM/MtKL+0uJ2jpW/WxXiU38LTvNz2gM0LQjgwy6mHpvQHlpyGmEeTnuTEFbzMlK4Ni8aQAvMEgKZ1rEsQpOnOVvjxOfa07IG0KyqJgRnKk0pJyOZNiXwjBMBTTQQd01fGNQ3dIOPAP0uGFPD30harmLF60SoAuwU8LzCyqwXlem28HlBA8mbwHpXlxwI1B5rXWQ/4zkyAeW8qP+FhR8Lx6uCbldLrkwwl32yXf9wU6OYi7tpA3R0tCvpOBC/kxw+0bpc38qeP3R9BRrx02EQ6gsTLTcPhJ+6sUKWalNuvMe+PeY3LLoHNlIsynAvPF9T1fXDHwJUekEoZxd2BECMa/CeRyUU5vZMZuB8bLDFwfgfbPIsCOrGfKCV082i5uMuua60rojefRt1UdXepjp7ZMrTklfIFOSFAqYjA+3BVkEg7u8/7NI06ytfH04FiO+F8FT8rCDwsRZQT+4pycWZb5dQPD+oIkZ9kZFZ+fIH/8Ixnllm0HgLpw+qq/Az8ZJtd1ieXxpTBTVzKmjOmKWf92JzR2aVwoXqsRYRT3RwPcZgXa0c9OG6F2s0jFsNGFg+BGUWXijEz2gGOLs9DKuRCNMyu6KyvDqSS2RpGG2g0iW3SqjPYeYYqij/a1dRxGYTpVNZBfcVPBNfJKPYwqEOWkGS+3jeoUa6l+nY1ww5XYtH4X8PAhVe8ScFv059IwtcokneS6XoF5EJfKoUlOlO2M6bTGLzo9wLMXN3o/sgN27UCRlneqOnHhSlFFblbgnzubClfhHR8zxyY3xY3OYTf/rzjcNxwNQWKSyTu62CZShiYR3RBU3KlPElEY+mz0su9epkIxdOmOm1Mz5TBnMT/RqqFoXeZT6zs5iVCgfGdHxB6Bfg7X+UcInLn+QmBbHh9KKlvDuzERMrcI8MHUq8w+sotYVLMSAaOAJ4JbdJGK7dbWWd2AxlQIi167UMdte89d97XZ2WDLSU20CT1Ak0uGaSbYjMakeRpJEFg3GfXygg/SF/pPQQlzU9nHqqnAK1K8IE8g09fHlLX8uSz/s3e3VEz1mYZxL98q+NmqedlYdI3uKqEIHWFg/w/yCMzMbf7f7sSfBj/1vIbVRhzx5bWlCMXwZFjwp93Mz+qXT0ZbUouj9EFcsg4QXpMyEMvTfL+EUhZjkpR2j8VU0mqtPuYMs+gahmW7wVF6zlrz9MYYNoaKMT7N5JT+NwKY8E+TswSPVJWhOu+s2ANa56Bo6sIfw63gJbi5SKJ9k2GMJcWSvphO8JGp2xnPFhVM0vOLPb4I8/I6p5Ysm1vsTI57cXNY4PptruNPs2WjIEmgVhCOlaSmcsigqLbFoYaEI69elmxLNX/D204td0pwhYVGMVtI5uMQIYGGp7fkto/gBymiS16gFHhzpczgQJkHc5OWr0uIj9N657NmeCGw8EKiRIXRiE6FjWIFHi6Cgwrx6I4tH6kQJqG0rY5vWHyszPh4BPzZXsKEXcwzegleNQ6cpQg6OSUmHPFLztnlvWTZr879xcVRXp+URS7m/03U3AoSCI862J9RZQU//2sSYZo2lXpuEXvaGp0MkB+XReX9NUAXuzjxWCZnAq1wRr+QJF9QsFZja25/KZNkbKutZLlLwfWm4PSiZWWygbT6CDnDBe6W3tRD1PAi0ViZWvmID9CXe+U00rU3mQ3o90TgetzgjLeZays5HTZEyHb3QKp0L1wfziT7BUECsy12htYSwLrIiJx/prm9WeFvlFczN6xgQFyLhQywC+FQgvKHnivugx/YT/n1QAxd5NmJHCCViwtzWZLolufKLgi0u4H/1mFIPw49/4dqMfsGEKyDPP1HjkfVjiDEXgZXmfQ9VeVoXsgGjbFaBSQoetwmEhLhkdKatUDoO/OofWxJPcXrYUq3gV/0jbOB4ZMb8YgfBCsSASAS0Gp7pfhoT0rToljja5c6DM0KEwASAi3nzfp6wE/6/JHQ/SbuxBsXxWgsJukWvfB4aQBZfUIFCN4Ee8Si8yplN7mkXZo91v89hTtG5m/ozPRfESro71G9B+Xytt/8UXc31DgQWLHYMGBzOuUokUCXusRKtcL4txUJmlksJYiA3btr4llPVfHPdFnTPSz22doiXh3YcIDxi/a0W69lTFRaZ6KcUpxA7HmzuXRZml9V8biFUtfEOVIopjmLUGouxTqveYlyymiYRPVGrQGkmSWRBjthCO8lmzpBb8PE/9H0gZtTa/MG+MqtR74o/nmnphG64Q1QEcgQnty5fKcCO7tG2vvKLhrvR+z0qNnq/ke0JkqsAqZAJMWrfqQCiv6bXti4f4MrTmv/AB9lfKcYPED/d+dLyMABFfbfqW/YRjcUdH+tLzjrkGwi7iPiTRHmpJuUi4vL2XI+7zGWdaBNtgwiZ+ymMRRDhAeWFSnnVJEQrmACusXuTxeq/4RsI1nK/vMMfG5oKHglCoP1ALBm5jGdglOYDQtXAp6bJUddZK6QxNOifQgWmvcVb07jF/5AumP1Xp5+Sz8k+NyCbsdUUMznwicAE7ig/eh/d++nmMz3QHHBDCUY1TSM/yhiKPPHlvu2M/3DKyVFJWUnbUVOa+k1ak99n2vnHeDqZaRgpzL07gBh7DUGF75r82Io2dKcNRbr6rSpFUPsVSV4vWqOdSH/+MjeLUnj8f8Dz8d3xCG7Pny0RJzsNj4lBRVO3Y4q1Ar/T8AdBPMF4NvMIUgpFlQB8SI7+61jyqBu+Rrtz0K/iogNX0haxfofpi20U+utbGYABqZVrgQ2vC8Dx/0NH9N/7Kf1a0+ENetxFzzFzO1ivDzzGIDZTApdEgP5/1OkQ9tiPtDBCVM0MmAJazx96kYa0p0Xh61KV0k0hXINBHuyqkcMyy2rl8kaiEHBqcgmQ/lGIFuCdKg7DslOxyAsYjl3DsDlLIBhtFsr1W/yxjd3iH9rOd+LqIxM5tlL9OSzdfEMds5xULNk97mtGuqxYx/VvP8dYlYXuXEx9GdeuI2/H8VjE3vPqy1aUH+wzVEVzIVmZ31oPlN2WB6rRMziAIElzm7YroV/l6kDcKK+NnPCgDPBFGy6uBokliczDwonlZJNY+7H9pNtXoOPJzxLFiHvuGGsa8Jf8cEHDgE+fsK3XjDyirL9KC3Ct9Rz6+UG6CuGaWPgd50clQCf78WnmsnOgqJBhBMLznxvcAs9WFtHrqqALlml3Si8jl4qpavxnRLLUNGB0Cvk3MAp3en4h4wva2YUSHxKfVe6azBldFqB8vajOq51sf0mob1qsQOykWsKKVRTU58SrpfKbo020O0Q5tDvdYRGQvfeX/68d326GxYogRQLa4VHQobOl8+SHFHny/f2KphOfX74a76VuEf2CwF9uhGhprm5CfM/GhQUKcppkkdshHHAVEJ5ozQ6KZ5YRFSeRMnjegahlbWRaY4txoFMqpD+6tePtBlyLYClDvTOgKFxCz2Pa1kxozxaEK9v+kzg4I1BYoNUL4HgzVNkipd6age130Mmwm1TL/HmnA0nedQxpad6fIFoKLjf7M+9frFT2Q/wST0erwQrUedVzPLdVF/R2gOVmMsKzkAq6m3VgrsDnM1dkl+y1hitf+OXk6Go0WRwJspYbQ2/iBQL/gEqWbcy913MDSQyMn4g671oGOLq/veqLCW35vbB4AK/2nAQcyFog8EyBT8Y9vRKnTD7mMmXVctlvfs8stizh+y507C8AJDtnogF3Ds1YDyzvZTK9c4AQZSpoK4vSRyjXUKZ4znwr3p5+dakQoMiPRZ/P1d3GD8iM8nfHTlyKy3/Y6FkIWfTdSTsQPp1V31GZ1JyVtF+Mk4SGIMPX8E6uMu+GQGx5CiHXwIp2bfDue7ddic8pj6Z2ue1ShVg2s9PX0cfjj69i9vTY55ewnTL77qUrNJk0m2jvD3Wdlf0annJrUkBhgoSdCCF8ZuRZUxFMf83Lr/s2Vwx2Ywe6PBhYUSKyJKyTOddVXu9J8CY0aofSif72f5CWF9OcP89Qnzu4gELe0QhFldxbrkwo86MVxk/OxUntsAHP30E62MI6rwqoAAAAA=="/>
          <p:cNvSpPr>
            <a:spLocks noChangeAspect="1" noChangeArrowheads="1"/>
          </p:cNvSpPr>
          <p:nvPr/>
        </p:nvSpPr>
        <p:spPr bwMode="auto">
          <a:xfrm>
            <a:off x="612774" y="312737"/>
            <a:ext cx="7769226"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sz="3200" dirty="0"/>
              <a:t>Which of these texts by Native American authors to teach, and why? And, once chosen, with what learning goals?</a:t>
            </a:r>
          </a:p>
        </p:txBody>
      </p:sp>
      <p:pic>
        <p:nvPicPr>
          <p:cNvPr id="4116" name="Picture 20" descr="https://www.arts.gov/sites/default/files/styles/large-620/public/The%20Round%20House-no%20border.jpg?itok=5544UmH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618" y="2165927"/>
            <a:ext cx="2718365" cy="4119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226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media.npr.org/assets/bakertaylor/covers/t/the-nickel-boys/9780385537070_custom-9125f8c6f1aa868f41a0e616d6afe62a47bf0936-s300-c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1000"/>
            <a:ext cx="2523178" cy="381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https://images-na.ssl-images-amazon.com/images/I/410417DMX0L._SX315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4436" y="366127"/>
            <a:ext cx="2557984" cy="38248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4267200"/>
            <a:ext cx="8026002" cy="1815882"/>
          </a:xfrm>
          <a:prstGeom prst="rect">
            <a:avLst/>
          </a:prstGeom>
          <a:noFill/>
        </p:spPr>
        <p:txBody>
          <a:bodyPr wrap="square" rtlCol="0">
            <a:spAutoFit/>
          </a:bodyPr>
          <a:lstStyle/>
          <a:p>
            <a:r>
              <a:rPr lang="en-US" sz="2800" dirty="0"/>
              <a:t>Why </a:t>
            </a:r>
            <a:r>
              <a:rPr lang="en-US" sz="2800" i="1" dirty="0"/>
              <a:t>The Nickel Boys </a:t>
            </a:r>
            <a:r>
              <a:rPr lang="en-US" sz="2800" dirty="0"/>
              <a:t>vs. </a:t>
            </a:r>
            <a:r>
              <a:rPr lang="en-US" sz="2800" i="1" dirty="0"/>
              <a:t>The Underground Railroad</a:t>
            </a:r>
            <a:r>
              <a:rPr lang="en-US" sz="2800" dirty="0"/>
              <a:t>? </a:t>
            </a:r>
          </a:p>
          <a:p>
            <a:r>
              <a:rPr lang="en-US" sz="2800" dirty="0"/>
              <a:t>Why </a:t>
            </a:r>
            <a:r>
              <a:rPr lang="en-US" sz="2800" i="1" dirty="0"/>
              <a:t>The Circuit </a:t>
            </a:r>
            <a:r>
              <a:rPr lang="en-US" sz="2800" dirty="0"/>
              <a:t>but with the added context of Jiménez’s recovery research and his later memoirs?</a:t>
            </a:r>
          </a:p>
          <a:p>
            <a:r>
              <a:rPr lang="en-US" sz="2800" dirty="0"/>
              <a:t>What happens when we pair/juxtapose such texts?</a:t>
            </a:r>
          </a:p>
        </p:txBody>
      </p:sp>
    </p:spTree>
    <p:extLst>
      <p:ext uri="{BB962C8B-B14F-4D97-AF65-F5344CB8AC3E}">
        <p14:creationId xmlns:p14="http://schemas.microsoft.com/office/powerpoint/2010/main" val="1531076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57200"/>
            <a:ext cx="7620000" cy="5632311"/>
          </a:xfrm>
          <a:prstGeom prst="rect">
            <a:avLst/>
          </a:prstGeom>
        </p:spPr>
        <p:txBody>
          <a:bodyPr wrap="square">
            <a:spAutoFit/>
          </a:bodyPr>
          <a:lstStyle/>
          <a:p>
            <a:r>
              <a:rPr lang="en-US" sz="3600" i="1" dirty="0"/>
              <a:t>To ask WHAT and HOW we teach in American literature studies highlights moral choices we make and values we carry—which is one reason why situating our work within a “humanities” context can be so helpful to our decision-making—both the big-picture building of curriculum and the decisions that happen in a single day’s class session. </a:t>
            </a:r>
          </a:p>
        </p:txBody>
      </p:sp>
    </p:spTree>
    <p:extLst>
      <p:ext uri="{BB962C8B-B14F-4D97-AF65-F5344CB8AC3E}">
        <p14:creationId xmlns:p14="http://schemas.microsoft.com/office/powerpoint/2010/main" val="394750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such questions matter:</a:t>
            </a:r>
          </a:p>
        </p:txBody>
      </p:sp>
      <p:sp>
        <p:nvSpPr>
          <p:cNvPr id="4" name="Rectangle 3"/>
          <p:cNvSpPr/>
          <p:nvPr/>
        </p:nvSpPr>
        <p:spPr>
          <a:xfrm>
            <a:off x="990600" y="1676400"/>
            <a:ext cx="7543800" cy="4154984"/>
          </a:xfrm>
          <a:prstGeom prst="rect">
            <a:avLst/>
          </a:prstGeom>
        </p:spPr>
        <p:txBody>
          <a:bodyPr wrap="square">
            <a:spAutoFit/>
          </a:bodyPr>
          <a:lstStyle/>
          <a:p>
            <a:r>
              <a:rPr lang="en-US" sz="2800" dirty="0"/>
              <a:t>“The humanities—including the study of languages, literature, history, jurisprudence, philosophy, comparative religion, ethics, and the arts—are disciplines of memory and imagination, telling us where we have been and helping us envision where we are going.”</a:t>
            </a:r>
          </a:p>
          <a:p>
            <a:endParaRPr lang="en-US" sz="2800" dirty="0"/>
          </a:p>
          <a:p>
            <a:r>
              <a:rPr lang="en-US" sz="2800" dirty="0"/>
              <a:t>—</a:t>
            </a:r>
            <a:r>
              <a:rPr lang="en-US" sz="2000" i="1" dirty="0">
                <a:hlinkClick r:id="rId2"/>
              </a:rPr>
              <a:t>The Heart of the Matter</a:t>
            </a:r>
            <a:r>
              <a:rPr lang="en-US" sz="2000" dirty="0"/>
              <a:t> (Report of the American Academy of Arts &amp; Sciences Commission on the Humanities and Social Sciences to the U. S. Congress in June 2013)</a:t>
            </a:r>
          </a:p>
        </p:txBody>
      </p:sp>
    </p:spTree>
    <p:extLst>
      <p:ext uri="{BB962C8B-B14F-4D97-AF65-F5344CB8AC3E}">
        <p14:creationId xmlns:p14="http://schemas.microsoft.com/office/powerpoint/2010/main" val="2092483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657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Recurring Questions across all Three Entry Points of Study</a:t>
            </a:r>
          </a:p>
        </p:txBody>
      </p:sp>
      <p:sp>
        <p:nvSpPr>
          <p:cNvPr id="3" name="Subtitle 2"/>
          <p:cNvSpPr>
            <a:spLocks noGrp="1"/>
          </p:cNvSpPr>
          <p:nvPr>
            <p:ph type="subTitle" idx="1"/>
          </p:nvPr>
        </p:nvSpPr>
        <p:spPr/>
        <p:txBody>
          <a:bodyPr>
            <a:normAutofit fontScale="85000" lnSpcReduction="20000"/>
          </a:bodyPr>
          <a:lstStyle/>
          <a:p>
            <a:r>
              <a:rPr lang="en-US" dirty="0">
                <a:solidFill>
                  <a:srgbClr val="FF0000"/>
                </a:solidFill>
              </a:rPr>
              <a:t>What texts do we teach, and how?</a:t>
            </a:r>
          </a:p>
          <a:p>
            <a:endParaRPr lang="en-US" dirty="0">
              <a:solidFill>
                <a:srgbClr val="FF0000"/>
              </a:solidFill>
            </a:endParaRPr>
          </a:p>
          <a:p>
            <a:r>
              <a:rPr lang="en-US" dirty="0">
                <a:solidFill>
                  <a:srgbClr val="FF0000"/>
                </a:solidFill>
              </a:rPr>
              <a:t>What learning goals should we set? </a:t>
            </a:r>
          </a:p>
          <a:p>
            <a:r>
              <a:rPr lang="en-US" dirty="0">
                <a:solidFill>
                  <a:srgbClr val="FF0000"/>
                </a:solidFill>
              </a:rPr>
              <a:t>(i.e., the “why” of American Literary study)</a:t>
            </a:r>
          </a:p>
          <a:p>
            <a:endParaRPr lang="en-US" dirty="0"/>
          </a:p>
          <a:p>
            <a:endParaRPr lang="en-US" dirty="0"/>
          </a:p>
        </p:txBody>
      </p:sp>
    </p:spTree>
    <p:extLst>
      <p:ext uri="{BB962C8B-B14F-4D97-AF65-F5344CB8AC3E}">
        <p14:creationId xmlns:p14="http://schemas.microsoft.com/office/powerpoint/2010/main" val="2639487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TIME: </a:t>
            </a:r>
            <a:br>
              <a:rPr lang="en-US" dirty="0"/>
            </a:br>
            <a:r>
              <a:rPr lang="en-US" dirty="0"/>
              <a:t>Time as an Organizing Principle</a:t>
            </a:r>
          </a:p>
        </p:txBody>
      </p:sp>
      <p:sp>
        <p:nvSpPr>
          <p:cNvPr id="3" name="Content Placeholder 2"/>
          <p:cNvSpPr>
            <a:spLocks noGrp="1"/>
          </p:cNvSpPr>
          <p:nvPr>
            <p:ph idx="1"/>
          </p:nvPr>
        </p:nvSpPr>
        <p:spPr/>
        <p:txBody>
          <a:bodyPr/>
          <a:lstStyle/>
          <a:p>
            <a:pPr marL="0" indent="0">
              <a:buNone/>
            </a:pPr>
            <a:r>
              <a:rPr lang="en-US" dirty="0"/>
              <a:t>“-isms” and chronological organization</a:t>
            </a:r>
          </a:p>
          <a:p>
            <a:pPr marL="0" indent="0">
              <a:buNone/>
            </a:pPr>
            <a:r>
              <a:rPr lang="en-US" dirty="0"/>
              <a:t>Romanticism (e.g., the New England Renaissance), Realism, Naturalism;</a:t>
            </a:r>
          </a:p>
          <a:p>
            <a:pPr marL="0" indent="0">
              <a:buNone/>
            </a:pPr>
            <a:endParaRPr lang="en-US" sz="1000" dirty="0"/>
          </a:p>
          <a:p>
            <a:pPr marL="0" indent="0">
              <a:buNone/>
            </a:pPr>
            <a:r>
              <a:rPr lang="en-US" dirty="0"/>
              <a:t>Focusing on particular eras/moments, such as “Civil War literature” or “Colonial literature”</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4686" y="4495800"/>
            <a:ext cx="2714625" cy="1847850"/>
          </a:xfrm>
          <a:prstGeom prst="rect">
            <a:avLst/>
          </a:prstGeom>
        </p:spPr>
      </p:pic>
    </p:spTree>
    <p:extLst>
      <p:ext uri="{BB962C8B-B14F-4D97-AF65-F5344CB8AC3E}">
        <p14:creationId xmlns:p14="http://schemas.microsoft.com/office/powerpoint/2010/main" val="587238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Challenges to and Approaches for Complicating such Frameworks</a:t>
            </a:r>
          </a:p>
        </p:txBody>
      </p:sp>
      <p:sp>
        <p:nvSpPr>
          <p:cNvPr id="3" name="Content Placeholder 2"/>
          <p:cNvSpPr>
            <a:spLocks noGrp="1"/>
          </p:cNvSpPr>
          <p:nvPr>
            <p:ph sz="half" idx="1"/>
          </p:nvPr>
        </p:nvSpPr>
        <p:spPr/>
        <p:txBody>
          <a:bodyPr>
            <a:normAutofit lnSpcReduction="10000"/>
          </a:bodyPr>
          <a:lstStyle/>
          <a:p>
            <a:r>
              <a:rPr lang="en-US" dirty="0"/>
              <a:t>“19</a:t>
            </a:r>
            <a:r>
              <a:rPr lang="en-US" baseline="30000" dirty="0"/>
              <a:t>th</a:t>
            </a:r>
            <a:r>
              <a:rPr lang="en-US" dirty="0"/>
              <a:t>-century literature”: ideas like </a:t>
            </a:r>
            <a:r>
              <a:rPr lang="en-US" dirty="0">
                <a:solidFill>
                  <a:srgbClr val="FF0000"/>
                </a:solidFill>
              </a:rPr>
              <a:t>“the long 19</a:t>
            </a:r>
            <a:r>
              <a:rPr lang="en-US" baseline="30000" dirty="0">
                <a:solidFill>
                  <a:srgbClr val="FF0000"/>
                </a:solidFill>
              </a:rPr>
              <a:t>th</a:t>
            </a:r>
            <a:r>
              <a:rPr lang="en-US" dirty="0">
                <a:solidFill>
                  <a:srgbClr val="FF0000"/>
                </a:solidFill>
              </a:rPr>
              <a:t> century”</a:t>
            </a:r>
            <a:r>
              <a:rPr lang="en-US" dirty="0"/>
              <a:t> having an impact</a:t>
            </a:r>
          </a:p>
          <a:p>
            <a:r>
              <a:rPr lang="en-US" dirty="0"/>
              <a:t>Benefits of zeroing in on a  time frame (such as the 1920s, as we will do) alongside the important push to </a:t>
            </a:r>
            <a:r>
              <a:rPr lang="en-US" dirty="0">
                <a:solidFill>
                  <a:srgbClr val="FF0000"/>
                </a:solidFill>
              </a:rPr>
              <a:t>honor complexity in any chronology</a:t>
            </a:r>
          </a:p>
          <a:p>
            <a:endParaRPr lang="en-US" dirty="0"/>
          </a:p>
          <a:p>
            <a:endParaRPr lang="en-US" dirty="0"/>
          </a:p>
          <a:p>
            <a:endParaRPr lang="en-US" dirty="0"/>
          </a:p>
          <a:p>
            <a:endParaRPr lang="en-US" dirty="0"/>
          </a:p>
          <a:p>
            <a:endParaRPr lang="en-US" dirty="0"/>
          </a:p>
          <a:p>
            <a:endParaRPr lang="en-US" dirty="0"/>
          </a:p>
        </p:txBody>
      </p:sp>
      <p:sp>
        <p:nvSpPr>
          <p:cNvPr id="4" name="Content Placeholder 3"/>
          <p:cNvSpPr>
            <a:spLocks noGrp="1"/>
          </p:cNvSpPr>
          <p:nvPr>
            <p:ph sz="half" idx="2"/>
          </p:nvPr>
        </p:nvSpPr>
        <p:spPr>
          <a:xfrm>
            <a:off x="4572000" y="1524000"/>
            <a:ext cx="4114800" cy="4602163"/>
          </a:xfrm>
        </p:spPr>
        <p:txBody>
          <a:bodyPr>
            <a:normAutofit lnSpcReduction="10000"/>
          </a:bodyPr>
          <a:lstStyle/>
          <a:p>
            <a:r>
              <a:rPr lang="en-US" dirty="0"/>
              <a:t>Asking, more broadly, what does it mean to </a:t>
            </a:r>
            <a:r>
              <a:rPr lang="en-US" dirty="0">
                <a:solidFill>
                  <a:srgbClr val="FF0000"/>
                </a:solidFill>
              </a:rPr>
              <a:t>“historicize” </a:t>
            </a:r>
            <a:r>
              <a:rPr lang="en-US" dirty="0"/>
              <a:t>the literary?</a:t>
            </a:r>
          </a:p>
          <a:p>
            <a:pPr marL="0" indent="0">
              <a:buNone/>
            </a:pPr>
            <a:r>
              <a:rPr lang="en-US" dirty="0"/>
              <a:t> </a:t>
            </a:r>
          </a:p>
          <a:p>
            <a:r>
              <a:rPr lang="en-US" dirty="0"/>
              <a:t>Questions about how to guide students’ access to periods that seem so remote: </a:t>
            </a:r>
            <a:r>
              <a:rPr lang="en-US" dirty="0">
                <a:solidFill>
                  <a:srgbClr val="FF0000"/>
                </a:solidFill>
              </a:rPr>
              <a:t>cultivating empathy without erasing difference</a:t>
            </a:r>
          </a:p>
          <a:p>
            <a:endParaRPr lang="en-US" dirty="0"/>
          </a:p>
        </p:txBody>
      </p:sp>
    </p:spTree>
    <p:extLst>
      <p:ext uri="{BB962C8B-B14F-4D97-AF65-F5344CB8AC3E}">
        <p14:creationId xmlns:p14="http://schemas.microsoft.com/office/powerpoint/2010/main" val="781883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8291" y="1554696"/>
            <a:ext cx="3831149" cy="51054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055" y="1600200"/>
            <a:ext cx="4295641" cy="5059896"/>
          </a:xfrm>
          <a:prstGeom prst="rect">
            <a:avLst/>
          </a:prstGeom>
        </p:spPr>
      </p:pic>
      <p:sp>
        <p:nvSpPr>
          <p:cNvPr id="4" name="TextBox 3"/>
          <p:cNvSpPr txBox="1"/>
          <p:nvPr/>
        </p:nvSpPr>
        <p:spPr>
          <a:xfrm>
            <a:off x="685800" y="457200"/>
            <a:ext cx="7590348" cy="1077218"/>
          </a:xfrm>
          <a:prstGeom prst="rect">
            <a:avLst/>
          </a:prstGeom>
          <a:noFill/>
        </p:spPr>
        <p:txBody>
          <a:bodyPr wrap="none" rtlCol="0">
            <a:spAutoFit/>
          </a:bodyPr>
          <a:lstStyle/>
          <a:p>
            <a:r>
              <a:rPr lang="en-US" sz="3200" dirty="0"/>
              <a:t>Example of how using “</a:t>
            </a:r>
            <a:r>
              <a:rPr lang="en-US" sz="3200" dirty="0">
                <a:solidFill>
                  <a:srgbClr val="FF0000"/>
                </a:solidFill>
              </a:rPr>
              <a:t>TIME</a:t>
            </a:r>
            <a:r>
              <a:rPr lang="en-US" sz="3200" dirty="0"/>
              <a:t>” as framework </a:t>
            </a:r>
          </a:p>
          <a:p>
            <a:r>
              <a:rPr lang="en-US" sz="3200" dirty="0"/>
              <a:t>shapes teaching of a particular text:</a:t>
            </a:r>
          </a:p>
        </p:txBody>
      </p:sp>
    </p:spTree>
    <p:extLst>
      <p:ext uri="{BB962C8B-B14F-4D97-AF65-F5344CB8AC3E}">
        <p14:creationId xmlns:p14="http://schemas.microsoft.com/office/powerpoint/2010/main" val="1722437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TIME </a:t>
            </a:r>
            <a:br>
              <a:rPr lang="en-US" sz="3200" dirty="0"/>
            </a:br>
            <a:r>
              <a:rPr lang="en-US" sz="3200" dirty="0"/>
              <a:t>example text</a:t>
            </a:r>
          </a:p>
        </p:txBody>
      </p:sp>
      <p:sp>
        <p:nvSpPr>
          <p:cNvPr id="3" name="Content Placeholder 2"/>
          <p:cNvSpPr>
            <a:spLocks noGrp="1"/>
          </p:cNvSpPr>
          <p:nvPr>
            <p:ph idx="1"/>
          </p:nvPr>
        </p:nvSpPr>
        <p:spPr/>
        <p:txBody>
          <a:bodyPr>
            <a:normAutofit/>
          </a:bodyPr>
          <a:lstStyle/>
          <a:p>
            <a:pPr marL="0" indent="0">
              <a:buNone/>
            </a:pPr>
            <a:r>
              <a:rPr lang="en-US" sz="2800" i="1" dirty="0">
                <a:solidFill>
                  <a:srgbClr val="FF0000"/>
                </a:solidFill>
              </a:rPr>
              <a:t>We are all bound up together in one great bundle of humanity, and society cannot trample on the weakest and feeblest of its members without receiving the curse in its own soul. You tried that in the case of the Negro. You pressed him down for two centuries; and in so doing you crippled the moral strength and paralyzed the spiritual energies of the white men of the country. </a:t>
            </a:r>
          </a:p>
        </p:txBody>
      </p:sp>
      <p:sp>
        <p:nvSpPr>
          <p:cNvPr id="4" name="Text Placeholder 3"/>
          <p:cNvSpPr>
            <a:spLocks noGrp="1"/>
          </p:cNvSpPr>
          <p:nvPr>
            <p:ph type="body" sz="half" idx="2"/>
          </p:nvPr>
        </p:nvSpPr>
        <p:spPr/>
        <p:txBody>
          <a:bodyPr/>
          <a:lstStyle/>
          <a:p>
            <a:endParaRPr lang="en-US" dirty="0"/>
          </a:p>
          <a:p>
            <a:r>
              <a:rPr lang="en-US" sz="3200" dirty="0"/>
              <a:t>Frances Harper’s “We Are All Bound Up Together” speech in connection with suffrage work</a:t>
            </a:r>
          </a:p>
          <a:p>
            <a:endParaRPr lang="en-US" dirty="0"/>
          </a:p>
          <a:p>
            <a:endParaRPr lang="en-US" dirty="0"/>
          </a:p>
        </p:txBody>
      </p:sp>
      <p:sp>
        <p:nvSpPr>
          <p:cNvPr id="5" name="TextBox 4"/>
          <p:cNvSpPr txBox="1"/>
          <p:nvPr/>
        </p:nvSpPr>
        <p:spPr>
          <a:xfrm>
            <a:off x="457201" y="5791200"/>
            <a:ext cx="7315200" cy="923330"/>
          </a:xfrm>
          <a:prstGeom prst="rect">
            <a:avLst/>
          </a:prstGeom>
          <a:noFill/>
        </p:spPr>
        <p:txBody>
          <a:bodyPr wrap="square" rtlCol="0">
            <a:spAutoFit/>
          </a:bodyPr>
          <a:lstStyle/>
          <a:p>
            <a:r>
              <a:rPr lang="en-US" dirty="0">
                <a:hlinkClick r:id="rId3"/>
              </a:rPr>
              <a:t>https://sarahruffingrobbins.com/2018/10/27/we-are-all-bound-up-together-embrace-the-powerful-heritage-of-frances-e-w-harpers-womens-suffrage-rhetoric/</a:t>
            </a:r>
            <a:endParaRPr lang="en-US" dirty="0"/>
          </a:p>
        </p:txBody>
      </p:sp>
    </p:spTree>
    <p:extLst>
      <p:ext uri="{BB962C8B-B14F-4D97-AF65-F5344CB8AC3E}">
        <p14:creationId xmlns:p14="http://schemas.microsoft.com/office/powerpoint/2010/main" val="2756443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TIME </a:t>
            </a:r>
            <a:br>
              <a:rPr lang="en-US" sz="3200" dirty="0"/>
            </a:br>
            <a:r>
              <a:rPr lang="en-US" sz="3200" dirty="0"/>
              <a:t>example text</a:t>
            </a:r>
          </a:p>
        </p:txBody>
      </p:sp>
      <p:sp>
        <p:nvSpPr>
          <p:cNvPr id="3" name="Content Placeholder 2"/>
          <p:cNvSpPr>
            <a:spLocks noGrp="1"/>
          </p:cNvSpPr>
          <p:nvPr>
            <p:ph idx="1"/>
          </p:nvPr>
        </p:nvSpPr>
        <p:spPr/>
        <p:txBody>
          <a:bodyPr>
            <a:normAutofit lnSpcReduction="10000"/>
          </a:bodyPr>
          <a:lstStyle/>
          <a:p>
            <a:pPr marL="0" indent="0">
              <a:buNone/>
            </a:pPr>
            <a:r>
              <a:rPr lang="en-US" dirty="0"/>
              <a:t>From “Aunt Chloe” to “Learning to Read”</a:t>
            </a:r>
          </a:p>
          <a:p>
            <a:pPr marL="0" indent="0">
              <a:buNone/>
            </a:pPr>
            <a:endParaRPr lang="en-US" dirty="0"/>
          </a:p>
          <a:p>
            <a:pPr marL="0" indent="0">
              <a:buNone/>
            </a:pPr>
            <a:r>
              <a:rPr lang="en-US" sz="2800" i="1" dirty="0">
                <a:solidFill>
                  <a:srgbClr val="FF0000"/>
                </a:solidFill>
              </a:rPr>
              <a:t>I remember, well remember,</a:t>
            </a:r>
            <a:br>
              <a:rPr lang="en-US" sz="2800" i="1" dirty="0">
                <a:solidFill>
                  <a:srgbClr val="FF0000"/>
                </a:solidFill>
              </a:rPr>
            </a:br>
            <a:r>
              <a:rPr lang="en-US" sz="2800" i="1" dirty="0">
                <a:solidFill>
                  <a:srgbClr val="FF0000"/>
                </a:solidFill>
              </a:rPr>
              <a:t>That dark and dreadful day,</a:t>
            </a:r>
            <a:br>
              <a:rPr lang="en-US" sz="2800" i="1" dirty="0">
                <a:solidFill>
                  <a:srgbClr val="FF0000"/>
                </a:solidFill>
              </a:rPr>
            </a:br>
            <a:r>
              <a:rPr lang="en-US" sz="2800" i="1" dirty="0">
                <a:solidFill>
                  <a:srgbClr val="FF0000"/>
                </a:solidFill>
              </a:rPr>
              <a:t>When they whispered to me, "Chloe,</a:t>
            </a:r>
            <a:br>
              <a:rPr lang="en-US" sz="2800" i="1" dirty="0">
                <a:solidFill>
                  <a:srgbClr val="FF0000"/>
                </a:solidFill>
              </a:rPr>
            </a:br>
            <a:r>
              <a:rPr lang="en-US" sz="2800" i="1" dirty="0">
                <a:solidFill>
                  <a:srgbClr val="FF0000"/>
                </a:solidFill>
              </a:rPr>
              <a:t>Your children's sold away!"</a:t>
            </a:r>
          </a:p>
          <a:p>
            <a:pPr marL="0" indent="0" algn="ctr">
              <a:buNone/>
            </a:pPr>
            <a:r>
              <a:rPr lang="en-US" dirty="0">
                <a:solidFill>
                  <a:srgbClr val="FF0000"/>
                </a:solidFill>
              </a:rPr>
              <a:t>***</a:t>
            </a:r>
          </a:p>
          <a:p>
            <a:pPr marL="0" indent="0" fontAlgn="base">
              <a:buNone/>
            </a:pPr>
            <a:r>
              <a:rPr lang="en-US" sz="2800" i="1" dirty="0">
                <a:solidFill>
                  <a:srgbClr val="FF0000"/>
                </a:solidFill>
              </a:rPr>
              <a:t>Then I got a little cabin</a:t>
            </a:r>
            <a:br>
              <a:rPr lang="en-US" sz="2800" i="1" dirty="0">
                <a:solidFill>
                  <a:srgbClr val="FF0000"/>
                </a:solidFill>
              </a:rPr>
            </a:br>
            <a:r>
              <a:rPr lang="en-US" sz="2800" i="1" dirty="0">
                <a:solidFill>
                  <a:srgbClr val="FF0000"/>
                </a:solidFill>
              </a:rPr>
              <a:t> A place to call my own—</a:t>
            </a:r>
            <a:br>
              <a:rPr lang="en-US" sz="2800" i="1" dirty="0">
                <a:solidFill>
                  <a:srgbClr val="FF0000"/>
                </a:solidFill>
              </a:rPr>
            </a:br>
            <a:r>
              <a:rPr lang="en-US" sz="2800" i="1" dirty="0">
                <a:solidFill>
                  <a:srgbClr val="FF0000"/>
                </a:solidFill>
              </a:rPr>
              <a:t>And I felt independent</a:t>
            </a:r>
            <a:br>
              <a:rPr lang="en-US" sz="2800" i="1" dirty="0">
                <a:solidFill>
                  <a:srgbClr val="FF0000"/>
                </a:solidFill>
              </a:rPr>
            </a:br>
            <a:r>
              <a:rPr lang="en-US" sz="2800" i="1" dirty="0">
                <a:solidFill>
                  <a:srgbClr val="FF0000"/>
                </a:solidFill>
              </a:rPr>
              <a:t>As the queen upon her throne.</a:t>
            </a:r>
          </a:p>
          <a:p>
            <a:pPr marL="0" indent="0">
              <a:buNone/>
            </a:pPr>
            <a:endParaRPr lang="en-US" dirty="0"/>
          </a:p>
        </p:txBody>
      </p:sp>
      <p:sp>
        <p:nvSpPr>
          <p:cNvPr id="4" name="Text Placeholder 3"/>
          <p:cNvSpPr>
            <a:spLocks noGrp="1"/>
          </p:cNvSpPr>
          <p:nvPr>
            <p:ph type="body" sz="half" idx="2"/>
          </p:nvPr>
        </p:nvSpPr>
        <p:spPr/>
        <p:txBody>
          <a:bodyPr/>
          <a:lstStyle/>
          <a:p>
            <a:endParaRPr lang="en-US" dirty="0"/>
          </a:p>
          <a:p>
            <a:r>
              <a:rPr lang="en-US" sz="3200" dirty="0"/>
              <a:t>Frances Harper’s cycle of poems in the voice of Aunt Chloe, in the time </a:t>
            </a:r>
            <a:r>
              <a:rPr lang="en-US" sz="3200" i="1" dirty="0"/>
              <a:t>after</a:t>
            </a:r>
            <a:r>
              <a:rPr lang="en-US" sz="3200" dirty="0"/>
              <a:t> the Civil War, looking back and forward</a:t>
            </a:r>
          </a:p>
          <a:p>
            <a:endParaRPr lang="en-US" dirty="0"/>
          </a:p>
          <a:p>
            <a:endParaRPr lang="en-US" dirty="0"/>
          </a:p>
        </p:txBody>
      </p:sp>
    </p:spTree>
    <p:extLst>
      <p:ext uri="{BB962C8B-B14F-4D97-AF65-F5344CB8AC3E}">
        <p14:creationId xmlns:p14="http://schemas.microsoft.com/office/powerpoint/2010/main" val="326086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609601"/>
            <a:ext cx="7620000" cy="1828799"/>
          </a:xfrm>
        </p:spPr>
        <p:txBody>
          <a:bodyPr/>
          <a:lstStyle/>
          <a:p>
            <a:r>
              <a:rPr lang="en-US" dirty="0">
                <a:solidFill>
                  <a:srgbClr val="FF0000"/>
                </a:solidFill>
              </a:rPr>
              <a:t>Adapting the SPACE(s)/Places </a:t>
            </a:r>
            <a:br>
              <a:rPr lang="en-US" dirty="0"/>
            </a:br>
            <a:r>
              <a:rPr lang="en-US" dirty="0"/>
              <a:t>for American Literature(s):</a:t>
            </a:r>
          </a:p>
        </p:txBody>
      </p:sp>
      <p:sp>
        <p:nvSpPr>
          <p:cNvPr id="3" name="Subtitle 2"/>
          <p:cNvSpPr>
            <a:spLocks noGrp="1"/>
          </p:cNvSpPr>
          <p:nvPr>
            <p:ph type="subTitle" idx="1"/>
          </p:nvPr>
        </p:nvSpPr>
        <p:spPr>
          <a:xfrm>
            <a:off x="1371600" y="4267200"/>
            <a:ext cx="6400800" cy="1371600"/>
          </a:xfrm>
        </p:spPr>
        <p:txBody>
          <a:bodyPr/>
          <a:lstStyle/>
          <a:p>
            <a:endParaRPr lang="en-US" sz="2800" dirty="0">
              <a:solidFill>
                <a:srgbClr val="FF0000"/>
              </a:solidFill>
            </a:endParaRPr>
          </a:p>
        </p:txBody>
      </p:sp>
      <p:pic>
        <p:nvPicPr>
          <p:cNvPr id="2050" name="Picture 2" descr="http://2.bp.blogspot.com/-cYbnWCqWYwY/UfAvJNNpUSI/AAAAAAAAABw/y19Vgo81yms/s1600/tagu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2667000"/>
            <a:ext cx="4331408" cy="2862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2327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114B8381992D49BFEC195D1E62885C" ma:contentTypeVersion="12" ma:contentTypeDescription="Create a new document." ma:contentTypeScope="" ma:versionID="bcf0f9b6107f41beef10986d0e1cb926">
  <xsd:schema xmlns:xsd="http://www.w3.org/2001/XMLSchema" xmlns:xs="http://www.w3.org/2001/XMLSchema" xmlns:p="http://schemas.microsoft.com/office/2006/metadata/properties" xmlns:ns2="edc1dda4-e497-4293-92fa-89c2d7121ae6" xmlns:ns3="8d85cce8-ce02-4b6f-9ec5-19814b89220d" targetNamespace="http://schemas.microsoft.com/office/2006/metadata/properties" ma:root="true" ma:fieldsID="87aab614151e668abac86855a81947f9" ns2:_="" ns3:_="">
    <xsd:import namespace="edc1dda4-e497-4293-92fa-89c2d7121ae6"/>
    <xsd:import namespace="8d85cce8-ce02-4b6f-9ec5-19814b89220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c1dda4-e497-4293-92fa-89c2d7121a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85cce8-ce02-4b6f-9ec5-19814b89220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1A9D9D-F1F2-4E86-BAF1-7C8B035E3875}"/>
</file>

<file path=customXml/itemProps2.xml><?xml version="1.0" encoding="utf-8"?>
<ds:datastoreItem xmlns:ds="http://schemas.openxmlformats.org/officeDocument/2006/customXml" ds:itemID="{C70C03AE-864F-4569-B410-3A3BB83DDD0C}"/>
</file>

<file path=customXml/itemProps3.xml><?xml version="1.0" encoding="utf-8"?>
<ds:datastoreItem xmlns:ds="http://schemas.openxmlformats.org/officeDocument/2006/customXml" ds:itemID="{2ACE2F16-AA61-4DBC-A687-81810015AB58}"/>
</file>

<file path=docProps/app.xml><?xml version="1.0" encoding="utf-8"?>
<Properties xmlns="http://schemas.openxmlformats.org/officeDocument/2006/extended-properties" xmlns:vt="http://schemas.openxmlformats.org/officeDocument/2006/docPropsVTypes">
  <TotalTime>872</TotalTime>
  <Words>1418</Words>
  <Application>Microsoft Macintosh PowerPoint</Application>
  <PresentationFormat>On-screen Show (4:3)</PresentationFormat>
  <Paragraphs>126</Paragraphs>
  <Slides>25</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American Literature(s):</vt:lpstr>
      <vt:lpstr>Three Illustrative Areas of Change and Debate</vt:lpstr>
      <vt:lpstr>Recurring Questions across all Three Entry Points of Study</vt:lpstr>
      <vt:lpstr>TIME:  Time as an Organizing Principle</vt:lpstr>
      <vt:lpstr>Challenges to and Approaches for Complicating such Frameworks</vt:lpstr>
      <vt:lpstr>PowerPoint Presentation</vt:lpstr>
      <vt:lpstr>TIME  example text</vt:lpstr>
      <vt:lpstr>TIME  example text</vt:lpstr>
      <vt:lpstr>Adapting the SPACE(s)/Places  for American Literature(s):</vt:lpstr>
      <vt:lpstr>New England’s Domination of the Field</vt:lpstr>
      <vt:lpstr>PowerPoint Presentation</vt:lpstr>
      <vt:lpstr>Globalizing SPACE/PLACE:  Extending the borders of American Literature</vt:lpstr>
      <vt:lpstr>Expanding Our Maps—e.g., Globalizing</vt:lpstr>
      <vt:lpstr>Evolving Ways to Think about Region</vt:lpstr>
      <vt:lpstr>PowerPoint Presentation</vt:lpstr>
      <vt:lpstr>Linking TIME and SPACE  as organizing frameworks</vt:lpstr>
      <vt:lpstr>Ida B. Wells’s Personal Journeys</vt:lpstr>
      <vt:lpstr>WHO BELONGS in American literature? How do identities of authors and characters shape reading &amp; teaching?</vt:lpstr>
      <vt:lpstr>UNC-Chapel Hill, 1974-75</vt:lpstr>
      <vt:lpstr>PowerPoint Presentation</vt:lpstr>
      <vt:lpstr>PowerPoint Presentation</vt:lpstr>
      <vt:lpstr>PowerPoint Presentation</vt:lpstr>
      <vt:lpstr>PowerPoint Presentation</vt:lpstr>
      <vt:lpstr>Why such questions matter:</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Literature(s):</dc:title>
  <dc:creator>sarah</dc:creator>
  <cp:lastModifiedBy>Microsoft Office User</cp:lastModifiedBy>
  <cp:revision>43</cp:revision>
  <dcterms:created xsi:type="dcterms:W3CDTF">2020-05-27T19:51:10Z</dcterms:created>
  <dcterms:modified xsi:type="dcterms:W3CDTF">2020-07-05T20:45:12Z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0x01010068114B8381992D49BFEC195D1E62885C</vt:lpwstr>
  </property>
</Properties>
</file>