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7"/>
  </p:handoutMasterIdLst>
  <p:sldIdLst>
    <p:sldId id="847" r:id="rId2"/>
    <p:sldId id="873" r:id="rId3"/>
    <p:sldId id="397" r:id="rId4"/>
    <p:sldId id="443" r:id="rId5"/>
    <p:sldId id="911" r:id="rId6"/>
    <p:sldId id="849" r:id="rId7"/>
    <p:sldId id="445" r:id="rId8"/>
    <p:sldId id="910" r:id="rId9"/>
    <p:sldId id="851" r:id="rId10"/>
    <p:sldId id="855" r:id="rId11"/>
    <p:sldId id="912" r:id="rId12"/>
    <p:sldId id="858" r:id="rId13"/>
    <p:sldId id="856" r:id="rId14"/>
    <p:sldId id="913" r:id="rId15"/>
    <p:sldId id="914" r:id="rId16"/>
    <p:sldId id="859" r:id="rId17"/>
    <p:sldId id="458" r:id="rId18"/>
    <p:sldId id="861" r:id="rId19"/>
    <p:sldId id="862" r:id="rId20"/>
    <p:sldId id="852" r:id="rId21"/>
    <p:sldId id="583" r:id="rId22"/>
    <p:sldId id="469" r:id="rId23"/>
    <p:sldId id="576" r:id="rId24"/>
    <p:sldId id="578" r:id="rId25"/>
    <p:sldId id="577" r:id="rId26"/>
    <p:sldId id="579" r:id="rId27"/>
    <p:sldId id="915" r:id="rId28"/>
    <p:sldId id="853" r:id="rId29"/>
    <p:sldId id="865" r:id="rId30"/>
    <p:sldId id="866" r:id="rId31"/>
    <p:sldId id="868" r:id="rId32"/>
    <p:sldId id="870" r:id="rId33"/>
    <p:sldId id="871" r:id="rId34"/>
    <p:sldId id="872" r:id="rId35"/>
    <p:sldId id="916" r:id="rId36"/>
    <p:sldId id="508" r:id="rId37"/>
    <p:sldId id="877" r:id="rId38"/>
    <p:sldId id="878" r:id="rId39"/>
    <p:sldId id="574" r:id="rId40"/>
    <p:sldId id="884" r:id="rId41"/>
    <p:sldId id="885" r:id="rId42"/>
    <p:sldId id="881" r:id="rId43"/>
    <p:sldId id="917" r:id="rId44"/>
    <p:sldId id="886" r:id="rId45"/>
    <p:sldId id="883" r:id="rId46"/>
    <p:sldId id="887" r:id="rId47"/>
    <p:sldId id="880" r:id="rId48"/>
    <p:sldId id="874" r:id="rId49"/>
    <p:sldId id="501" r:id="rId50"/>
    <p:sldId id="918" r:id="rId51"/>
    <p:sldId id="897" r:id="rId52"/>
    <p:sldId id="889" r:id="rId53"/>
    <p:sldId id="895" r:id="rId54"/>
    <p:sldId id="888" r:id="rId55"/>
    <p:sldId id="898" r:id="rId56"/>
    <p:sldId id="919" r:id="rId57"/>
    <p:sldId id="637" r:id="rId58"/>
    <p:sldId id="890" r:id="rId59"/>
    <p:sldId id="899" r:id="rId60"/>
    <p:sldId id="906" r:id="rId61"/>
    <p:sldId id="908" r:id="rId62"/>
    <p:sldId id="909" r:id="rId63"/>
    <p:sldId id="891" r:id="rId64"/>
    <p:sldId id="904" r:id="rId65"/>
    <p:sldId id="568" r:id="rId66"/>
  </p:sldIdLst>
  <p:sldSz cx="10160000" cy="7620000"/>
  <p:notesSz cx="7053263" cy="93091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3" autoAdjust="0"/>
    <p:restoredTop sz="90945"/>
  </p:normalViewPr>
  <p:slideViewPr>
    <p:cSldViewPr>
      <p:cViewPr varScale="1">
        <p:scale>
          <a:sx n="74" d="100"/>
          <a:sy n="74" d="100"/>
        </p:scale>
        <p:origin x="150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892E2517-0AFB-4298-B683-C61DB958AD75}" type="datetimeFigureOut">
              <a:rPr lang="en-US" smtClean="0"/>
              <a:t>9/20/2021</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D4411BEA-AFA4-43D7-8421-13B41CB5EE05}" type="slidenum">
              <a:rPr lang="en-US" smtClean="0"/>
              <a:t>‹#›</a:t>
            </a:fld>
            <a:endParaRPr lang="en-US"/>
          </a:p>
        </p:txBody>
      </p:sp>
    </p:spTree>
    <p:extLst>
      <p:ext uri="{BB962C8B-B14F-4D97-AF65-F5344CB8AC3E}">
        <p14:creationId xmlns:p14="http://schemas.microsoft.com/office/powerpoint/2010/main" val="20507658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a:t>Click to edit Master title style</a:t>
            </a:r>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3914C-7AC1-4B0E-A596-18B63B4C74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D63E9D-D74B-428A-A31F-13FF08E2FA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C5DCCE-8A67-425F-BB3B-1B05A7B848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C0AA27-60FB-4E94-978C-ECE9EFA543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93FD68-2BA2-4595-BA33-E68268F937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8EB297-1D58-46A4-AC16-838C57CC26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81ADEC-3287-45E5-803F-B8C1998A32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FBFF73-9FFB-4CFC-94DC-CF6EDA6325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0D170D-8F49-4C83-8076-09DA968AFA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546A8-C77E-4A04-BCB8-E48670CFA9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04B399-398F-456D-A349-9CC9C97D29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EBD9CD5-1F22-42EF-A9E1-2BB9ADD49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889000" y="1824841"/>
            <a:ext cx="8534400" cy="3970318"/>
          </a:xfrm>
          <a:prstGeom prst="rect">
            <a:avLst/>
          </a:prstGeom>
          <a:noFill/>
        </p:spPr>
        <p:txBody>
          <a:bodyPr wrap="square" rtlCol="0">
            <a:spAutoFit/>
          </a:bodyPr>
          <a:lstStyle/>
          <a:p>
            <a:pPr algn="ctr"/>
            <a:r>
              <a:rPr lang="en-US" sz="6000" dirty="0">
                <a:latin typeface="Calibri" panose="020F0502020204030204" pitchFamily="34" charset="0"/>
                <a:cs typeface="Calibri" panose="020F0502020204030204" pitchFamily="34" charset="0"/>
              </a:rPr>
              <a:t>Spaniards and Mexicans in Indian Country, 1800-1835</a:t>
            </a:r>
          </a:p>
          <a:p>
            <a:pPr algn="ctr"/>
            <a:endParaRPr lang="en-US" sz="6000" dirty="0">
              <a:latin typeface="Calibri" panose="020F0502020204030204" pitchFamily="34" charset="0"/>
              <a:cs typeface="Calibri" panose="020F0502020204030204" pitchFamily="34" charset="0"/>
            </a:endParaRPr>
          </a:p>
          <a:p>
            <a:pPr algn="ctr"/>
            <a:r>
              <a:rPr lang="en-US" sz="3600" dirty="0">
                <a:latin typeface="Calibri" panose="020F0502020204030204" pitchFamily="34" charset="0"/>
                <a:cs typeface="Calibri" panose="020F0502020204030204" pitchFamily="34" charset="0"/>
              </a:rPr>
              <a:t>Humanities Texas Webinar Series</a:t>
            </a:r>
          </a:p>
          <a:p>
            <a:pPr algn="ctr"/>
            <a:r>
              <a:rPr lang="en-US" sz="3600" dirty="0">
                <a:latin typeface="Calibri" panose="020F0502020204030204" pitchFamily="34" charset="0"/>
                <a:cs typeface="Calibri" panose="020F0502020204030204" pitchFamily="34" charset="0"/>
              </a:rPr>
              <a:t>September 2021</a:t>
            </a:r>
          </a:p>
        </p:txBody>
      </p:sp>
    </p:spTree>
    <p:extLst>
      <p:ext uri="{BB962C8B-B14F-4D97-AF65-F5344CB8AC3E}">
        <p14:creationId xmlns:p14="http://schemas.microsoft.com/office/powerpoint/2010/main" val="189377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CB838-121F-4F17-8695-3A67A3AA258C}"/>
              </a:ext>
            </a:extLst>
          </p:cNvPr>
          <p:cNvSpPr txBox="1"/>
          <p:nvPr/>
        </p:nvSpPr>
        <p:spPr>
          <a:xfrm>
            <a:off x="279400" y="304800"/>
            <a:ext cx="9525000" cy="3508653"/>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Mexico’s War for Independence (1810-1821) strengthened the power of Indians in Texas </a:t>
            </a:r>
          </a:p>
          <a:p>
            <a:pPr algn="ctr"/>
            <a:r>
              <a:rPr lang="en-US" sz="3200" b="1" dirty="0">
                <a:latin typeface="Calibri" panose="020F0502020204030204" pitchFamily="34" charset="0"/>
                <a:cs typeface="Calibri" panose="020F0502020204030204" pitchFamily="34" charset="0"/>
              </a:rPr>
              <a:t>in two critical ways:</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1.  </a:t>
            </a:r>
            <a:r>
              <a:rPr lang="en-US" sz="3100" dirty="0">
                <a:latin typeface="Calibri" panose="020F0502020204030204" pitchFamily="34" charset="0"/>
                <a:cs typeface="Calibri" panose="020F0502020204030204" pitchFamily="34" charset="0"/>
              </a:rPr>
              <a:t>The chaos of the war in central Mexico badly disrupted the movement of trade goods to Texas.</a:t>
            </a:r>
          </a:p>
          <a:p>
            <a:r>
              <a:rPr lang="en-US" sz="31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2948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9" y="-25502"/>
            <a:ext cx="11142752" cy="7645502"/>
          </a:xfrm>
          <a:prstGeom prst="rect">
            <a:avLst/>
          </a:prstGeom>
        </p:spPr>
      </p:pic>
    </p:spTree>
    <p:extLst>
      <p:ext uri="{BB962C8B-B14F-4D97-AF65-F5344CB8AC3E}">
        <p14:creationId xmlns:p14="http://schemas.microsoft.com/office/powerpoint/2010/main" val="26715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1034415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38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CB838-121F-4F17-8695-3A67A3AA258C}"/>
              </a:ext>
            </a:extLst>
          </p:cNvPr>
          <p:cNvSpPr txBox="1"/>
          <p:nvPr/>
        </p:nvSpPr>
        <p:spPr>
          <a:xfrm>
            <a:off x="279400" y="304800"/>
            <a:ext cx="9525000" cy="3985706"/>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Mexico’s War for Independence (1810-1821) strengthened the power of Indians in Texas </a:t>
            </a:r>
          </a:p>
          <a:p>
            <a:pPr algn="ctr"/>
            <a:r>
              <a:rPr lang="en-US" sz="3200" b="1" dirty="0">
                <a:latin typeface="Calibri" panose="020F0502020204030204" pitchFamily="34" charset="0"/>
                <a:cs typeface="Calibri" panose="020F0502020204030204" pitchFamily="34" charset="0"/>
              </a:rPr>
              <a:t>in two critical ways:</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1.  </a:t>
            </a:r>
            <a:r>
              <a:rPr lang="en-US" sz="3100" dirty="0">
                <a:latin typeface="Calibri" panose="020F0502020204030204" pitchFamily="34" charset="0"/>
                <a:cs typeface="Calibri" panose="020F0502020204030204" pitchFamily="34" charset="0"/>
              </a:rPr>
              <a:t>The chaos of the war in central Mexico badly disrupted the movement of trade goods to Texas.</a:t>
            </a:r>
          </a:p>
          <a:p>
            <a:r>
              <a:rPr lang="en-US" sz="3100" dirty="0">
                <a:latin typeface="Calibri" panose="020F0502020204030204" pitchFamily="34" charset="0"/>
                <a:cs typeface="Calibri" panose="020F0502020204030204" pitchFamily="34" charset="0"/>
              </a:rPr>
              <a:t>  </a:t>
            </a:r>
          </a:p>
          <a:p>
            <a:endParaRPr lang="en-US" sz="3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51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CB838-121F-4F17-8695-3A67A3AA258C}"/>
              </a:ext>
            </a:extLst>
          </p:cNvPr>
          <p:cNvSpPr txBox="1"/>
          <p:nvPr/>
        </p:nvSpPr>
        <p:spPr>
          <a:xfrm>
            <a:off x="279400" y="304800"/>
            <a:ext cx="9525000" cy="5416868"/>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Mexico’s War for Independence (1810-1821) strengthened the power of Indians in Texas </a:t>
            </a:r>
          </a:p>
          <a:p>
            <a:pPr algn="ctr"/>
            <a:r>
              <a:rPr lang="en-US" sz="3200" b="1" dirty="0">
                <a:latin typeface="Calibri" panose="020F0502020204030204" pitchFamily="34" charset="0"/>
                <a:cs typeface="Calibri" panose="020F0502020204030204" pitchFamily="34" charset="0"/>
              </a:rPr>
              <a:t>in two critical ways:</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1.  </a:t>
            </a:r>
            <a:r>
              <a:rPr lang="en-US" sz="3100" dirty="0">
                <a:latin typeface="Calibri" panose="020F0502020204030204" pitchFamily="34" charset="0"/>
                <a:cs typeface="Calibri" panose="020F0502020204030204" pitchFamily="34" charset="0"/>
              </a:rPr>
              <a:t>The chaos of the war in central Mexico badly disrupted the movement of trade goods to Texas.</a:t>
            </a:r>
          </a:p>
          <a:p>
            <a:r>
              <a:rPr lang="en-US" sz="3100" dirty="0">
                <a:latin typeface="Calibri" panose="020F0502020204030204" pitchFamily="34" charset="0"/>
                <a:cs typeface="Calibri" panose="020F0502020204030204" pitchFamily="34" charset="0"/>
              </a:rPr>
              <a:t>  </a:t>
            </a:r>
          </a:p>
          <a:p>
            <a:r>
              <a:rPr lang="en-US" sz="3100" dirty="0">
                <a:latin typeface="Calibri" panose="020F0502020204030204" pitchFamily="34" charset="0"/>
                <a:cs typeface="Calibri" panose="020F0502020204030204" pitchFamily="34" charset="0"/>
              </a:rPr>
              <a:t>2.  The violence that followed the Gutierrez-Magee Expedition badly weakened the Spanish position in Texas, and that made places like San Antonio deeply vulnerable to increased raiding by Comanches and </a:t>
            </a:r>
            <a:r>
              <a:rPr lang="en-US" sz="3100" dirty="0" err="1">
                <a:latin typeface="Calibri" panose="020F0502020204030204" pitchFamily="34" charset="0"/>
                <a:cs typeface="Calibri" panose="020F0502020204030204" pitchFamily="34" charset="0"/>
              </a:rPr>
              <a:t>Apaches</a:t>
            </a:r>
            <a:r>
              <a:rPr lang="en-US" sz="31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8452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9" y="-25502"/>
            <a:ext cx="11142752" cy="7645502"/>
          </a:xfrm>
          <a:prstGeom prst="rect">
            <a:avLst/>
          </a:prstGeom>
        </p:spPr>
      </p:pic>
    </p:spTree>
    <p:extLst>
      <p:ext uri="{BB962C8B-B14F-4D97-AF65-F5344CB8AC3E}">
        <p14:creationId xmlns:p14="http://schemas.microsoft.com/office/powerpoint/2010/main" val="329912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1034415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93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10174288" cy="746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45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CB838-121F-4F17-8695-3A67A3AA258C}"/>
              </a:ext>
            </a:extLst>
          </p:cNvPr>
          <p:cNvSpPr txBox="1"/>
          <p:nvPr/>
        </p:nvSpPr>
        <p:spPr>
          <a:xfrm>
            <a:off x="431800" y="316736"/>
            <a:ext cx="9067800" cy="1338828"/>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José Antonio Padilla, a Spaniard living in San Antonio, recorded in 1820:</a:t>
            </a:r>
          </a:p>
          <a:p>
            <a:endParaRPr lang="en-US"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55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CB838-121F-4F17-8695-3A67A3AA258C}"/>
              </a:ext>
            </a:extLst>
          </p:cNvPr>
          <p:cNvSpPr txBox="1"/>
          <p:nvPr/>
        </p:nvSpPr>
        <p:spPr>
          <a:xfrm>
            <a:off x="431800" y="316736"/>
            <a:ext cx="9067800" cy="7048083"/>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José Antonio Padilla, a Spaniard living in San Antonio, recorded in 1820:</a:t>
            </a:r>
          </a:p>
          <a:p>
            <a:endParaRPr lang="en-US" sz="25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“The remainder of this extensive, immense, and spacious region composing the entire province is occupied by the different tribes of barbarous Indians, who, at all times, have been masters of the possessions and lives of the unfortunate inhabitants--but never with such tenacity and frequency as since the year 1813, at which time, after they had made away with the cattle, horses, and other property of the inhabitants within the space of a few days, killing and capturing a considerable number of persons of all ages, conditions, and sexes . . .”</a:t>
            </a:r>
          </a:p>
          <a:p>
            <a:endParaRPr lang="en-US" sz="25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[Source</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Juan Antonio Padilla, “Report on the Barbarous Indians of the Province of Texas,” December 27, 1819, in Mattie Austin Hatcher, trans., "Texas in 1820," </a:t>
            </a:r>
            <a:r>
              <a:rPr lang="en-US" sz="2200" i="1" dirty="0">
                <a:latin typeface="Calibri" panose="020F0502020204030204" pitchFamily="34" charset="0"/>
                <a:cs typeface="Calibri" panose="020F0502020204030204" pitchFamily="34" charset="0"/>
              </a:rPr>
              <a:t>Southwestern Historical Quarterly </a:t>
            </a:r>
            <a:r>
              <a:rPr lang="en-US" sz="2200" dirty="0">
                <a:latin typeface="Calibri" panose="020F0502020204030204" pitchFamily="34" charset="0"/>
                <a:cs typeface="Calibri" panose="020F0502020204030204" pitchFamily="34" charset="0"/>
              </a:rPr>
              <a:t>23:1 (July 1919): 47-68.]</a:t>
            </a:r>
          </a:p>
        </p:txBody>
      </p:sp>
    </p:spTree>
    <p:extLst>
      <p:ext uri="{BB962C8B-B14F-4D97-AF65-F5344CB8AC3E}">
        <p14:creationId xmlns:p14="http://schemas.microsoft.com/office/powerpoint/2010/main" val="289348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722091" y="47625"/>
            <a:ext cx="8715818" cy="7524750"/>
          </a:xfrm>
          <a:prstGeom prst="rect">
            <a:avLst/>
          </a:prstGeom>
          <a:noFill/>
          <a:ln w="9525">
            <a:noFill/>
            <a:miter lim="800000"/>
            <a:headEnd/>
            <a:tailEnd/>
          </a:ln>
        </p:spPr>
      </p:pic>
    </p:spTree>
    <p:extLst>
      <p:ext uri="{BB962C8B-B14F-4D97-AF65-F5344CB8AC3E}">
        <p14:creationId xmlns:p14="http://schemas.microsoft.com/office/powerpoint/2010/main" val="255051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E569AE-E797-4E2F-875C-0C831CCBC8EB}"/>
              </a:ext>
            </a:extLst>
          </p:cNvPr>
          <p:cNvSpPr txBox="1"/>
          <p:nvPr/>
        </p:nvSpPr>
        <p:spPr>
          <a:xfrm>
            <a:off x="688975" y="2047979"/>
            <a:ext cx="8782050" cy="3524042"/>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And, at the same time, there was ANOTHER reason that Indians increased their raiding of Spanish settlements in Texas . . . .</a:t>
            </a:r>
          </a:p>
          <a:p>
            <a:r>
              <a:rPr lang="en-US" sz="31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80213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3556000" y="-5503333"/>
            <a:ext cx="15832667" cy="15114439"/>
          </a:xfrm>
          <a:prstGeom prst="rect">
            <a:avLst/>
          </a:prstGeom>
          <a:noFill/>
          <a:ln w="9525">
            <a:noFill/>
            <a:miter lim="800000"/>
            <a:headEnd/>
            <a:tailEnd/>
          </a:ln>
        </p:spPr>
      </p:pic>
    </p:spTree>
    <p:extLst>
      <p:ext uri="{BB962C8B-B14F-4D97-AF65-F5344CB8AC3E}">
        <p14:creationId xmlns:p14="http://schemas.microsoft.com/office/powerpoint/2010/main" val="329692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31863"/>
            <a:ext cx="10160000" cy="1022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39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62" y="762000"/>
            <a:ext cx="10132264" cy="5588000"/>
          </a:xfrm>
          <a:prstGeom prst="rect">
            <a:avLst/>
          </a:prstGeom>
        </p:spPr>
      </p:pic>
    </p:spTree>
    <p:extLst>
      <p:ext uri="{BB962C8B-B14F-4D97-AF65-F5344CB8AC3E}">
        <p14:creationId xmlns:p14="http://schemas.microsoft.com/office/powerpoint/2010/main" val="1213688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0"/>
            <a:ext cx="5970588" cy="768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24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2298700"/>
            <a:ext cx="12022667" cy="9918700"/>
          </a:xfrm>
          <a:prstGeom prst="rect">
            <a:avLst/>
          </a:prstGeom>
        </p:spPr>
      </p:pic>
    </p:spTree>
    <p:extLst>
      <p:ext uri="{BB962C8B-B14F-4D97-AF65-F5344CB8AC3E}">
        <p14:creationId xmlns:p14="http://schemas.microsoft.com/office/powerpoint/2010/main" val="1970542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9" y="-25502"/>
            <a:ext cx="11142752" cy="7645502"/>
          </a:xfrm>
          <a:prstGeom prst="rect">
            <a:avLst/>
          </a:prstGeom>
        </p:spPr>
      </p:pic>
    </p:spTree>
    <p:extLst>
      <p:ext uri="{BB962C8B-B14F-4D97-AF65-F5344CB8AC3E}">
        <p14:creationId xmlns:p14="http://schemas.microsoft.com/office/powerpoint/2010/main" val="536455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9" y="-25502"/>
            <a:ext cx="11142752" cy="7645502"/>
          </a:xfrm>
          <a:prstGeom prst="rect">
            <a:avLst/>
          </a:prstGeom>
        </p:spPr>
      </p:pic>
      <p:pic>
        <p:nvPicPr>
          <p:cNvPr id="3" name="Picture 2" descr="A picture containing text, person, indoor&#10;&#10;Description automatically generated">
            <a:extLst>
              <a:ext uri="{FF2B5EF4-FFF2-40B4-BE49-F238E27FC236}">
                <a16:creationId xmlns:a16="http://schemas.microsoft.com/office/drawing/2014/main" id="{56841D86-EEB9-44A5-B207-39E9DB71A35F}"/>
              </a:ext>
            </a:extLst>
          </p:cNvPr>
          <p:cNvPicPr>
            <a:picLocks noChangeAspect="1"/>
          </p:cNvPicPr>
          <p:nvPr/>
        </p:nvPicPr>
        <p:blipFill rotWithShape="1">
          <a:blip r:embed="rId3">
            <a:extLst>
              <a:ext uri="{28A0092B-C50C-407E-A947-70E740481C1C}">
                <a14:useLocalDpi xmlns:a14="http://schemas.microsoft.com/office/drawing/2010/main" val="0"/>
              </a:ext>
            </a:extLst>
          </a:blip>
          <a:srcRect l="5872" r="4319" b="1"/>
          <a:stretch/>
        </p:blipFill>
        <p:spPr>
          <a:xfrm>
            <a:off x="-761999" y="-25502"/>
            <a:ext cx="5079980" cy="7619990"/>
          </a:xfrm>
          <a:prstGeom prst="rect">
            <a:avLst/>
          </a:prstGeom>
        </p:spPr>
      </p:pic>
      <p:sp>
        <p:nvSpPr>
          <p:cNvPr id="4" name="TextBox 3">
            <a:extLst>
              <a:ext uri="{FF2B5EF4-FFF2-40B4-BE49-F238E27FC236}">
                <a16:creationId xmlns:a16="http://schemas.microsoft.com/office/drawing/2014/main" id="{F036BBA7-1E77-4DCE-A110-6DB85FA61DCD}"/>
              </a:ext>
            </a:extLst>
          </p:cNvPr>
          <p:cNvSpPr txBox="1"/>
          <p:nvPr/>
        </p:nvSpPr>
        <p:spPr>
          <a:xfrm>
            <a:off x="0" y="6704682"/>
            <a:ext cx="4114800" cy="584775"/>
          </a:xfrm>
          <a:prstGeom prst="rect">
            <a:avLst/>
          </a:prstGeom>
          <a:solidFill>
            <a:schemeClr val="bg1"/>
          </a:solidFill>
          <a:ln w="38100">
            <a:solidFill>
              <a:schemeClr val="tx1"/>
            </a:solidFill>
          </a:ln>
        </p:spPr>
        <p:txBody>
          <a:bodyPr wrap="square" rtlCol="0">
            <a:spAutoFit/>
          </a:bodyPr>
          <a:lstStyle/>
          <a:p>
            <a:pPr algn="ctr"/>
            <a:r>
              <a:rPr lang="en-US" sz="3200" dirty="0">
                <a:latin typeface="Calibri" panose="020F0502020204030204" pitchFamily="34" charset="0"/>
                <a:cs typeface="Calibri" panose="020F0502020204030204" pitchFamily="34" charset="0"/>
              </a:rPr>
              <a:t>David G. Burnet</a:t>
            </a:r>
          </a:p>
        </p:txBody>
      </p:sp>
    </p:spTree>
    <p:extLst>
      <p:ext uri="{BB962C8B-B14F-4D97-AF65-F5344CB8AC3E}">
        <p14:creationId xmlns:p14="http://schemas.microsoft.com/office/powerpoint/2010/main" val="1055079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C3C6D1-B05E-47CF-AECC-F722F4E27BCB}"/>
              </a:ext>
            </a:extLst>
          </p:cNvPr>
          <p:cNvSpPr txBox="1"/>
          <p:nvPr/>
        </p:nvSpPr>
        <p:spPr>
          <a:xfrm>
            <a:off x="355600" y="624512"/>
            <a:ext cx="9448800" cy="118494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David G. Burnet, observing the Comanches in 1818:</a:t>
            </a:r>
          </a:p>
          <a:p>
            <a:endParaRPr lang="en-US" sz="2800" dirty="0">
              <a:latin typeface="Calibri" panose="020F0502020204030204" pitchFamily="34" charset="0"/>
              <a:cs typeface="Calibri" panose="020F0502020204030204" pitchFamily="34" charset="0"/>
            </a:endParaRP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402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C3C6D1-B05E-47CF-AECC-F722F4E27BCB}"/>
              </a:ext>
            </a:extLst>
          </p:cNvPr>
          <p:cNvSpPr txBox="1"/>
          <p:nvPr/>
        </p:nvSpPr>
        <p:spPr>
          <a:xfrm>
            <a:off x="355600" y="624512"/>
            <a:ext cx="9448800" cy="3770263"/>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David G. Burnet, observing the Comanches in 1818:</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“They now are, and heretofore have been, peacefully disposed toward us [Americans].  They find the mules and horses of their ancient enemies, the provincial Spaniards, a more alluring quarry, than is presented by the scattered and humble hamlets of an American frontier.”</a:t>
            </a:r>
          </a:p>
          <a:p>
            <a:endParaRPr lang="en-US" sz="2800" dirty="0">
              <a:latin typeface="Calibri" panose="020F0502020204030204" pitchFamily="34" charset="0"/>
              <a:cs typeface="Calibri" panose="020F0502020204030204" pitchFamily="34" charset="0"/>
            </a:endParaRP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87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25400"/>
            <a:ext cx="11110201" cy="759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38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C3C6D1-B05E-47CF-AECC-F722F4E27BCB}"/>
              </a:ext>
            </a:extLst>
          </p:cNvPr>
          <p:cNvSpPr txBox="1"/>
          <p:nvPr/>
        </p:nvSpPr>
        <p:spPr>
          <a:xfrm>
            <a:off x="355600" y="624512"/>
            <a:ext cx="9448800" cy="66018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David G. Burnet, observing the Comanches in 1818:</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“They now are, and heretofore have been, peacefully disposed toward us [Americans].  They find the mules and horses of their ancient enemies, the provincial Spaniards, a more alluring quarry, than is presented by the scattered and humble hamlets of an American frontier.”</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“The number of mules and horses that these Indians capture annually from the Spaniards is immense, probably not less than 10,000”</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[Source: </a:t>
            </a:r>
            <a:r>
              <a:rPr lang="en-US" sz="2000" dirty="0">
                <a:effectLst/>
                <a:latin typeface="Calibri" panose="020F0502020204030204" pitchFamily="34" charset="0"/>
                <a:ea typeface="Calibri" panose="020F0502020204030204" pitchFamily="34" charset="0"/>
                <a:cs typeface="Calibri" panose="020F0502020204030204" pitchFamily="34" charset="0"/>
              </a:rPr>
              <a:t>David Burnet to John Jamison, writing from Nacogdoches, August 1818, reprinted in Ernest Wallace, ed., “David G. Burnet’s Letters Describing the Comanche Indians,” </a:t>
            </a:r>
            <a:r>
              <a:rPr lang="en-US" sz="2000" i="1" dirty="0">
                <a:effectLst/>
                <a:latin typeface="Calibri" panose="020F0502020204030204" pitchFamily="34" charset="0"/>
                <a:ea typeface="Calibri" panose="020F0502020204030204" pitchFamily="34" charset="0"/>
                <a:cs typeface="Calibri" panose="020F0502020204030204" pitchFamily="34" charset="0"/>
              </a:rPr>
              <a:t>West Texas Historical Association Year Book </a:t>
            </a:r>
            <a:r>
              <a:rPr lang="en-US" sz="2000" dirty="0">
                <a:effectLst/>
                <a:latin typeface="Calibri" panose="020F0502020204030204" pitchFamily="34" charset="0"/>
                <a:ea typeface="Calibri" panose="020F0502020204030204" pitchFamily="34" charset="0"/>
                <a:cs typeface="Calibri" panose="020F0502020204030204" pitchFamily="34" charset="0"/>
              </a:rPr>
              <a:t>Vol. 30 (October 1954): 115-140.]</a:t>
            </a: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3977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C3C6D1-B05E-47CF-AECC-F722F4E27BCB}"/>
              </a:ext>
            </a:extLst>
          </p:cNvPr>
          <p:cNvSpPr txBox="1"/>
          <p:nvPr/>
        </p:nvSpPr>
        <p:spPr>
          <a:xfrm>
            <a:off x="355600" y="228600"/>
            <a:ext cx="9448800" cy="7340471"/>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David G. Burnet, observing the Comanches in 1818:</a:t>
            </a:r>
          </a:p>
          <a:p>
            <a:endParaRPr lang="en-US" sz="10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“The </a:t>
            </a:r>
            <a:r>
              <a:rPr lang="en-US" sz="2600" dirty="0" err="1">
                <a:latin typeface="Calibri" panose="020F0502020204030204" pitchFamily="34" charset="0"/>
                <a:cs typeface="Calibri" panose="020F0502020204030204" pitchFamily="34" charset="0"/>
              </a:rPr>
              <a:t>Comanchees</a:t>
            </a:r>
            <a:r>
              <a:rPr lang="en-US" sz="2600" dirty="0">
                <a:latin typeface="Calibri" panose="020F0502020204030204" pitchFamily="34" charset="0"/>
                <a:cs typeface="Calibri" panose="020F0502020204030204" pitchFamily="34" charset="0"/>
              </a:rPr>
              <a:t> conduct all their military operations on horseback.  . . . . and are scarcely exceeded in the art of horsemanship, to which they are trained from early infancy.  Both in war and hunting, they rely much on the speed of their horses, and are careful to select for their own use, the best and fleetest among their furtive herds.”</a:t>
            </a:r>
          </a:p>
          <a:p>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Comanches “always ride without saddles, and without any other encumbrance than the waist-cloth to their persons.—This lightness of apparel gives them a manifest advantage over their Spanish adversaries, whose horses are heavily caparisoned . . . Light shot guns, javelins, or lances, about 8 feet long, and bows and arrows, compose their weapons.  For </a:t>
            </a:r>
            <a:r>
              <a:rPr lang="en-US" sz="2600" dirty="0" err="1">
                <a:latin typeface="Calibri" panose="020F0502020204030204" pitchFamily="34" charset="0"/>
                <a:cs typeface="Calibri" panose="020F0502020204030204" pitchFamily="34" charset="0"/>
              </a:rPr>
              <a:t>defence</a:t>
            </a:r>
            <a:r>
              <a:rPr lang="en-US" sz="2600" dirty="0">
                <a:latin typeface="Calibri" panose="020F0502020204030204" pitchFamily="34" charset="0"/>
                <a:cs typeface="Calibri" panose="020F0502020204030204" pitchFamily="34" charset="0"/>
              </a:rPr>
              <a:t> they wear on the left wrist, a shield made of Buffaloes hide . . . about two feet in diameter”</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[Source: </a:t>
            </a:r>
            <a:r>
              <a:rPr lang="en-US" sz="2000" dirty="0">
                <a:effectLst/>
                <a:latin typeface="Calibri" panose="020F0502020204030204" pitchFamily="34" charset="0"/>
                <a:ea typeface="Calibri" panose="020F0502020204030204" pitchFamily="34" charset="0"/>
                <a:cs typeface="Calibri" panose="020F0502020204030204" pitchFamily="34" charset="0"/>
              </a:rPr>
              <a:t>David Burnet to John Jamison, writing from Nacogdoches, August 1818, reprinted in Ernest Wallace, ed., “David G. Burnet’s Letters Describing the Comanche Indians,” </a:t>
            </a:r>
            <a:r>
              <a:rPr lang="en-US" sz="2000" i="1" dirty="0">
                <a:effectLst/>
                <a:latin typeface="Calibri" panose="020F0502020204030204" pitchFamily="34" charset="0"/>
                <a:ea typeface="Calibri" panose="020F0502020204030204" pitchFamily="34" charset="0"/>
                <a:cs typeface="Calibri" panose="020F0502020204030204" pitchFamily="34" charset="0"/>
              </a:rPr>
              <a:t>West Texas Historical Association Year Book </a:t>
            </a:r>
            <a:r>
              <a:rPr lang="en-US" sz="2000" dirty="0">
                <a:effectLst/>
                <a:latin typeface="Calibri" panose="020F0502020204030204" pitchFamily="34" charset="0"/>
                <a:ea typeface="Calibri" panose="020F0502020204030204" pitchFamily="34" charset="0"/>
                <a:cs typeface="Calibri" panose="020F0502020204030204" pitchFamily="34" charset="0"/>
              </a:rPr>
              <a:t>Vol. 30 (October 1954): 115-140.]</a:t>
            </a: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7308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9" y="-25502"/>
            <a:ext cx="11142752" cy="7645502"/>
          </a:xfrm>
          <a:prstGeom prst="rect">
            <a:avLst/>
          </a:prstGeom>
        </p:spPr>
      </p:pic>
      <p:pic>
        <p:nvPicPr>
          <p:cNvPr id="4" name="Picture 3" descr="A group of people riding horses&#10;&#10;Description automatically generated with low confidence">
            <a:extLst>
              <a:ext uri="{FF2B5EF4-FFF2-40B4-BE49-F238E27FC236}">
                <a16:creationId xmlns:a16="http://schemas.microsoft.com/office/drawing/2014/main" id="{9C2646D6-3B1D-4AB1-9C05-0D02E6A3A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521" y="5238418"/>
            <a:ext cx="6858957" cy="2381582"/>
          </a:xfrm>
          <a:prstGeom prst="rect">
            <a:avLst/>
          </a:prstGeom>
        </p:spPr>
      </p:pic>
    </p:spTree>
    <p:extLst>
      <p:ext uri="{BB962C8B-B14F-4D97-AF65-F5344CB8AC3E}">
        <p14:creationId xmlns:p14="http://schemas.microsoft.com/office/powerpoint/2010/main" val="1106719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10174288" cy="746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590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C3C6D1-B05E-47CF-AECC-F722F4E27BCB}"/>
              </a:ext>
            </a:extLst>
          </p:cNvPr>
          <p:cNvSpPr txBox="1"/>
          <p:nvPr/>
        </p:nvSpPr>
        <p:spPr>
          <a:xfrm>
            <a:off x="279400" y="193625"/>
            <a:ext cx="9448800" cy="4001095"/>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Governor Antonio Martinez to the Viceroy in Mexico City:</a:t>
            </a:r>
          </a:p>
          <a:p>
            <a:pPr algn="ctr"/>
            <a:endParaRPr lang="en-US"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“The Indians become so insolent that they enter the town with the greatest nerve and kill these unfortunate inhabitants with impunity; no matter how quickly the troops come to their aid, the Indians, being well-armed and well-mounted, advance with ease and laugh at the efforts of these helpless soldiers who, though not cowards, have no physical strength or force.” – May 31, 1817</a:t>
            </a:r>
          </a:p>
          <a:p>
            <a:endParaRPr lang="en-US" sz="26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9643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C3C6D1-B05E-47CF-AECC-F722F4E27BCB}"/>
              </a:ext>
            </a:extLst>
          </p:cNvPr>
          <p:cNvSpPr txBox="1"/>
          <p:nvPr/>
        </p:nvSpPr>
        <p:spPr>
          <a:xfrm>
            <a:off x="279400" y="193625"/>
            <a:ext cx="9448800" cy="6986528"/>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Governor Antonio Martinez to the Viceroy in Mexico City:</a:t>
            </a:r>
          </a:p>
          <a:p>
            <a:pPr algn="ctr"/>
            <a:endParaRPr lang="en-US"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“The Indians become so insolent that they enter the town with the greatest nerve and kill these unfortunate inhabitants with impunity; no matter how quickly the troops come to their aid, the Indians, being well-armed and well-mounted, advance with ease and laugh at the efforts of these helpless soldiers who, though not cowards, have no physical strength or force.” – May 31, 1817</a:t>
            </a:r>
          </a:p>
          <a:p>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“I am not responsible for defending and controlling this province which has been placed under my protection; if within the briefest possible time, as circumstances urgently demand, I do not receive the aid necessary to save this garrison, then I have no means of preventing the catastrophe that I predict.” – November 26, 1820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a:t>
            </a:r>
            <a:r>
              <a:rPr lang="en-US" sz="1600" dirty="0">
                <a:latin typeface="Calibri" panose="020F0502020204030204" pitchFamily="34" charset="0"/>
                <a:ea typeface="Calibri" panose="020F0502020204030204" pitchFamily="34" charset="0"/>
                <a:cs typeface="Calibri" panose="020F0502020204030204" pitchFamily="34" charset="0"/>
              </a:rPr>
              <a:t>Antonio Martinez to Viceroy Juan </a:t>
            </a:r>
            <a:r>
              <a:rPr lang="en-US" sz="1600" dirty="0" err="1">
                <a:latin typeface="Calibri" panose="020F0502020204030204" pitchFamily="34" charset="0"/>
                <a:ea typeface="Calibri" panose="020F0502020204030204" pitchFamily="34" charset="0"/>
                <a:cs typeface="Calibri" panose="020F0502020204030204" pitchFamily="34" charset="0"/>
              </a:rPr>
              <a:t>Ruíz</a:t>
            </a:r>
            <a:r>
              <a:rPr lang="en-US" sz="1600" dirty="0">
                <a:latin typeface="Calibri" panose="020F0502020204030204" pitchFamily="34" charset="0"/>
                <a:ea typeface="Calibri" panose="020F0502020204030204" pitchFamily="34" charset="0"/>
                <a:cs typeface="Calibri" panose="020F0502020204030204" pitchFamily="34" charset="0"/>
              </a:rPr>
              <a:t> de Apodaca, November 26, 1820, reprinted in Félix D. </a:t>
            </a:r>
            <a:r>
              <a:rPr lang="en-US" sz="1600" dirty="0" err="1">
                <a:latin typeface="Calibri" panose="020F0502020204030204" pitchFamily="34" charset="0"/>
                <a:ea typeface="Calibri" panose="020F0502020204030204" pitchFamily="34" charset="0"/>
                <a:cs typeface="Calibri" panose="020F0502020204030204" pitchFamily="34" charset="0"/>
              </a:rPr>
              <a:t>Almaráz</a:t>
            </a:r>
            <a:r>
              <a:rPr lang="en-US" sz="1600" dirty="0">
                <a:latin typeface="Calibri" panose="020F0502020204030204" pitchFamily="34" charset="0"/>
                <a:ea typeface="Calibri" panose="020F0502020204030204" pitchFamily="34" charset="0"/>
                <a:cs typeface="Calibri" panose="020F0502020204030204" pitchFamily="34" charset="0"/>
              </a:rPr>
              <a:t>, Jr., ed., </a:t>
            </a:r>
            <a:r>
              <a:rPr lang="en-US" sz="1600" i="1" dirty="0">
                <a:latin typeface="Calibri" panose="020F0502020204030204" pitchFamily="34" charset="0"/>
                <a:ea typeface="Calibri" panose="020F0502020204030204" pitchFamily="34" charset="0"/>
                <a:cs typeface="Calibri" panose="020F0502020204030204" pitchFamily="34" charset="0"/>
              </a:rPr>
              <a:t>Letters from Governor Antonio Martinez to the Viceroy Juan </a:t>
            </a:r>
            <a:r>
              <a:rPr lang="en-US" sz="1600" i="1" dirty="0" err="1">
                <a:latin typeface="Calibri" panose="020F0502020204030204" pitchFamily="34" charset="0"/>
                <a:ea typeface="Calibri" panose="020F0502020204030204" pitchFamily="34" charset="0"/>
                <a:cs typeface="Calibri" panose="020F0502020204030204" pitchFamily="34" charset="0"/>
              </a:rPr>
              <a:t>Ruíz</a:t>
            </a:r>
            <a:r>
              <a:rPr lang="en-US" sz="1600" i="1" dirty="0">
                <a:latin typeface="Calibri" panose="020F0502020204030204" pitchFamily="34" charset="0"/>
                <a:ea typeface="Calibri" panose="020F0502020204030204" pitchFamily="34" charset="0"/>
                <a:cs typeface="Calibri" panose="020F0502020204030204" pitchFamily="34" charset="0"/>
              </a:rPr>
              <a:t> de Apodaca </a:t>
            </a:r>
            <a:r>
              <a:rPr lang="en-US" sz="1600" dirty="0">
                <a:latin typeface="Calibri" panose="020F0502020204030204" pitchFamily="34" charset="0"/>
                <a:ea typeface="Calibri" panose="020F0502020204030204" pitchFamily="34" charset="0"/>
                <a:cs typeface="Calibri" panose="020F0502020204030204" pitchFamily="34" charset="0"/>
              </a:rPr>
              <a:t>(San Antonio: Research Center for the Arts and Humanities, University of Texas at San Antonio, 1983), p. 48.]</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245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22630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EE6B752-533E-4722-9551-123C74D4B162}"/>
              </a:ext>
            </a:extLst>
          </p:cNvPr>
          <p:cNvSpPr txBox="1"/>
          <p:nvPr/>
        </p:nvSpPr>
        <p:spPr>
          <a:xfrm>
            <a:off x="1536700" y="5257800"/>
            <a:ext cx="7086600" cy="1938992"/>
          </a:xfrm>
          <a:prstGeom prst="rect">
            <a:avLst/>
          </a:prstGeom>
          <a:solidFill>
            <a:schemeClr val="bg1"/>
          </a:solidFill>
          <a:ln w="38100">
            <a:solidFill>
              <a:schemeClr val="tx1"/>
            </a:solidFill>
          </a:ln>
        </p:spPr>
        <p:txBody>
          <a:bodyPr wrap="square" rtlCol="0">
            <a:spAutoFit/>
          </a:bodyPr>
          <a:lstStyle/>
          <a:p>
            <a:pPr algn="ctr"/>
            <a:r>
              <a:rPr lang="en-US" sz="4000" dirty="0">
                <a:latin typeface="Calibri" panose="020F0502020204030204" pitchFamily="34" charset="0"/>
                <a:cs typeface="Calibri" panose="020F0502020204030204" pitchFamily="34" charset="0"/>
              </a:rPr>
              <a:t>How did American Indians contribute to the collapse of Spanish power in Texas?</a:t>
            </a:r>
          </a:p>
        </p:txBody>
      </p:sp>
    </p:spTree>
    <p:extLst>
      <p:ext uri="{BB962C8B-B14F-4D97-AF65-F5344CB8AC3E}">
        <p14:creationId xmlns:p14="http://schemas.microsoft.com/office/powerpoint/2010/main" val="3512185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1060450" y="2263423"/>
            <a:ext cx="8039100" cy="3093154"/>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Essential Question #2:</a:t>
            </a:r>
          </a:p>
          <a:p>
            <a:pPr algn="ctr"/>
            <a:r>
              <a:rPr lang="en-US" sz="4500" dirty="0">
                <a:latin typeface="Calibri" panose="020F0502020204030204" pitchFamily="34" charset="0"/>
                <a:cs typeface="Calibri" panose="020F0502020204030204" pitchFamily="34" charset="0"/>
              </a:rPr>
              <a:t>How did the arrival of Americans in Texas change the situation for American Indians in the region?</a:t>
            </a:r>
          </a:p>
        </p:txBody>
      </p:sp>
    </p:spTree>
    <p:extLst>
      <p:ext uri="{BB962C8B-B14F-4D97-AF65-F5344CB8AC3E}">
        <p14:creationId xmlns:p14="http://schemas.microsoft.com/office/powerpoint/2010/main" val="2148100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22630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702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50D7E-61A1-4137-93AA-1F9C02AD1100}"/>
              </a:ext>
            </a:extLst>
          </p:cNvPr>
          <p:cNvSpPr txBox="1"/>
          <p:nvPr/>
        </p:nvSpPr>
        <p:spPr>
          <a:xfrm>
            <a:off x="812800" y="1066800"/>
            <a:ext cx="8610600" cy="5216813"/>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“The most important problem is the security of the Province of Texas.  It would be an irreparable loss to the Empire if this beautiful Province is lost.  In order to save it there remains only one recourse—to populate it.”</a:t>
            </a:r>
          </a:p>
          <a:p>
            <a:pPr algn="r"/>
            <a:r>
              <a:rPr lang="en-US" sz="2500" dirty="0">
                <a:latin typeface="Calibri" panose="020F0502020204030204" pitchFamily="34" charset="0"/>
                <a:cs typeface="Calibri" panose="020F0502020204030204" pitchFamily="34" charset="0"/>
              </a:rPr>
              <a:t>--Mexico City commission, December 1821</a:t>
            </a:r>
          </a:p>
        </p:txBody>
      </p:sp>
    </p:spTree>
    <p:extLst>
      <p:ext uri="{BB962C8B-B14F-4D97-AF65-F5344CB8AC3E}">
        <p14:creationId xmlns:p14="http://schemas.microsoft.com/office/powerpoint/2010/main" val="128296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975"/>
            <a:ext cx="10175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332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srcRect l="32581" r="5864" b="-1"/>
          <a:stretch/>
        </p:blipFill>
        <p:spPr>
          <a:xfrm>
            <a:off x="162456" y="192797"/>
            <a:ext cx="6502731" cy="7236401"/>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3EC89C44-EBC0-4B7C-A295-DF5D6D0D96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96" r="27254"/>
          <a:stretch/>
        </p:blipFill>
        <p:spPr>
          <a:xfrm>
            <a:off x="6821345" y="188796"/>
            <a:ext cx="3173036" cy="7240402"/>
          </a:xfrm>
          <a:prstGeom prst="rect">
            <a:avLst/>
          </a:prstGeom>
        </p:spPr>
      </p:pic>
      <p:sp>
        <p:nvSpPr>
          <p:cNvPr id="6" name="TextBox 5">
            <a:extLst>
              <a:ext uri="{FF2B5EF4-FFF2-40B4-BE49-F238E27FC236}">
                <a16:creationId xmlns:a16="http://schemas.microsoft.com/office/drawing/2014/main" id="{759AA226-97BF-4883-95D2-FBBBB9D29B6E}"/>
              </a:ext>
            </a:extLst>
          </p:cNvPr>
          <p:cNvSpPr txBox="1"/>
          <p:nvPr/>
        </p:nvSpPr>
        <p:spPr>
          <a:xfrm>
            <a:off x="7163131" y="6538913"/>
            <a:ext cx="2626256" cy="584775"/>
          </a:xfrm>
          <a:prstGeom prst="rect">
            <a:avLst/>
          </a:prstGeom>
          <a:solidFill>
            <a:schemeClr val="bg1"/>
          </a:solidFill>
          <a:ln w="38100">
            <a:solidFill>
              <a:schemeClr val="tx1"/>
            </a:solidFill>
          </a:ln>
        </p:spPr>
        <p:txBody>
          <a:bodyPr wrap="square" rtlCol="0">
            <a:spAutoFit/>
          </a:bodyPr>
          <a:lstStyle/>
          <a:p>
            <a:pPr algn="ctr"/>
            <a:r>
              <a:rPr lang="en-US" sz="3200" dirty="0">
                <a:latin typeface="Calibri" panose="020F0502020204030204" pitchFamily="34" charset="0"/>
                <a:cs typeface="Calibri" panose="020F0502020204030204" pitchFamily="34" charset="0"/>
              </a:rPr>
              <a:t>Francisco Ruiz</a:t>
            </a:r>
          </a:p>
        </p:txBody>
      </p:sp>
    </p:spTree>
    <p:extLst>
      <p:ext uri="{BB962C8B-B14F-4D97-AF65-F5344CB8AC3E}">
        <p14:creationId xmlns:p14="http://schemas.microsoft.com/office/powerpoint/2010/main" val="634829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581" r="5864" b="-1"/>
          <a:stretch/>
        </p:blipFill>
        <p:spPr>
          <a:xfrm>
            <a:off x="162456" y="192797"/>
            <a:ext cx="6502731" cy="7236401"/>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3EC89C44-EBC0-4B7C-A295-DF5D6D0D96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96" r="27254"/>
          <a:stretch/>
        </p:blipFill>
        <p:spPr>
          <a:xfrm>
            <a:off x="6821345" y="188796"/>
            <a:ext cx="3173036" cy="7240402"/>
          </a:xfrm>
          <a:prstGeom prst="rect">
            <a:avLst/>
          </a:prstGeom>
        </p:spPr>
      </p:pic>
      <p:sp>
        <p:nvSpPr>
          <p:cNvPr id="5" name="TextBox 4">
            <a:extLst>
              <a:ext uri="{FF2B5EF4-FFF2-40B4-BE49-F238E27FC236}">
                <a16:creationId xmlns:a16="http://schemas.microsoft.com/office/drawing/2014/main" id="{A357A593-4FDA-4CC4-85E1-C16C6AB67795}"/>
              </a:ext>
            </a:extLst>
          </p:cNvPr>
          <p:cNvSpPr txBox="1"/>
          <p:nvPr/>
        </p:nvSpPr>
        <p:spPr>
          <a:xfrm>
            <a:off x="370613" y="4114800"/>
            <a:ext cx="6286383" cy="3046988"/>
          </a:xfrm>
          <a:prstGeom prst="rect">
            <a:avLst/>
          </a:prstGeom>
          <a:solidFill>
            <a:schemeClr val="bg1"/>
          </a:solidFill>
          <a:ln w="38100">
            <a:solidFill>
              <a:schemeClr val="tx1"/>
            </a:solidFill>
          </a:ln>
        </p:spPr>
        <p:txBody>
          <a:bodyPr wrap="square" rtlCol="0">
            <a:spAutoFit/>
          </a:bodyPr>
          <a:lstStyle/>
          <a:p>
            <a:r>
              <a:rPr lang="en-US" sz="3200" dirty="0">
                <a:latin typeface="Calibri" panose="020F0502020204030204" pitchFamily="34" charset="0"/>
                <a:cs typeface="Calibri" panose="020F0502020204030204" pitchFamily="34" charset="0"/>
              </a:rPr>
              <a:t>“I cannot help seeing the advantages which, to my way of thinking, would result if we admitted honest, hardworking people, regardless of what country they come from . . . even hell itself.”</a:t>
            </a:r>
          </a:p>
        </p:txBody>
      </p:sp>
      <p:sp>
        <p:nvSpPr>
          <p:cNvPr id="6" name="TextBox 5">
            <a:extLst>
              <a:ext uri="{FF2B5EF4-FFF2-40B4-BE49-F238E27FC236}">
                <a16:creationId xmlns:a16="http://schemas.microsoft.com/office/drawing/2014/main" id="{759AA226-97BF-4883-95D2-FBBBB9D29B6E}"/>
              </a:ext>
            </a:extLst>
          </p:cNvPr>
          <p:cNvSpPr txBox="1"/>
          <p:nvPr/>
        </p:nvSpPr>
        <p:spPr>
          <a:xfrm>
            <a:off x="7163131" y="6538913"/>
            <a:ext cx="2626256" cy="584775"/>
          </a:xfrm>
          <a:prstGeom prst="rect">
            <a:avLst/>
          </a:prstGeom>
          <a:solidFill>
            <a:schemeClr val="bg1"/>
          </a:solidFill>
          <a:ln w="38100">
            <a:solidFill>
              <a:schemeClr val="tx1"/>
            </a:solidFill>
          </a:ln>
        </p:spPr>
        <p:txBody>
          <a:bodyPr wrap="square" rtlCol="0">
            <a:spAutoFit/>
          </a:bodyPr>
          <a:lstStyle/>
          <a:p>
            <a:pPr algn="ctr"/>
            <a:r>
              <a:rPr lang="en-US" sz="3200" dirty="0">
                <a:latin typeface="Calibri" panose="020F0502020204030204" pitchFamily="34" charset="0"/>
                <a:cs typeface="Calibri" panose="020F0502020204030204" pitchFamily="34" charset="0"/>
              </a:rPr>
              <a:t>Francisco Ruiz</a:t>
            </a:r>
          </a:p>
        </p:txBody>
      </p:sp>
    </p:spTree>
    <p:extLst>
      <p:ext uri="{BB962C8B-B14F-4D97-AF65-F5344CB8AC3E}">
        <p14:creationId xmlns:p14="http://schemas.microsoft.com/office/powerpoint/2010/main" val="1372393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1" descr="14.jpg">
            <a:extLst>
              <a:ext uri="{FF2B5EF4-FFF2-40B4-BE49-F238E27FC236}">
                <a16:creationId xmlns:a16="http://schemas.microsoft.com/office/drawing/2014/main" id="{D3A83DC5-2BEB-4CC3-AE31-10ACEBE9E5E5}"/>
              </a:ext>
            </a:extLst>
          </p:cNvPr>
          <p:cNvPicPr>
            <a:picLocks noChangeAspect="1"/>
          </p:cNvPicPr>
          <p:nvPr/>
        </p:nvPicPr>
        <p:blipFill rotWithShape="1">
          <a:blip r:embed="rId2">
            <a:extLst>
              <a:ext uri="{28A0092B-C50C-407E-A947-70E740481C1C}">
                <a14:useLocalDpi xmlns:a14="http://schemas.microsoft.com/office/drawing/2010/main" val="0"/>
              </a:ext>
            </a:extLst>
          </a:blip>
          <a:srcRect l="17962" r="7964"/>
          <a:stretch/>
        </p:blipFill>
        <p:spPr bwMode="auto">
          <a:xfrm>
            <a:off x="5105400" y="-16933"/>
            <a:ext cx="5080000" cy="7619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791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97AE2A-DDF5-4914-B7E5-DE928EE61A70}"/>
              </a:ext>
            </a:extLst>
          </p:cNvPr>
          <p:cNvPicPr>
            <a:picLocks noChangeAspect="1"/>
          </p:cNvPicPr>
          <p:nvPr/>
        </p:nvPicPr>
        <p:blipFill rotWithShape="1">
          <a:blip r:embed="rId2"/>
          <a:srcRect l="32581" r="5864" b="-1"/>
          <a:stretch/>
        </p:blipFill>
        <p:spPr>
          <a:xfrm>
            <a:off x="-16933" y="-16933"/>
            <a:ext cx="7459133" cy="8300709"/>
          </a:xfrm>
          <a:prstGeom prst="rect">
            <a:avLst/>
          </a:prstGeom>
        </p:spPr>
      </p:pic>
      <p:pic>
        <p:nvPicPr>
          <p:cNvPr id="6" name="Picture 1" descr="14.jpg">
            <a:extLst>
              <a:ext uri="{FF2B5EF4-FFF2-40B4-BE49-F238E27FC236}">
                <a16:creationId xmlns:a16="http://schemas.microsoft.com/office/drawing/2014/main" id="{D3A83DC5-2BEB-4CC3-AE31-10ACEBE9E5E5}"/>
              </a:ext>
            </a:extLst>
          </p:cNvPr>
          <p:cNvPicPr>
            <a:picLocks noChangeAspect="1"/>
          </p:cNvPicPr>
          <p:nvPr/>
        </p:nvPicPr>
        <p:blipFill rotWithShape="1">
          <a:blip r:embed="rId3">
            <a:extLst>
              <a:ext uri="{28A0092B-C50C-407E-A947-70E740481C1C}">
                <a14:useLocalDpi xmlns:a14="http://schemas.microsoft.com/office/drawing/2010/main" val="0"/>
              </a:ext>
            </a:extLst>
          </a:blip>
          <a:srcRect l="17962" r="7964"/>
          <a:stretch/>
        </p:blipFill>
        <p:spPr bwMode="auto">
          <a:xfrm>
            <a:off x="5105400" y="-16933"/>
            <a:ext cx="5080000" cy="7619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800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utdoor, posing&#10;&#10;Description automatically generated">
            <a:extLst>
              <a:ext uri="{FF2B5EF4-FFF2-40B4-BE49-F238E27FC236}">
                <a16:creationId xmlns:a16="http://schemas.microsoft.com/office/drawing/2014/main" id="{359C2C1A-3FAB-4182-83CD-BE3A17B2F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400" y="-23446"/>
            <a:ext cx="9525000" cy="7620000"/>
          </a:xfrm>
          <a:prstGeom prst="rect">
            <a:avLst/>
          </a:prstGeom>
        </p:spPr>
      </p:pic>
      <p:pic>
        <p:nvPicPr>
          <p:cNvPr id="7" name="Picture 1" descr="14.jpg">
            <a:extLst>
              <a:ext uri="{FF2B5EF4-FFF2-40B4-BE49-F238E27FC236}">
                <a16:creationId xmlns:a16="http://schemas.microsoft.com/office/drawing/2014/main" id="{75AFBDE0-DD4A-4826-94DD-8B9CC59EFDD3}"/>
              </a:ext>
            </a:extLst>
          </p:cNvPr>
          <p:cNvPicPr>
            <a:picLocks noChangeAspect="1"/>
          </p:cNvPicPr>
          <p:nvPr/>
        </p:nvPicPr>
        <p:blipFill rotWithShape="1">
          <a:blip r:embed="rId3">
            <a:extLst>
              <a:ext uri="{28A0092B-C50C-407E-A947-70E740481C1C}">
                <a14:useLocalDpi xmlns:a14="http://schemas.microsoft.com/office/drawing/2010/main" val="0"/>
              </a:ext>
            </a:extLst>
          </a:blip>
          <a:srcRect l="17962" r="7964"/>
          <a:stretch/>
        </p:blipFill>
        <p:spPr bwMode="auto">
          <a:xfrm>
            <a:off x="5080000" y="-23446"/>
            <a:ext cx="5080000" cy="7619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578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27036C-39A2-449A-AF8A-55A39BDB0C3A}"/>
              </a:ext>
            </a:extLst>
          </p:cNvPr>
          <p:cNvSpPr txBox="1"/>
          <p:nvPr/>
        </p:nvSpPr>
        <p:spPr>
          <a:xfrm>
            <a:off x="279400" y="304800"/>
            <a:ext cx="9601200" cy="1077218"/>
          </a:xfrm>
          <a:prstGeom prst="rect">
            <a:avLst/>
          </a:prstGeom>
          <a:noFill/>
        </p:spPr>
        <p:txBody>
          <a:bodyPr wrap="square" rtlCol="0">
            <a:spAutoFit/>
          </a:bodyP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Stephen F. Austin’s entry in his journal after his first visit with Karankawa Indians:</a:t>
            </a:r>
          </a:p>
        </p:txBody>
      </p:sp>
    </p:spTree>
    <p:extLst>
      <p:ext uri="{BB962C8B-B14F-4D97-AF65-F5344CB8AC3E}">
        <p14:creationId xmlns:p14="http://schemas.microsoft.com/office/powerpoint/2010/main" val="766527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27036C-39A2-449A-AF8A-55A39BDB0C3A}"/>
              </a:ext>
            </a:extLst>
          </p:cNvPr>
          <p:cNvSpPr txBox="1"/>
          <p:nvPr/>
        </p:nvSpPr>
        <p:spPr>
          <a:xfrm>
            <a:off x="279400" y="304800"/>
            <a:ext cx="9601200" cy="7140416"/>
          </a:xfrm>
          <a:prstGeom prst="rect">
            <a:avLst/>
          </a:prstGeom>
          <a:noFill/>
        </p:spPr>
        <p:txBody>
          <a:bodyPr wrap="square" rtlCol="0">
            <a:spAutoFit/>
          </a:bodyP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Stephen F. Austin’s entry in his journal after his first visit with Karankawa Indians:</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“These Indians were well formed and apparently very active and athletic men, their Bows were about 5 ½ to 6 ft long, their arrows 2 to 3 [ft long and] well pointed with Iron or Steel.  [Some] of the squaws [women] were handsome &amp; one of them quite pretty – they had Panther skins around their waist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tho</a:t>
            </a:r>
            <a:r>
              <a:rPr lang="en-US" sz="3200" dirty="0">
                <a:effectLst/>
                <a:latin typeface="Calibri" panose="020F0502020204030204" pitchFamily="34" charset="0"/>
                <a:ea typeface="Calibri" panose="020F0502020204030204" pitchFamily="34" charset="0"/>
                <a:cs typeface="Times New Roman" panose="02020603050405020304" pitchFamily="18" charset="0"/>
              </a:rPr>
              <a:t>[ugh] they were naked – their breasts were marked or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tatooed</a:t>
            </a:r>
            <a:r>
              <a:rPr lang="en-US" sz="3200" dirty="0">
                <a:effectLst/>
                <a:latin typeface="Calibri" panose="020F0502020204030204" pitchFamily="34" charset="0"/>
                <a:ea typeface="Calibri" panose="020F0502020204030204" pitchFamily="34" charset="0"/>
                <a:cs typeface="Times New Roman" panose="02020603050405020304" pitchFamily="18" charset="0"/>
              </a:rPr>
              <a:t> in circles of black beginning with a small circle at the nipple and enlarging as the breast swelled.” </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[Source: “Journal of Stephen F. Austin on His First Trip to Texas, 1821,” </a:t>
            </a:r>
            <a:r>
              <a:rPr lang="en-US" i="1" dirty="0">
                <a:effectLst/>
                <a:latin typeface="Calibri" panose="020F0502020204030204" pitchFamily="34" charset="0"/>
                <a:ea typeface="Calibri" panose="020F0502020204030204" pitchFamily="34" charset="0"/>
                <a:cs typeface="Times New Roman" panose="02020603050405020304" pitchFamily="18" charset="0"/>
              </a:rPr>
              <a:t>Quarterly of the Texas State Historical Association </a:t>
            </a:r>
            <a:r>
              <a:rPr lang="en-US" dirty="0">
                <a:effectLst/>
                <a:latin typeface="Calibri" panose="020F0502020204030204" pitchFamily="34" charset="0"/>
                <a:ea typeface="Calibri" panose="020F0502020204030204" pitchFamily="34" charset="0"/>
                <a:cs typeface="Times New Roman" panose="02020603050405020304" pitchFamily="18" charset="0"/>
              </a:rPr>
              <a:t>7 (April 1904): 304-305.]</a:t>
            </a:r>
            <a:endParaRPr lang="en-US" dirty="0"/>
          </a:p>
        </p:txBody>
      </p:sp>
    </p:spTree>
    <p:extLst>
      <p:ext uri="{BB962C8B-B14F-4D97-AF65-F5344CB8AC3E}">
        <p14:creationId xmlns:p14="http://schemas.microsoft.com/office/powerpoint/2010/main" val="2435133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9" y="-25502"/>
            <a:ext cx="11142752" cy="7645502"/>
          </a:xfrm>
          <a:prstGeom prst="rect">
            <a:avLst/>
          </a:prstGeom>
        </p:spPr>
      </p:pic>
    </p:spTree>
    <p:extLst>
      <p:ext uri="{BB962C8B-B14F-4D97-AF65-F5344CB8AC3E}">
        <p14:creationId xmlns:p14="http://schemas.microsoft.com/office/powerpoint/2010/main" val="3226016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D0D162C-908A-4EC7-A0B4-DACFC8F66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421" y="-1066800"/>
            <a:ext cx="6957158" cy="9360540"/>
          </a:xfrm>
          <a:prstGeom prst="rect">
            <a:avLst/>
          </a:prstGeom>
        </p:spPr>
      </p:pic>
    </p:spTree>
    <p:extLst>
      <p:ext uri="{BB962C8B-B14F-4D97-AF65-F5344CB8AC3E}">
        <p14:creationId xmlns:p14="http://schemas.microsoft.com/office/powerpoint/2010/main" val="1681796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1588"/>
            <a:ext cx="744220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11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9" y="-25502"/>
            <a:ext cx="11142752" cy="7645502"/>
          </a:xfrm>
          <a:prstGeom prst="rect">
            <a:avLst/>
          </a:prstGeom>
        </p:spPr>
      </p:pic>
    </p:spTree>
    <p:extLst>
      <p:ext uri="{BB962C8B-B14F-4D97-AF65-F5344CB8AC3E}">
        <p14:creationId xmlns:p14="http://schemas.microsoft.com/office/powerpoint/2010/main" val="1045962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9" y="-25502"/>
            <a:ext cx="11142752" cy="7645502"/>
          </a:xfrm>
          <a:prstGeom prst="rect">
            <a:avLst/>
          </a:prstGeom>
        </p:spPr>
      </p:pic>
    </p:spTree>
    <p:extLst>
      <p:ext uri="{BB962C8B-B14F-4D97-AF65-F5344CB8AC3E}">
        <p14:creationId xmlns:p14="http://schemas.microsoft.com/office/powerpoint/2010/main" val="217855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linedrawing&#10;&#10;Description automatically generated">
            <a:extLst>
              <a:ext uri="{FF2B5EF4-FFF2-40B4-BE49-F238E27FC236}">
                <a16:creationId xmlns:a16="http://schemas.microsoft.com/office/drawing/2014/main" id="{D0560D34-AD2B-4CD1-AD05-02300F94B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280707"/>
            <a:ext cx="7753350" cy="8900707"/>
          </a:xfrm>
          <a:prstGeom prst="rect">
            <a:avLst/>
          </a:prstGeom>
        </p:spPr>
      </p:pic>
    </p:spTree>
    <p:extLst>
      <p:ext uri="{BB962C8B-B14F-4D97-AF65-F5344CB8AC3E}">
        <p14:creationId xmlns:p14="http://schemas.microsoft.com/office/powerpoint/2010/main" val="915920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814BD-039C-402B-8F6F-C40E8E84D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 y="-4191000"/>
            <a:ext cx="10122877" cy="13714311"/>
          </a:xfrm>
          <a:prstGeom prst="rect">
            <a:avLst/>
          </a:prstGeom>
        </p:spPr>
      </p:pic>
    </p:spTree>
    <p:extLst>
      <p:ext uri="{BB962C8B-B14F-4D97-AF65-F5344CB8AC3E}">
        <p14:creationId xmlns:p14="http://schemas.microsoft.com/office/powerpoint/2010/main" val="2500791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1588"/>
            <a:ext cx="744220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234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linedrawing&#10;&#10;Description automatically generated">
            <a:extLst>
              <a:ext uri="{FF2B5EF4-FFF2-40B4-BE49-F238E27FC236}">
                <a16:creationId xmlns:a16="http://schemas.microsoft.com/office/drawing/2014/main" id="{D0560D34-AD2B-4CD1-AD05-02300F94B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1752600"/>
            <a:ext cx="9220200" cy="10584625"/>
          </a:xfrm>
          <a:prstGeom prst="rect">
            <a:avLst/>
          </a:prstGeom>
        </p:spPr>
      </p:pic>
      <p:pic>
        <p:nvPicPr>
          <p:cNvPr id="4" name="Picture 1" descr="14.jpg">
            <a:extLst>
              <a:ext uri="{FF2B5EF4-FFF2-40B4-BE49-F238E27FC236}">
                <a16:creationId xmlns:a16="http://schemas.microsoft.com/office/drawing/2014/main" id="{0D7C165D-24E2-4E08-9ED5-BC5FAA082F15}"/>
              </a:ext>
            </a:extLst>
          </p:cNvPr>
          <p:cNvPicPr>
            <a:picLocks noChangeAspect="1"/>
          </p:cNvPicPr>
          <p:nvPr/>
        </p:nvPicPr>
        <p:blipFill rotWithShape="1">
          <a:blip r:embed="rId3">
            <a:extLst>
              <a:ext uri="{28A0092B-C50C-407E-A947-70E740481C1C}">
                <a14:useLocalDpi xmlns:a14="http://schemas.microsoft.com/office/drawing/2010/main" val="0"/>
              </a:ext>
            </a:extLst>
          </a:blip>
          <a:srcRect l="17962" r="7964"/>
          <a:stretch/>
        </p:blipFill>
        <p:spPr bwMode="auto">
          <a:xfrm>
            <a:off x="5089769" y="0"/>
            <a:ext cx="5080000" cy="7619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098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1588"/>
            <a:ext cx="744220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512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1588"/>
            <a:ext cx="744220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2455944-7B86-499A-9A57-3FB3C9ED6D46}"/>
              </a:ext>
            </a:extLst>
          </p:cNvPr>
          <p:cNvSpPr txBox="1"/>
          <p:nvPr/>
        </p:nvSpPr>
        <p:spPr>
          <a:xfrm>
            <a:off x="965200" y="2971800"/>
            <a:ext cx="8229600" cy="1754326"/>
          </a:xfrm>
          <a:prstGeom prst="rect">
            <a:avLst/>
          </a:prstGeom>
          <a:solidFill>
            <a:schemeClr val="bg1"/>
          </a:solidFill>
          <a:ln w="38100">
            <a:solidFill>
              <a:schemeClr val="tx1"/>
            </a:solidFill>
          </a:ln>
        </p:spPr>
        <p:txBody>
          <a:bodyPr wrap="square" rtlCol="0">
            <a:spAutoFit/>
          </a:bodyPr>
          <a:lstStyle/>
          <a:p>
            <a:pPr algn="ctr"/>
            <a:r>
              <a:rPr lang="en-US" sz="3600" dirty="0">
                <a:latin typeface="Calibri" panose="020F0502020204030204" pitchFamily="34" charset="0"/>
                <a:cs typeface="Calibri" panose="020F0502020204030204" pitchFamily="34" charset="0"/>
              </a:rPr>
              <a:t>By 1825, Austin had settled 300 families -- that meant at least 3,000 Americans had moved into the bounds of his colony.</a:t>
            </a:r>
          </a:p>
        </p:txBody>
      </p:sp>
    </p:spTree>
    <p:extLst>
      <p:ext uri="{BB962C8B-B14F-4D97-AF65-F5344CB8AC3E}">
        <p14:creationId xmlns:p14="http://schemas.microsoft.com/office/powerpoint/2010/main" val="2349508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5400" y="-2209800"/>
            <a:ext cx="22200776" cy="150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999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0906C4BC-0C9B-4A75-9192-F0008C1F7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 y="-381000"/>
            <a:ext cx="10160000" cy="9050084"/>
          </a:xfrm>
          <a:prstGeom prst="rect">
            <a:avLst/>
          </a:prstGeom>
        </p:spPr>
      </p:pic>
    </p:spTree>
    <p:extLst>
      <p:ext uri="{BB962C8B-B14F-4D97-AF65-F5344CB8AC3E}">
        <p14:creationId xmlns:p14="http://schemas.microsoft.com/office/powerpoint/2010/main" val="4054101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2298700"/>
            <a:ext cx="12022667" cy="9918700"/>
          </a:xfrm>
          <a:prstGeom prst="rect">
            <a:avLst/>
          </a:prstGeom>
        </p:spPr>
      </p:pic>
    </p:spTree>
    <p:extLst>
      <p:ext uri="{BB962C8B-B14F-4D97-AF65-F5344CB8AC3E}">
        <p14:creationId xmlns:p14="http://schemas.microsoft.com/office/powerpoint/2010/main" val="102403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1060450" y="2263423"/>
            <a:ext cx="8039100" cy="3093154"/>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Essential Question #1:</a:t>
            </a:r>
          </a:p>
          <a:p>
            <a:pPr algn="ctr"/>
            <a:r>
              <a:rPr lang="en-US" sz="4500" dirty="0">
                <a:latin typeface="Calibri" panose="020F0502020204030204" pitchFamily="34" charset="0"/>
                <a:cs typeface="Calibri" panose="020F0502020204030204" pitchFamily="34" charset="0"/>
              </a:rPr>
              <a:t>How did American Indians contribute to the collapse of Spanish power in Texas?</a:t>
            </a:r>
          </a:p>
        </p:txBody>
      </p:sp>
    </p:spTree>
    <p:extLst>
      <p:ext uri="{BB962C8B-B14F-4D97-AF65-F5344CB8AC3E}">
        <p14:creationId xmlns:p14="http://schemas.microsoft.com/office/powerpoint/2010/main" val="2518836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14.jpg">
            <a:extLst>
              <a:ext uri="{FF2B5EF4-FFF2-40B4-BE49-F238E27FC236}">
                <a16:creationId xmlns:a16="http://schemas.microsoft.com/office/drawing/2014/main" id="{08CAADCE-9AF2-4D83-B6C4-E951DD425601}"/>
              </a:ext>
            </a:extLst>
          </p:cNvPr>
          <p:cNvPicPr>
            <a:picLocks noChangeAspect="1"/>
          </p:cNvPicPr>
          <p:nvPr/>
        </p:nvPicPr>
        <p:blipFill rotWithShape="1">
          <a:blip r:embed="rId3">
            <a:extLst>
              <a:ext uri="{28A0092B-C50C-407E-A947-70E740481C1C}">
                <a14:useLocalDpi xmlns:a14="http://schemas.microsoft.com/office/drawing/2010/main" val="0"/>
              </a:ext>
            </a:extLst>
          </a:blip>
          <a:srcRect l="17962" r="7964"/>
          <a:stretch/>
        </p:blipFill>
        <p:spPr bwMode="auto">
          <a:xfrm>
            <a:off x="7893515" y="4259914"/>
            <a:ext cx="2235203" cy="335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56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14.jpg">
            <a:extLst>
              <a:ext uri="{FF2B5EF4-FFF2-40B4-BE49-F238E27FC236}">
                <a16:creationId xmlns:a16="http://schemas.microsoft.com/office/drawing/2014/main" id="{08CAADCE-9AF2-4D83-B6C4-E951DD425601}"/>
              </a:ext>
            </a:extLst>
          </p:cNvPr>
          <p:cNvPicPr>
            <a:picLocks noChangeAspect="1"/>
          </p:cNvPicPr>
          <p:nvPr/>
        </p:nvPicPr>
        <p:blipFill rotWithShape="1">
          <a:blip r:embed="rId3">
            <a:extLst>
              <a:ext uri="{28A0092B-C50C-407E-A947-70E740481C1C}">
                <a14:useLocalDpi xmlns:a14="http://schemas.microsoft.com/office/drawing/2010/main" val="0"/>
              </a:ext>
            </a:extLst>
          </a:blip>
          <a:srcRect l="17962" r="7964"/>
          <a:stretch/>
        </p:blipFill>
        <p:spPr bwMode="auto">
          <a:xfrm>
            <a:off x="7893515" y="4259914"/>
            <a:ext cx="2235203" cy="335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oup of people riding horses&#10;&#10;Description automatically generated with medium confidence">
            <a:extLst>
              <a:ext uri="{FF2B5EF4-FFF2-40B4-BE49-F238E27FC236}">
                <a16:creationId xmlns:a16="http://schemas.microsoft.com/office/drawing/2014/main" id="{8A22A355-9F8A-4E3B-9625-8CAB8084A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347" y="4279900"/>
            <a:ext cx="3603250" cy="3360086"/>
          </a:xfrm>
          <a:prstGeom prst="rect">
            <a:avLst/>
          </a:prstGeom>
        </p:spPr>
      </p:pic>
    </p:spTree>
    <p:extLst>
      <p:ext uri="{BB962C8B-B14F-4D97-AF65-F5344CB8AC3E}">
        <p14:creationId xmlns:p14="http://schemas.microsoft.com/office/powerpoint/2010/main" val="2949270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14.jpg">
            <a:extLst>
              <a:ext uri="{FF2B5EF4-FFF2-40B4-BE49-F238E27FC236}">
                <a16:creationId xmlns:a16="http://schemas.microsoft.com/office/drawing/2014/main" id="{08CAADCE-9AF2-4D83-B6C4-E951DD425601}"/>
              </a:ext>
            </a:extLst>
          </p:cNvPr>
          <p:cNvPicPr>
            <a:picLocks noChangeAspect="1"/>
          </p:cNvPicPr>
          <p:nvPr/>
        </p:nvPicPr>
        <p:blipFill rotWithShape="1">
          <a:blip r:embed="rId3">
            <a:extLst>
              <a:ext uri="{28A0092B-C50C-407E-A947-70E740481C1C}">
                <a14:useLocalDpi xmlns:a14="http://schemas.microsoft.com/office/drawing/2010/main" val="0"/>
              </a:ext>
            </a:extLst>
          </a:blip>
          <a:srcRect l="17962" r="7964"/>
          <a:stretch/>
        </p:blipFill>
        <p:spPr bwMode="auto">
          <a:xfrm>
            <a:off x="7893515" y="4259914"/>
            <a:ext cx="2235203" cy="335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oup of people riding horses&#10;&#10;Description automatically generated with medium confidence">
            <a:extLst>
              <a:ext uri="{FF2B5EF4-FFF2-40B4-BE49-F238E27FC236}">
                <a16:creationId xmlns:a16="http://schemas.microsoft.com/office/drawing/2014/main" id="{8A22A355-9F8A-4E3B-9625-8CAB8084A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347" y="4279900"/>
            <a:ext cx="3603250" cy="3360086"/>
          </a:xfrm>
          <a:prstGeom prst="rect">
            <a:avLst/>
          </a:prstGeom>
        </p:spPr>
      </p:pic>
      <p:sp>
        <p:nvSpPr>
          <p:cNvPr id="2" name="TextBox 1">
            <a:extLst>
              <a:ext uri="{FF2B5EF4-FFF2-40B4-BE49-F238E27FC236}">
                <a16:creationId xmlns:a16="http://schemas.microsoft.com/office/drawing/2014/main" id="{049FB6BC-1EB5-4CAE-862E-B46CD52B8F2A}"/>
              </a:ext>
            </a:extLst>
          </p:cNvPr>
          <p:cNvSpPr txBox="1"/>
          <p:nvPr/>
        </p:nvSpPr>
        <p:spPr>
          <a:xfrm>
            <a:off x="2222503" y="4279900"/>
            <a:ext cx="5671012" cy="3339376"/>
          </a:xfrm>
          <a:prstGeom prst="rect">
            <a:avLst/>
          </a:prstGeom>
          <a:solidFill>
            <a:schemeClr val="bg1"/>
          </a:solidFill>
          <a:ln w="38100">
            <a:solidFill>
              <a:schemeClr val="tx1"/>
            </a:solidFill>
          </a:ln>
        </p:spPr>
        <p:txBody>
          <a:bodyPr wrap="square" rtlCol="0">
            <a:spAutoFit/>
          </a:bodyPr>
          <a:lstStyle/>
          <a:p>
            <a:pPr algn="ctr"/>
            <a:r>
              <a:rPr lang="en-US" sz="2800" dirty="0">
                <a:effectLst/>
                <a:latin typeface="Calibri" panose="020F0502020204030204" pitchFamily="34" charset="0"/>
                <a:ea typeface="Calibri" panose="020F0502020204030204" pitchFamily="34" charset="0"/>
                <a:cs typeface="Times New Roman" panose="02020603050405020304" pitchFamily="18" charset="0"/>
              </a:rPr>
              <a:t>“when they found there were no Spaniards with me, they gave us back our Saddle bags, saddles, and everything else except 4 blankets, a bridle, my Grammar and Several other little things and all our provisions.” </a:t>
            </a:r>
          </a:p>
          <a:p>
            <a:r>
              <a:rPr lang="en-US" sz="1500" dirty="0">
                <a:effectLst/>
                <a:latin typeface="Calibri" panose="020F0502020204030204" pitchFamily="34" charset="0"/>
                <a:ea typeface="Calibri" panose="020F0502020204030204" pitchFamily="34" charset="0"/>
                <a:cs typeface="Times New Roman" panose="02020603050405020304" pitchFamily="18" charset="0"/>
              </a:rPr>
              <a:t>[Source: SFA to J.E.B. Austin, March 23, 1822, Austin Papers, I, 487.]</a:t>
            </a:r>
            <a:endParaRPr lang="en-US" sz="1500" dirty="0"/>
          </a:p>
        </p:txBody>
      </p:sp>
    </p:spTree>
    <p:extLst>
      <p:ext uri="{BB962C8B-B14F-4D97-AF65-F5344CB8AC3E}">
        <p14:creationId xmlns:p14="http://schemas.microsoft.com/office/powerpoint/2010/main" val="2016253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grass, outdoor&#10;&#10;Description automatically generated">
            <a:extLst>
              <a:ext uri="{FF2B5EF4-FFF2-40B4-BE49-F238E27FC236}">
                <a16:creationId xmlns:a16="http://schemas.microsoft.com/office/drawing/2014/main" id="{3E53E2F8-7BBB-477C-B11D-C149A360FEC8}"/>
              </a:ext>
            </a:extLst>
          </p:cNvPr>
          <p:cNvPicPr>
            <a:picLocks noChangeAspect="1"/>
          </p:cNvPicPr>
          <p:nvPr/>
        </p:nvPicPr>
        <p:blipFill rotWithShape="1">
          <a:blip r:embed="rId2">
            <a:extLst>
              <a:ext uri="{28A0092B-C50C-407E-A947-70E740481C1C}">
                <a14:useLocalDpi xmlns:a14="http://schemas.microsoft.com/office/drawing/2010/main" val="0"/>
              </a:ext>
            </a:extLst>
          </a:blip>
          <a:srcRect r="6984" b="1"/>
          <a:stretch/>
        </p:blipFill>
        <p:spPr>
          <a:xfrm>
            <a:off x="20" y="1424"/>
            <a:ext cx="10159980" cy="7618576"/>
          </a:xfrm>
          <a:prstGeom prst="rect">
            <a:avLst/>
          </a:prstGeom>
        </p:spPr>
      </p:pic>
    </p:spTree>
    <p:extLst>
      <p:ext uri="{BB962C8B-B14F-4D97-AF65-F5344CB8AC3E}">
        <p14:creationId xmlns:p14="http://schemas.microsoft.com/office/powerpoint/2010/main" val="918064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22630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2E07348-1A45-43D9-ADC4-FD690DCA2796}"/>
              </a:ext>
            </a:extLst>
          </p:cNvPr>
          <p:cNvSpPr txBox="1"/>
          <p:nvPr/>
        </p:nvSpPr>
        <p:spPr>
          <a:xfrm>
            <a:off x="1536700" y="5257800"/>
            <a:ext cx="7086600" cy="1938992"/>
          </a:xfrm>
          <a:prstGeom prst="rect">
            <a:avLst/>
          </a:prstGeom>
          <a:solidFill>
            <a:schemeClr val="bg1"/>
          </a:solidFill>
          <a:ln w="38100">
            <a:solidFill>
              <a:schemeClr val="tx1"/>
            </a:solidFill>
          </a:ln>
        </p:spPr>
        <p:txBody>
          <a:bodyPr wrap="square" rtlCol="0">
            <a:spAutoFit/>
          </a:bodyPr>
          <a:lstStyle/>
          <a:p>
            <a:pPr algn="ctr"/>
            <a:r>
              <a:rPr lang="en-US" sz="4000" dirty="0">
                <a:latin typeface="Calibri" panose="020F0502020204030204" pitchFamily="34" charset="0"/>
                <a:cs typeface="Calibri" panose="020F0502020204030204" pitchFamily="34" charset="0"/>
              </a:rPr>
              <a:t>How did the arrival of Americans in Texas change the situation for American Indians in the region?</a:t>
            </a:r>
          </a:p>
        </p:txBody>
      </p:sp>
    </p:spTree>
    <p:extLst>
      <p:ext uri="{BB962C8B-B14F-4D97-AF65-F5344CB8AC3E}">
        <p14:creationId xmlns:p14="http://schemas.microsoft.com/office/powerpoint/2010/main" val="2461492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0160000" cy="1442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6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85800"/>
            <a:ext cx="10134600" cy="1084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21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0174287" cy="768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545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CB838-121F-4F17-8695-3A67A3AA258C}"/>
              </a:ext>
            </a:extLst>
          </p:cNvPr>
          <p:cNvSpPr txBox="1"/>
          <p:nvPr/>
        </p:nvSpPr>
        <p:spPr>
          <a:xfrm>
            <a:off x="279400" y="304800"/>
            <a:ext cx="9525000" cy="255454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Mexico’s War for Independence (1810-1821) strengthened the power of Indians in Texas </a:t>
            </a:r>
          </a:p>
          <a:p>
            <a:pPr algn="ctr"/>
            <a:r>
              <a:rPr lang="en-US" sz="3200" b="1" dirty="0">
                <a:latin typeface="Calibri" panose="020F0502020204030204" pitchFamily="34" charset="0"/>
                <a:cs typeface="Calibri" panose="020F0502020204030204" pitchFamily="34" charset="0"/>
              </a:rPr>
              <a:t>in two critical ways:</a:t>
            </a:r>
          </a:p>
          <a:p>
            <a:endParaRPr lang="en-US" sz="32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6138571"/>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3919</TotalTime>
  <Words>1540</Words>
  <Application>Microsoft Office PowerPoint</Application>
  <PresentationFormat>Custom</PresentationFormat>
  <Paragraphs>81</Paragraphs>
  <Slides>65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Andrew Torget</cp:lastModifiedBy>
  <cp:revision>190</cp:revision>
  <cp:lastPrinted>2017-01-17T17:03:30Z</cp:lastPrinted>
  <dcterms:created xsi:type="dcterms:W3CDTF">2004-05-06T09:28:21Z</dcterms:created>
  <dcterms:modified xsi:type="dcterms:W3CDTF">2021-09-20T21:51:35Z</dcterms:modified>
</cp:coreProperties>
</file>