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3" r:id="rId3"/>
    <p:sldId id="282" r:id="rId4"/>
    <p:sldId id="277" r:id="rId5"/>
    <p:sldId id="257" r:id="rId6"/>
    <p:sldId id="260" r:id="rId7"/>
    <p:sldId id="261" r:id="rId8"/>
    <p:sldId id="279" r:id="rId9"/>
    <p:sldId id="280" r:id="rId10"/>
    <p:sldId id="266" r:id="rId11"/>
    <p:sldId id="264" r:id="rId12"/>
    <p:sldId id="269" r:id="rId13"/>
    <p:sldId id="278" r:id="rId14"/>
    <p:sldId id="272" r:id="rId15"/>
    <p:sldId id="281" r:id="rId16"/>
    <p:sldId id="286" r:id="rId17"/>
    <p:sldId id="287" r:id="rId18"/>
    <p:sldId id="28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5F9F6-918B-4D71-81C6-9EEC9D1F208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94052-FE2D-45C7-ACFE-9404117B0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67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6FFE-6440-42AD-924F-517F267CBA4E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C6D3-795E-4B4F-AC19-75619FB5E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6FFE-6440-42AD-924F-517F267CBA4E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C6D3-795E-4B4F-AC19-75619FB5E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6FFE-6440-42AD-924F-517F267CBA4E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C6D3-795E-4B4F-AC19-75619FB5E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6FFE-6440-42AD-924F-517F267CBA4E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C6D3-795E-4B4F-AC19-75619FB5E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6FFE-6440-42AD-924F-517F267CBA4E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C6D3-795E-4B4F-AC19-75619FB5E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6FFE-6440-42AD-924F-517F267CBA4E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C6D3-795E-4B4F-AC19-75619FB5E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6FFE-6440-42AD-924F-517F267CBA4E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C6D3-795E-4B4F-AC19-75619FB5E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6FFE-6440-42AD-924F-517F267CBA4E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C6D3-795E-4B4F-AC19-75619FB5E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6FFE-6440-42AD-924F-517F267CBA4E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C6D3-795E-4B4F-AC19-75619FB5E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6FFE-6440-42AD-924F-517F267CBA4E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C6D3-795E-4B4F-AC19-75619FB5E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6FFE-6440-42AD-924F-517F267CBA4E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C6D3-795E-4B4F-AC19-75619FB5E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26FFE-6440-42AD-924F-517F267CBA4E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C6D3-795E-4B4F-AC19-75619FB5E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0986" y="33240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Viner Hand ITC" pitchFamily="66" charset="0"/>
              </a:rPr>
              <a:t>Spanish Texas</a:t>
            </a:r>
          </a:p>
        </p:txBody>
      </p:sp>
      <p:pic>
        <p:nvPicPr>
          <p:cNvPr id="5" name="Picture 4" descr="Valero-baptismal-regis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42455">
            <a:off x="225101" y="510397"/>
            <a:ext cx="2133600" cy="2869692"/>
          </a:xfrm>
          <a:prstGeom prst="rect">
            <a:avLst/>
          </a:prstGeom>
        </p:spPr>
      </p:pic>
      <p:pic>
        <p:nvPicPr>
          <p:cNvPr id="6" name="Picture 5" descr="veramendi-pala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46760">
            <a:off x="6248400" y="4724400"/>
            <a:ext cx="2438400" cy="1578864"/>
          </a:xfrm>
          <a:prstGeom prst="rect">
            <a:avLst/>
          </a:prstGeom>
        </p:spPr>
      </p:pic>
      <p:pic>
        <p:nvPicPr>
          <p:cNvPr id="7" name="Picture 6" descr="Apache-Cacique-cro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56091">
            <a:off x="6661574" y="390079"/>
            <a:ext cx="2194115" cy="2357919"/>
          </a:xfrm>
          <a:prstGeom prst="rect">
            <a:avLst/>
          </a:prstGeom>
        </p:spPr>
      </p:pic>
      <p:pic>
        <p:nvPicPr>
          <p:cNvPr id="8" name="Picture 7" descr="soldado-de-cu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69176">
            <a:off x="242768" y="4545138"/>
            <a:ext cx="2795652" cy="18893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as1767-Urrut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1" y="152400"/>
            <a:ext cx="3429000" cy="2798740"/>
          </a:xfrm>
          <a:prstGeom prst="rect">
            <a:avLst/>
          </a:prstGeom>
        </p:spPr>
      </p:pic>
      <p:pic>
        <p:nvPicPr>
          <p:cNvPr id="6" name="Picture 5" descr="SanSaba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6111" y="3563637"/>
            <a:ext cx="4236637" cy="30703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D40C35-F457-425D-8686-99CFC255CE2D}"/>
              </a:ext>
            </a:extLst>
          </p:cNvPr>
          <p:cNvSpPr/>
          <p:nvPr/>
        </p:nvSpPr>
        <p:spPr>
          <a:xfrm>
            <a:off x="3545151" y="152400"/>
            <a:ext cx="3133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Lafora-Urrutia plat of the San Antonio area.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16BAE1-E969-4CCD-A966-FF904845D5A1}"/>
              </a:ext>
            </a:extLst>
          </p:cNvPr>
          <p:cNvSpPr/>
          <p:nvPr/>
        </p:nvSpPr>
        <p:spPr>
          <a:xfrm>
            <a:off x="1981200" y="6107050"/>
            <a:ext cx="297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Destruction of Mission San </a:t>
            </a:r>
            <a:r>
              <a:rPr lang="en-US" sz="1400" dirty="0" err="1">
                <a:solidFill>
                  <a:schemeClr val="bg1"/>
                </a:solidFill>
              </a:rPr>
              <a:t>Sabá</a:t>
            </a:r>
            <a:r>
              <a:rPr lang="en-US" sz="1400" dirty="0">
                <a:solidFill>
                  <a:schemeClr val="bg1"/>
                </a:solidFill>
              </a:rPr>
              <a:t>, studio of Miguel Cabrera, ca.  1762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7CF0E6-01FB-4718-AB49-60CA370ED868}"/>
              </a:ext>
            </a:extLst>
          </p:cNvPr>
          <p:cNvSpPr txBox="1"/>
          <p:nvPr/>
        </p:nvSpPr>
        <p:spPr>
          <a:xfrm>
            <a:off x="3886200" y="1295400"/>
            <a:ext cx="487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San Antonio is not the capital but is the most important Spanish Settlement in Texas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 Fernando Church.jpg"/>
          <p:cNvPicPr>
            <a:picLocks noChangeAspect="1"/>
          </p:cNvPicPr>
          <p:nvPr/>
        </p:nvPicPr>
        <p:blipFill rotWithShape="1">
          <a:blip r:embed="rId2" cstate="print"/>
          <a:srcRect l="22034" t="23535" r="10843" b="14417"/>
          <a:stretch/>
        </p:blipFill>
        <p:spPr>
          <a:xfrm>
            <a:off x="228600" y="152400"/>
            <a:ext cx="3017698" cy="2209800"/>
          </a:xfrm>
          <a:prstGeom prst="rect">
            <a:avLst/>
          </a:prstGeom>
        </p:spPr>
      </p:pic>
      <p:pic>
        <p:nvPicPr>
          <p:cNvPr id="5" name="Picture 4" descr="los_adaes-urrut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3902" y="2997044"/>
            <a:ext cx="3017698" cy="37004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350935-9BBA-49C8-B511-D1261A13EB72}"/>
              </a:ext>
            </a:extLst>
          </p:cNvPr>
          <p:cNvSpPr/>
          <p:nvPr/>
        </p:nvSpPr>
        <p:spPr>
          <a:xfrm>
            <a:off x="2362200" y="5944895"/>
            <a:ext cx="37427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Right: Nicolás Lafora’s and Joseph de Urrutia’s plat of Los </a:t>
            </a:r>
            <a:r>
              <a:rPr lang="en-US" sz="1400" dirty="0" err="1">
                <a:solidFill>
                  <a:schemeClr val="bg1"/>
                </a:solidFill>
              </a:rPr>
              <a:t>Adaes</a:t>
            </a:r>
            <a:r>
              <a:rPr lang="en-US" sz="1400" dirty="0">
                <a:solidFill>
                  <a:schemeClr val="bg1"/>
                </a:solidFill>
              </a:rPr>
              <a:t> just before decommissioning, ca. 1768.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84AD00-AD9F-4BE4-980B-872C8B76318E}"/>
              </a:ext>
            </a:extLst>
          </p:cNvPr>
          <p:cNvSpPr txBox="1"/>
          <p:nvPr/>
        </p:nvSpPr>
        <p:spPr>
          <a:xfrm>
            <a:off x="3247440" y="160539"/>
            <a:ext cx="31241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Above: Pre-1870 photograph of San Fernando church in San Antonio.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5FEDE-F28E-4926-9021-1864F80ED92B}"/>
              </a:ext>
            </a:extLst>
          </p:cNvPr>
          <p:cNvSpPr txBox="1"/>
          <p:nvPr/>
        </p:nvSpPr>
        <p:spPr>
          <a:xfrm>
            <a:off x="152400" y="3057564"/>
            <a:ext cx="5800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By 1770 Spain owned Louisiana</a:t>
            </a:r>
          </a:p>
          <a:p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and Texas retrenched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glamento-17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656" y="76200"/>
            <a:ext cx="3723316" cy="5593080"/>
          </a:xfrm>
          <a:prstGeom prst="rect">
            <a:avLst/>
          </a:prstGeom>
        </p:spPr>
      </p:pic>
      <p:pic>
        <p:nvPicPr>
          <p:cNvPr id="5" name="Picture 4" descr="NacogdochesOldStoneFort,18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4063218"/>
            <a:ext cx="3968144" cy="26322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A0E8E3-45DD-4EF6-98F2-507C6E1BA9A7}"/>
              </a:ext>
            </a:extLst>
          </p:cNvPr>
          <p:cNvSpPr/>
          <p:nvPr/>
        </p:nvSpPr>
        <p:spPr>
          <a:xfrm>
            <a:off x="3876630" y="76200"/>
            <a:ext cx="48863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Regulations and Instructions for the Presidios that Form the Frontier Line of New Spain</a:t>
            </a:r>
            <a:r>
              <a:rPr lang="en-US" sz="1400" dirty="0">
                <a:solidFill>
                  <a:schemeClr val="bg1"/>
                </a:solidFill>
              </a:rPr>
              <a:t>, as resolved by the king our lord by decree of September 10, 1772.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B8C8BD-2684-49B4-B480-4618B14BDFD4}"/>
              </a:ext>
            </a:extLst>
          </p:cNvPr>
          <p:cNvSpPr/>
          <p:nvPr/>
        </p:nvSpPr>
        <p:spPr>
          <a:xfrm>
            <a:off x="146656" y="6172200"/>
            <a:ext cx="4961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Stone Fort, Nacogdoches. Home and store of Antonio Gil </a:t>
            </a:r>
            <a:r>
              <a:rPr lang="en-US" sz="1400" dirty="0" err="1">
                <a:solidFill>
                  <a:schemeClr val="bg1"/>
                </a:solidFill>
              </a:rPr>
              <a:t>Ybarbo</a:t>
            </a:r>
            <a:r>
              <a:rPr lang="en-US" sz="1400" dirty="0">
                <a:solidFill>
                  <a:schemeClr val="bg1"/>
                </a:solidFill>
              </a:rPr>
              <a:t>, who led the displaced </a:t>
            </a:r>
            <a:r>
              <a:rPr lang="en-US" sz="1400" dirty="0" err="1">
                <a:solidFill>
                  <a:schemeClr val="bg1"/>
                </a:solidFill>
              </a:rPr>
              <a:t>Adaes</a:t>
            </a:r>
            <a:r>
              <a:rPr lang="en-US" sz="1400" dirty="0">
                <a:solidFill>
                  <a:schemeClr val="bg1"/>
                </a:solidFill>
              </a:rPr>
              <a:t> settlers back to East Texas in 1779.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705F87-AEA5-458E-A0EF-9FD3FA6AC152}"/>
              </a:ext>
            </a:extLst>
          </p:cNvPr>
          <p:cNvSpPr txBox="1"/>
          <p:nvPr/>
        </p:nvSpPr>
        <p:spPr>
          <a:xfrm>
            <a:off x="4267200" y="1840675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Late 18</a:t>
            </a:r>
            <a:r>
              <a:rPr lang="en-US" sz="2800" baseline="30000" dirty="0">
                <a:solidFill>
                  <a:schemeClr val="bg1"/>
                </a:solidFill>
                <a:latin typeface="Viner Hand ITC" panose="03070502030502020203" pitchFamily="66" charset="0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 century readjustments and the return to East Texas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4D490B-2C5C-477C-A3DB-F18B2D0EA4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78" t="12461" r="10103" b="13979"/>
          <a:stretch/>
        </p:blipFill>
        <p:spPr>
          <a:xfrm>
            <a:off x="1167259" y="1447800"/>
            <a:ext cx="6809479" cy="4648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ADD049-D878-447C-898B-3A55537BC2EE}"/>
              </a:ext>
            </a:extLst>
          </p:cNvPr>
          <p:cNvSpPr/>
          <p:nvPr/>
        </p:nvSpPr>
        <p:spPr>
          <a:xfrm>
            <a:off x="1485898" y="6232846"/>
            <a:ext cx="6172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Gov. Domingo Cabello’s map of the San Antonio-Guadalupe Rivers basin, ca. 1780.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EE7C0-0E58-4FC0-9D2A-5B38C7334879}"/>
              </a:ext>
            </a:extLst>
          </p:cNvPr>
          <p:cNvSpPr txBox="1"/>
          <p:nvPr/>
        </p:nvSpPr>
        <p:spPr>
          <a:xfrm>
            <a:off x="1383729" y="304800"/>
            <a:ext cx="6376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The San Antonio-Guadalupe basin, cradle of the Texas Cattle industry</a:t>
            </a:r>
          </a:p>
        </p:txBody>
      </p:sp>
    </p:spTree>
    <p:extLst>
      <p:ext uri="{BB962C8B-B14F-4D97-AF65-F5344CB8AC3E}">
        <p14:creationId xmlns:p14="http://schemas.microsoft.com/office/powerpoint/2010/main" val="987134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72D124-2855-442B-94FA-BD4E620F2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3796"/>
            <a:ext cx="4073651" cy="2659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F489AC-9165-4FAB-932E-2DA4E0251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46230"/>
            <a:ext cx="3484256" cy="2492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948FD9-EC0F-4715-BA30-1BBE89B6F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3" y="3429000"/>
            <a:ext cx="2375481" cy="31552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4200EF-5718-4352-A039-151CA03AD8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99210"/>
            <a:ext cx="3692651" cy="27412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B555A8-CEE6-4FF9-82A8-14371E19BD7D}"/>
              </a:ext>
            </a:extLst>
          </p:cNvPr>
          <p:cNvSpPr/>
          <p:nvPr/>
        </p:nvSpPr>
        <p:spPr>
          <a:xfrm>
            <a:off x="2539979" y="3124200"/>
            <a:ext cx="58928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Theodore </a:t>
            </a:r>
            <a:r>
              <a:rPr lang="en-US" sz="2800" dirty="0" err="1">
                <a:solidFill>
                  <a:schemeClr val="bg1"/>
                </a:solidFill>
                <a:latin typeface="Viner Hand ITC" panose="03070502030502020203" pitchFamily="66" charset="0"/>
              </a:rPr>
              <a:t>Gentilz</a:t>
            </a:r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 paintings of everyday life in San Antonio, mid-19</a:t>
            </a:r>
            <a:r>
              <a:rPr lang="en-US" sz="2800" baseline="30000" dirty="0">
                <a:solidFill>
                  <a:schemeClr val="bg1"/>
                </a:solidFill>
                <a:latin typeface="Viner Hand ITC" panose="03070502030502020203" pitchFamily="66" charset="0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 century.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14315C-B195-4409-9CEA-39DF852B9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79" y="0"/>
            <a:ext cx="6628042" cy="44794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A171B6-A9F8-4C7C-A1FB-F3AD1F10AB62}"/>
              </a:ext>
            </a:extLst>
          </p:cNvPr>
          <p:cNvSpPr/>
          <p:nvPr/>
        </p:nvSpPr>
        <p:spPr>
          <a:xfrm>
            <a:off x="1790700" y="4479452"/>
            <a:ext cx="556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Soldado de </a:t>
            </a:r>
            <a:r>
              <a:rPr lang="en-US" sz="1400" dirty="0" err="1">
                <a:solidFill>
                  <a:schemeClr val="bg1"/>
                </a:solidFill>
              </a:rPr>
              <a:t>cuera</a:t>
            </a:r>
            <a:r>
              <a:rPr lang="en-US" sz="1400" dirty="0">
                <a:solidFill>
                  <a:schemeClr val="bg1"/>
                </a:solidFill>
              </a:rPr>
              <a:t>, or heavy cavalry trooper, by Ramón de Murillo ca. 1800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A4009D-F025-48F6-8353-14EB4D137D42}"/>
              </a:ext>
            </a:extLst>
          </p:cNvPr>
          <p:cNvSpPr txBox="1"/>
          <p:nvPr/>
        </p:nvSpPr>
        <p:spPr>
          <a:xfrm>
            <a:off x="304800" y="52578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The Military Frontier at the end of the 18</a:t>
            </a:r>
            <a:r>
              <a:rPr lang="en-US" sz="2800" baseline="30000" dirty="0">
                <a:solidFill>
                  <a:schemeClr val="bg1"/>
                </a:solidFill>
                <a:latin typeface="Viner Hand ITC" panose="03070502030502020203" pitchFamily="66" charset="0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2634318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216D68-7463-4AA9-986D-399F538D85D6}"/>
              </a:ext>
            </a:extLst>
          </p:cNvPr>
          <p:cNvSpPr txBox="1"/>
          <p:nvPr/>
        </p:nvSpPr>
        <p:spPr>
          <a:xfrm>
            <a:off x="304800" y="2667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Documents</a:t>
            </a:r>
          </a:p>
        </p:txBody>
      </p:sp>
    </p:spTree>
    <p:extLst>
      <p:ext uri="{BB962C8B-B14F-4D97-AF65-F5344CB8AC3E}">
        <p14:creationId xmlns:p14="http://schemas.microsoft.com/office/powerpoint/2010/main" val="2242635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CDAC4-E235-4AEB-8BDE-DFA6639BF2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" y="0"/>
            <a:ext cx="914447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05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6E83E-8559-40D9-871F-63323A47A0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" t="3638" r="4167" b="5900"/>
          <a:stretch/>
        </p:blipFill>
        <p:spPr>
          <a:xfrm>
            <a:off x="19051" y="0"/>
            <a:ext cx="9155428" cy="67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93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ADC02-773B-4268-8044-BB2E5D2D2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" y="-19235"/>
            <a:ext cx="9144000" cy="3685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E61D83-490D-46DE-9F51-F4F0F7E27EBA}"/>
              </a:ext>
            </a:extLst>
          </p:cNvPr>
          <p:cNvSpPr txBox="1"/>
          <p:nvPr/>
        </p:nvSpPr>
        <p:spPr>
          <a:xfrm>
            <a:off x="-1480" y="3733800"/>
            <a:ext cx="5299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Biombo</a:t>
            </a:r>
            <a:r>
              <a:rPr lang="en-US" sz="1400" dirty="0">
                <a:solidFill>
                  <a:schemeClr val="bg1"/>
                </a:solidFill>
              </a:rPr>
              <a:t> (folding screen): </a:t>
            </a:r>
            <a:r>
              <a:rPr lang="en-US" sz="1400" dirty="0" err="1">
                <a:solidFill>
                  <a:schemeClr val="bg1"/>
                </a:solidFill>
              </a:rPr>
              <a:t>Muy</a:t>
            </a:r>
            <a:r>
              <a:rPr lang="en-US" sz="1400" dirty="0">
                <a:solidFill>
                  <a:schemeClr val="bg1"/>
                </a:solidFill>
              </a:rPr>
              <a:t> noble y </a:t>
            </a:r>
            <a:r>
              <a:rPr lang="en-US" sz="1400" dirty="0" err="1">
                <a:solidFill>
                  <a:schemeClr val="bg1"/>
                </a:solidFill>
              </a:rPr>
              <a:t>leal</a:t>
            </a:r>
            <a:r>
              <a:rPr lang="en-US" sz="1400" dirty="0">
                <a:solidFill>
                  <a:schemeClr val="bg1"/>
                </a:solidFill>
              </a:rPr>
              <a:t> ciudad de México (ca. 1700)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2F15C9-4F78-4E56-9C1C-462A1467A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109580"/>
            <a:ext cx="3442699" cy="2757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17C501-98C1-401A-8668-40C0A0A9BB2F}"/>
              </a:ext>
            </a:extLst>
          </p:cNvPr>
          <p:cNvSpPr txBox="1"/>
          <p:nvPr/>
        </p:nvSpPr>
        <p:spPr>
          <a:xfrm>
            <a:off x="3518899" y="6477000"/>
            <a:ext cx="1993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1753 map of Mexico 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10E70-C7C9-4C43-9094-6588F9EFEEAF}"/>
              </a:ext>
            </a:extLst>
          </p:cNvPr>
          <p:cNvSpPr txBox="1"/>
          <p:nvPr/>
        </p:nvSpPr>
        <p:spPr>
          <a:xfrm>
            <a:off x="4038600" y="4554954"/>
            <a:ext cx="48631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iner Hand ITC" pitchFamily="66" charset="0"/>
              </a:rPr>
              <a:t>Texas is not representative of the Spanish Empire in North America </a:t>
            </a:r>
          </a:p>
        </p:txBody>
      </p:sp>
    </p:spTree>
    <p:extLst>
      <p:ext uri="{BB962C8B-B14F-4D97-AF65-F5344CB8AC3E}">
        <p14:creationId xmlns:p14="http://schemas.microsoft.com/office/powerpoint/2010/main" val="1791896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F5EE68-F5DF-4AF3-B67C-38B7C9023E73}"/>
              </a:ext>
            </a:extLst>
          </p:cNvPr>
          <p:cNvSpPr txBox="1"/>
          <p:nvPr/>
        </p:nvSpPr>
        <p:spPr>
          <a:xfrm>
            <a:off x="914400" y="1676400"/>
            <a:ext cx="701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Viner Hand ITC" pitchFamily="66" charset="0"/>
              </a:rPr>
              <a:t>Texas as the Space behind the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Viner Hand ITC" pitchFamily="66" charset="0"/>
              </a:rPr>
              <a:t>backyard shed</a:t>
            </a:r>
          </a:p>
        </p:txBody>
      </p:sp>
    </p:spTree>
    <p:extLst>
      <p:ext uri="{BB962C8B-B14F-4D97-AF65-F5344CB8AC3E}">
        <p14:creationId xmlns:p14="http://schemas.microsoft.com/office/powerpoint/2010/main" val="479053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stin-Texas-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85691"/>
            <a:ext cx="6019800" cy="4449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4DAF9B-6042-402C-A136-20C24BD973C4}"/>
              </a:ext>
            </a:extLst>
          </p:cNvPr>
          <p:cNvSpPr txBox="1"/>
          <p:nvPr/>
        </p:nvSpPr>
        <p:spPr>
          <a:xfrm>
            <a:off x="2668826" y="4634700"/>
            <a:ext cx="3272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Stephen F. Austin’s map of Texas, ca. 1821.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186461-D9EE-4CBF-90E4-47C3F5F227A3}"/>
              </a:ext>
            </a:extLst>
          </p:cNvPr>
          <p:cNvSpPr txBox="1"/>
          <p:nvPr/>
        </p:nvSpPr>
        <p:spPr>
          <a:xfrm>
            <a:off x="1085850" y="5257800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iner Hand ITC" pitchFamily="66" charset="0"/>
              </a:rPr>
              <a:t>Texas was not what it is today until 1848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bezadevac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3063240" cy="4572000"/>
          </a:xfrm>
          <a:prstGeom prst="rect">
            <a:avLst/>
          </a:prstGeom>
        </p:spPr>
      </p:pic>
      <p:pic>
        <p:nvPicPr>
          <p:cNvPr id="4" name="Picture 3" descr="conquistadors-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2410" y="2819400"/>
            <a:ext cx="5213685" cy="297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37C611-626F-403A-8114-E417A9A98A7C}"/>
              </a:ext>
            </a:extLst>
          </p:cNvPr>
          <p:cNvSpPr txBox="1"/>
          <p:nvPr/>
        </p:nvSpPr>
        <p:spPr>
          <a:xfrm>
            <a:off x="3810000" y="121920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Texas as part of La Florida, 16</a:t>
            </a:r>
            <a:r>
              <a:rPr lang="en-US" sz="2800" baseline="30000" dirty="0">
                <a:solidFill>
                  <a:schemeClr val="bg1"/>
                </a:solidFill>
                <a:latin typeface="Viner Hand ITC" panose="03070502030502020203" pitchFamily="66" charset="0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-17</a:t>
            </a:r>
            <a:r>
              <a:rPr lang="en-US" sz="2800" baseline="30000" dirty="0">
                <a:solidFill>
                  <a:schemeClr val="bg1"/>
                </a:solidFill>
                <a:latin typeface="Viner Hand ITC" panose="03070502030502020203" pitchFamily="66" charset="0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 centuries.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Salle-sh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889" y="2844610"/>
            <a:ext cx="3693111" cy="2796013"/>
          </a:xfrm>
          <a:prstGeom prst="rect">
            <a:avLst/>
          </a:prstGeom>
        </p:spPr>
      </p:pic>
      <p:pic>
        <p:nvPicPr>
          <p:cNvPr id="4" name="Picture 3" descr="Hull-Bel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47343">
            <a:off x="6272767" y="1054473"/>
            <a:ext cx="200025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C74A96-3C25-403B-90A6-23E6A4CE61B9}"/>
              </a:ext>
            </a:extLst>
          </p:cNvPr>
          <p:cNvSpPr txBox="1"/>
          <p:nvPr/>
        </p:nvSpPr>
        <p:spPr>
          <a:xfrm>
            <a:off x="152400" y="5562600"/>
            <a:ext cx="396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Drawing of French frigate that contained message requesting help from La Salle expedition survivors.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E276E-582F-413E-B13C-AD27854EED22}"/>
              </a:ext>
            </a:extLst>
          </p:cNvPr>
          <p:cNvSpPr txBox="1"/>
          <p:nvPr/>
        </p:nvSpPr>
        <p:spPr>
          <a:xfrm>
            <a:off x="2020233" y="6451847"/>
            <a:ext cx="5231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One of La Salle’s cargo ships, </a:t>
            </a:r>
            <a:r>
              <a:rPr lang="en-US" sz="1400" i="1" dirty="0">
                <a:solidFill>
                  <a:schemeClr val="bg1"/>
                </a:solidFill>
              </a:rPr>
              <a:t>La Belle</a:t>
            </a:r>
            <a:r>
              <a:rPr lang="en-US" sz="1400" dirty="0">
                <a:solidFill>
                  <a:schemeClr val="bg1"/>
                </a:solidFill>
              </a:rPr>
              <a:t>, as unearthed in Matagorda Bay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960CD-461B-4A60-B70E-6D3C7C22B749}"/>
              </a:ext>
            </a:extLst>
          </p:cNvPr>
          <p:cNvSpPr txBox="1"/>
          <p:nvPr/>
        </p:nvSpPr>
        <p:spPr>
          <a:xfrm>
            <a:off x="389416" y="531508"/>
            <a:ext cx="6011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The story of Texas begins with Spanish efforts to make sure the French did not establish a presence there—stay out of our backyard!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an-Rios-san-andres-galv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2600" y="199748"/>
            <a:ext cx="5495340" cy="38170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AAD8EA-F2ED-4AE6-BF53-6B19FF29BD34}"/>
              </a:ext>
            </a:extLst>
          </p:cNvPr>
          <p:cNvSpPr/>
          <p:nvPr/>
        </p:nvSpPr>
        <p:spPr>
          <a:xfrm>
            <a:off x="2366670" y="4045695"/>
            <a:ext cx="495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Domingo </a:t>
            </a:r>
            <a:r>
              <a:rPr lang="en-US" sz="1400" dirty="0" err="1">
                <a:solidFill>
                  <a:schemeClr val="bg1"/>
                </a:solidFill>
              </a:rPr>
              <a:t>Terán</a:t>
            </a:r>
            <a:r>
              <a:rPr lang="en-US" sz="1400" dirty="0">
                <a:solidFill>
                  <a:schemeClr val="bg1"/>
                </a:solidFill>
              </a:rPr>
              <a:t> de los Ríos’s representation of a Hasinai settlement on the Texas-Louisiana border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19CED-835E-48E2-8906-E214BC420C3C}"/>
              </a:ext>
            </a:extLst>
          </p:cNvPr>
          <p:cNvSpPr txBox="1"/>
          <p:nvPr/>
        </p:nvSpPr>
        <p:spPr>
          <a:xfrm>
            <a:off x="1143000" y="4876800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Texas is named for a Caddo word meaning something like “friend”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DD27C0-07B5-4254-B8C6-C90CF17E00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4" y="213005"/>
            <a:ext cx="2218740" cy="3161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46903E-C546-4D27-A957-3FD560C51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5" y="213005"/>
            <a:ext cx="3170156" cy="2225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3EB4A8-F068-4941-87F7-55BC81A5A0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5" t="4255" r="3951" b="4839"/>
          <a:stretch/>
        </p:blipFill>
        <p:spPr>
          <a:xfrm rot="60000">
            <a:off x="172179" y="179080"/>
            <a:ext cx="3077324" cy="22935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45CCB8-2BFC-44DF-A27B-29F578CB2056}"/>
              </a:ext>
            </a:extLst>
          </p:cNvPr>
          <p:cNvSpPr/>
          <p:nvPr/>
        </p:nvSpPr>
        <p:spPr>
          <a:xfrm>
            <a:off x="2743200" y="2743200"/>
            <a:ext cx="3361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The </a:t>
            </a:r>
            <a:r>
              <a:rPr lang="en-US" sz="1400" dirty="0" err="1">
                <a:solidFill>
                  <a:schemeClr val="bg1"/>
                </a:solidFill>
              </a:rPr>
              <a:t>Marqués</a:t>
            </a:r>
            <a:r>
              <a:rPr lang="en-US" sz="1400" dirty="0">
                <a:solidFill>
                  <a:schemeClr val="bg1"/>
                </a:solidFill>
              </a:rPr>
              <a:t> de San Miguel de Aguayo’s plans for Texas fortifications, ca. 1721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677518-DD0A-4156-A6EF-B93AC586D6B5}"/>
              </a:ext>
            </a:extLst>
          </p:cNvPr>
          <p:cNvSpPr txBox="1"/>
          <p:nvPr/>
        </p:nvSpPr>
        <p:spPr>
          <a:xfrm>
            <a:off x="723900" y="5105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From the beginning Texas a military province </a:t>
            </a:r>
          </a:p>
        </p:txBody>
      </p:sp>
    </p:spTree>
    <p:extLst>
      <p:ext uri="{BB962C8B-B14F-4D97-AF65-F5344CB8AC3E}">
        <p14:creationId xmlns:p14="http://schemas.microsoft.com/office/powerpoint/2010/main" val="689807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EBB62B-2A85-4F2C-8A7F-35A2270C8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511"/>
            <a:ext cx="3505200" cy="45529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ACEECB-838C-40B1-B870-B8815DA60E38}"/>
              </a:ext>
            </a:extLst>
          </p:cNvPr>
          <p:cNvSpPr/>
          <p:nvPr/>
        </p:nvSpPr>
        <p:spPr>
          <a:xfrm>
            <a:off x="3810000" y="304800"/>
            <a:ext cx="2980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Aguayo’s map of the San Antonio area, ca. 1730.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FEA0CB-F82D-4D3C-94C3-697BF70BC910}"/>
              </a:ext>
            </a:extLst>
          </p:cNvPr>
          <p:cNvSpPr txBox="1"/>
          <p:nvPr/>
        </p:nvSpPr>
        <p:spPr>
          <a:xfrm>
            <a:off x="3773812" y="274320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iner Hand ITC" panose="03070502030502020203" pitchFamily="66" charset="0"/>
              </a:rPr>
              <a:t>The Canary Islander experiment</a:t>
            </a:r>
          </a:p>
        </p:txBody>
      </p:sp>
    </p:spTree>
    <p:extLst>
      <p:ext uri="{BB962C8B-B14F-4D97-AF65-F5344CB8AC3E}">
        <p14:creationId xmlns:p14="http://schemas.microsoft.com/office/powerpoint/2010/main" val="1406517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405</Words>
  <Application>Microsoft Office PowerPoint</Application>
  <PresentationFormat>On-screen Show (4:3)</PresentationFormat>
  <Paragraphs>34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Viner Hand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jd10</dc:creator>
  <cp:lastModifiedBy>Frank de la Teja</cp:lastModifiedBy>
  <cp:revision>48</cp:revision>
  <dcterms:created xsi:type="dcterms:W3CDTF">2011-03-11T19:25:39Z</dcterms:created>
  <dcterms:modified xsi:type="dcterms:W3CDTF">2020-10-19T23:30:23Z</dcterms:modified>
</cp:coreProperties>
</file>