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1"/>
  </p:notesMasterIdLst>
  <p:sldIdLst>
    <p:sldId id="256" r:id="rId2"/>
    <p:sldId id="266" r:id="rId3"/>
    <p:sldId id="258" r:id="rId4"/>
    <p:sldId id="259" r:id="rId5"/>
    <p:sldId id="260" r:id="rId6"/>
    <p:sldId id="276" r:id="rId7"/>
    <p:sldId id="261" r:id="rId8"/>
    <p:sldId id="267" r:id="rId9"/>
    <p:sldId id="268" r:id="rId10"/>
    <p:sldId id="262" r:id="rId11"/>
    <p:sldId id="263" r:id="rId12"/>
    <p:sldId id="264" r:id="rId13"/>
    <p:sldId id="265"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0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10DA4-F62D-434D-915C-3BE08758A166}" type="datetimeFigureOut">
              <a:rPr lang="en-US" smtClean="0"/>
              <a:t>12/1/20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790B0-B524-2540-B04D-84D54F2494B6}" type="slidenum">
              <a:rPr lang="en-US" smtClean="0"/>
              <a:t>‹#›</a:t>
            </a:fld>
            <a:endParaRPr lang="en-US"/>
          </a:p>
        </p:txBody>
      </p:sp>
    </p:spTree>
    <p:extLst>
      <p:ext uri="{BB962C8B-B14F-4D97-AF65-F5344CB8AC3E}">
        <p14:creationId xmlns:p14="http://schemas.microsoft.com/office/powerpoint/2010/main" val="24493691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790B0-B524-2540-B04D-84D54F2494B6}" type="slidenum">
              <a:rPr lang="en-US" smtClean="0"/>
              <a:t>19</a:t>
            </a:fld>
            <a:endParaRPr lang="en-US"/>
          </a:p>
        </p:txBody>
      </p:sp>
    </p:spTree>
    <p:extLst>
      <p:ext uri="{BB962C8B-B14F-4D97-AF65-F5344CB8AC3E}">
        <p14:creationId xmlns:p14="http://schemas.microsoft.com/office/powerpoint/2010/main" val="256318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505E95-C634-DB4B-8479-EEB9CC3D8394}"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F505E95-C634-DB4B-8479-EEB9CC3D8394}"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F505E95-C634-DB4B-8479-EEB9CC3D8394}"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0F42-B545-784F-81F0-B505A643081D}"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505E95-C634-DB4B-8479-EEB9CC3D8394}"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505E95-C634-DB4B-8479-EEB9CC3D8394}"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505E95-C634-DB4B-8479-EEB9CC3D8394}"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05E95-C634-DB4B-8479-EEB9CC3D8394}"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505E95-C634-DB4B-8479-EEB9CC3D8394}"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505E95-C634-DB4B-8479-EEB9CC3D8394}"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505E95-C634-DB4B-8479-EEB9CC3D8394}" type="datetimeFigureOut">
              <a:rPr lang="en-US" smtClean="0"/>
              <a:t>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505E95-C634-DB4B-8479-EEB9CC3D8394}" type="datetimeFigureOut">
              <a:rPr lang="en-US" smtClean="0"/>
              <a:t>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F505E95-C634-DB4B-8479-EEB9CC3D8394}" type="datetimeFigureOut">
              <a:rPr lang="en-US" smtClean="0"/>
              <a:t>12/1/20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F505E95-C634-DB4B-8479-EEB9CC3D8394}"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50F42-B545-784F-81F0-B505A64308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DF505E95-C634-DB4B-8479-EEB9CC3D8394}" type="datetimeFigureOut">
              <a:rPr lang="en-US" smtClean="0"/>
              <a:t>12/1/20</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90750F42-B545-784F-81F0-B505A64308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0066"/>
                </a:solidFill>
              </a:rPr>
              <a:t>Teaching the Writings of Sandra Cisneros</a:t>
            </a:r>
            <a:endParaRPr lang="en-US" dirty="0">
              <a:solidFill>
                <a:srgbClr val="660066"/>
              </a:solidFill>
            </a:endParaRPr>
          </a:p>
        </p:txBody>
      </p:sp>
      <p:sp>
        <p:nvSpPr>
          <p:cNvPr id="3" name="Subtitle 2"/>
          <p:cNvSpPr>
            <a:spLocks noGrp="1"/>
          </p:cNvSpPr>
          <p:nvPr>
            <p:ph type="subTitle" idx="1"/>
          </p:nvPr>
        </p:nvSpPr>
        <p:spPr/>
        <p:txBody>
          <a:bodyPr>
            <a:normAutofit fontScale="62500" lnSpcReduction="20000"/>
          </a:bodyPr>
          <a:lstStyle/>
          <a:p>
            <a:endParaRPr lang="en-US" dirty="0" smtClean="0"/>
          </a:p>
          <a:p>
            <a:r>
              <a:rPr lang="en-US" dirty="0" smtClean="0">
                <a:solidFill>
                  <a:srgbClr val="660066"/>
                </a:solidFill>
              </a:rPr>
              <a:t>Dr. Patricia M. </a:t>
            </a:r>
            <a:r>
              <a:rPr lang="en-US" dirty="0" err="1" smtClean="0">
                <a:solidFill>
                  <a:srgbClr val="660066"/>
                </a:solidFill>
              </a:rPr>
              <a:t>García</a:t>
            </a:r>
            <a:endParaRPr lang="en-US" dirty="0" smtClean="0">
              <a:solidFill>
                <a:srgbClr val="660066"/>
              </a:solidFill>
            </a:endParaRPr>
          </a:p>
          <a:p>
            <a:r>
              <a:rPr lang="en-US" dirty="0" smtClean="0">
                <a:solidFill>
                  <a:srgbClr val="660066"/>
                </a:solidFill>
              </a:rPr>
              <a:t>The University of Texas at Austin</a:t>
            </a:r>
          </a:p>
          <a:p>
            <a:endParaRPr lang="en-US" dirty="0" smtClean="0">
              <a:solidFill>
                <a:srgbClr val="660066"/>
              </a:solidFill>
            </a:endParaRPr>
          </a:p>
          <a:p>
            <a:r>
              <a:rPr lang="en-US" dirty="0" smtClean="0">
                <a:solidFill>
                  <a:srgbClr val="660066"/>
                </a:solidFill>
              </a:rPr>
              <a:t>Humanities Texas Presentation</a:t>
            </a:r>
          </a:p>
          <a:p>
            <a:r>
              <a:rPr lang="en-US" dirty="0" smtClean="0">
                <a:solidFill>
                  <a:srgbClr val="660066"/>
                </a:solidFill>
              </a:rPr>
              <a:t>December 1, 2020</a:t>
            </a:r>
            <a:endParaRPr lang="en-US" dirty="0">
              <a:solidFill>
                <a:srgbClr val="660066"/>
              </a:solidFill>
            </a:endParaRPr>
          </a:p>
        </p:txBody>
      </p:sp>
    </p:spTree>
    <p:extLst>
      <p:ext uri="{BB962C8B-B14F-4D97-AF65-F5344CB8AC3E}">
        <p14:creationId xmlns:p14="http://schemas.microsoft.com/office/powerpoint/2010/main" val="2704248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Major Themes</a:t>
            </a:r>
            <a:endParaRPr lang="en-US" dirty="0">
              <a:solidFill>
                <a:schemeClr val="accent6">
                  <a:lumMod val="50000"/>
                </a:schemeClr>
              </a:solidFill>
            </a:endParaRPr>
          </a:p>
        </p:txBody>
      </p:sp>
      <p:sp>
        <p:nvSpPr>
          <p:cNvPr id="3" name="Content Placeholder 2"/>
          <p:cNvSpPr>
            <a:spLocks noGrp="1"/>
          </p:cNvSpPr>
          <p:nvPr>
            <p:ph idx="1"/>
          </p:nvPr>
        </p:nvSpPr>
        <p:spPr>
          <a:xfrm>
            <a:off x="136083" y="982684"/>
            <a:ext cx="8845374" cy="5875316"/>
          </a:xfrm>
        </p:spPr>
        <p:txBody>
          <a:bodyPr>
            <a:normAutofit/>
          </a:bodyPr>
          <a:lstStyle/>
          <a:p>
            <a:pPr lvl="1">
              <a:buFont typeface="Arial"/>
              <a:buChar char="•"/>
            </a:pPr>
            <a:r>
              <a:rPr lang="en-US" dirty="0" smtClean="0">
                <a:solidFill>
                  <a:schemeClr val="accent6">
                    <a:lumMod val="75000"/>
                  </a:schemeClr>
                </a:solidFill>
              </a:rPr>
              <a:t>Identity formation</a:t>
            </a:r>
          </a:p>
          <a:p>
            <a:pPr lvl="1">
              <a:buFont typeface="Arial"/>
              <a:buChar char="•"/>
            </a:pPr>
            <a:r>
              <a:rPr lang="en-US" dirty="0" smtClean="0">
                <a:solidFill>
                  <a:schemeClr val="accent6">
                    <a:lumMod val="75000"/>
                  </a:schemeClr>
                </a:solidFill>
              </a:rPr>
              <a:t>Class, ethnicity, and sexuality</a:t>
            </a:r>
          </a:p>
          <a:p>
            <a:pPr lvl="1">
              <a:buFont typeface="Arial"/>
              <a:buChar char="•"/>
            </a:pPr>
            <a:r>
              <a:rPr lang="en-US" dirty="0" smtClean="0">
                <a:solidFill>
                  <a:schemeClr val="accent6">
                    <a:lumMod val="75000"/>
                  </a:schemeClr>
                </a:solidFill>
              </a:rPr>
              <a:t>Bi-</a:t>
            </a:r>
            <a:r>
              <a:rPr lang="en-US" dirty="0" err="1" smtClean="0">
                <a:solidFill>
                  <a:schemeClr val="accent6">
                    <a:lumMod val="75000"/>
                  </a:schemeClr>
                </a:solidFill>
              </a:rPr>
              <a:t>culturalism</a:t>
            </a:r>
            <a:endParaRPr lang="en-US" dirty="0" smtClean="0">
              <a:solidFill>
                <a:schemeClr val="accent6">
                  <a:lumMod val="75000"/>
                </a:schemeClr>
              </a:solidFill>
            </a:endParaRPr>
          </a:p>
          <a:p>
            <a:pPr lvl="1">
              <a:buFont typeface="Arial"/>
              <a:buChar char="•"/>
            </a:pPr>
            <a:r>
              <a:rPr lang="en-US" dirty="0" smtClean="0">
                <a:solidFill>
                  <a:schemeClr val="accent6">
                    <a:lumMod val="75000"/>
                  </a:schemeClr>
                </a:solidFill>
              </a:rPr>
              <a:t>Home and a sense of place</a:t>
            </a:r>
          </a:p>
          <a:p>
            <a:pPr lvl="1">
              <a:buFont typeface="Arial"/>
              <a:buChar char="•"/>
            </a:pPr>
            <a:r>
              <a:rPr lang="en-US" dirty="0" smtClean="0">
                <a:solidFill>
                  <a:schemeClr val="accent6">
                    <a:lumMod val="75000"/>
                  </a:schemeClr>
                </a:solidFill>
              </a:rPr>
              <a:t>Rebellion and individualism</a:t>
            </a:r>
          </a:p>
          <a:p>
            <a:pPr lvl="1">
              <a:buFont typeface="Arial"/>
              <a:buChar char="•"/>
            </a:pPr>
            <a:r>
              <a:rPr lang="en-US" dirty="0" smtClean="0">
                <a:solidFill>
                  <a:schemeClr val="accent6">
                    <a:lumMod val="75000"/>
                  </a:schemeClr>
                </a:solidFill>
              </a:rPr>
              <a:t>The </a:t>
            </a:r>
            <a:r>
              <a:rPr lang="en-US" dirty="0">
                <a:solidFill>
                  <a:schemeClr val="accent6">
                    <a:lumMod val="75000"/>
                  </a:schemeClr>
                </a:solidFill>
              </a:rPr>
              <a:t>development of a </a:t>
            </a:r>
            <a:r>
              <a:rPr lang="en-US" dirty="0" smtClean="0">
                <a:solidFill>
                  <a:schemeClr val="accent6">
                    <a:lumMod val="75000"/>
                  </a:schemeClr>
                </a:solidFill>
              </a:rPr>
              <a:t>writer</a:t>
            </a:r>
          </a:p>
          <a:p>
            <a:pPr lvl="2">
              <a:buFont typeface="Arial"/>
              <a:buChar char="•"/>
            </a:pPr>
            <a:r>
              <a:rPr lang="en-US" dirty="0" smtClean="0">
                <a:solidFill>
                  <a:schemeClr val="accent6">
                    <a:lumMod val="75000"/>
                  </a:schemeClr>
                </a:solidFill>
              </a:rPr>
              <a:t>“She stares at the ceilings and walls of her apartment the way she once stared at the ceilings and walls of the apartments she grew up in, inventing stories to go along with these pictures.  At night, under the circle of light from a cheap mental lamp clamped to the kitchen table, she sits with paper and a pen and pretends she’s not afraid.  She’s trying to live like a writer.” (“A House of my Own”:  25</a:t>
            </a:r>
            <a:r>
              <a:rPr lang="en-US" baseline="30000" dirty="0" smtClean="0">
                <a:solidFill>
                  <a:schemeClr val="accent6">
                    <a:lumMod val="75000"/>
                  </a:schemeClr>
                </a:solidFill>
              </a:rPr>
              <a:t>th</a:t>
            </a:r>
            <a:r>
              <a:rPr lang="en-US" dirty="0" smtClean="0">
                <a:solidFill>
                  <a:schemeClr val="accent6">
                    <a:lumMod val="75000"/>
                  </a:schemeClr>
                </a:solidFill>
              </a:rPr>
              <a:t> Anniversary edition).</a:t>
            </a:r>
          </a:p>
        </p:txBody>
      </p:sp>
    </p:spTree>
    <p:extLst>
      <p:ext uri="{BB962C8B-B14F-4D97-AF65-F5344CB8AC3E}">
        <p14:creationId xmlns:p14="http://schemas.microsoft.com/office/powerpoint/2010/main" val="27731104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smtClean="0">
                <a:solidFill>
                  <a:schemeClr val="accent6">
                    <a:lumMod val="50000"/>
                  </a:schemeClr>
                </a:solidFill>
              </a:rPr>
              <a:t>The House on Mango Street</a:t>
            </a:r>
            <a:endParaRPr lang="en-US" sz="4400" i="1" dirty="0">
              <a:solidFill>
                <a:schemeClr val="accent6">
                  <a:lumMod val="50000"/>
                </a:schemeClr>
              </a:solidFill>
            </a:endParaRPr>
          </a:p>
        </p:txBody>
      </p:sp>
      <p:sp>
        <p:nvSpPr>
          <p:cNvPr id="3" name="Content Placeholder 2"/>
          <p:cNvSpPr>
            <a:spLocks noGrp="1"/>
          </p:cNvSpPr>
          <p:nvPr>
            <p:ph idx="1"/>
          </p:nvPr>
        </p:nvSpPr>
        <p:spPr>
          <a:xfrm>
            <a:off x="955675" y="1036116"/>
            <a:ext cx="7232650" cy="5464675"/>
          </a:xfrm>
        </p:spPr>
        <p:txBody>
          <a:bodyPr>
            <a:noAutofit/>
          </a:bodyPr>
          <a:lstStyle/>
          <a:p>
            <a:pPr>
              <a:buFont typeface="Arial"/>
              <a:buChar char="•"/>
            </a:pPr>
            <a:r>
              <a:rPr lang="en-US" sz="2000" dirty="0" smtClean="0">
                <a:solidFill>
                  <a:schemeClr val="accent6">
                    <a:lumMod val="75000"/>
                  </a:schemeClr>
                </a:solidFill>
              </a:rPr>
              <a:t>Summary </a:t>
            </a:r>
          </a:p>
          <a:p>
            <a:pPr lvl="1">
              <a:buFont typeface="Arial"/>
              <a:buChar char="•"/>
            </a:pPr>
            <a:r>
              <a:rPr lang="en-US" sz="2000" dirty="0" smtClean="0">
                <a:solidFill>
                  <a:schemeClr val="accent6">
                    <a:lumMod val="75000"/>
                  </a:schemeClr>
                </a:solidFill>
              </a:rPr>
              <a:t>Esperanza, the young narrator of the story, longs to line in  a “real” home while growing up poor in the barrios of Chicago. She learns in the course of the novel that Mango street is an integral part of her identity.</a:t>
            </a:r>
          </a:p>
          <a:p>
            <a:pPr>
              <a:buFont typeface="Arial"/>
              <a:buChar char="•"/>
            </a:pPr>
            <a:r>
              <a:rPr lang="en-US" sz="2000" dirty="0" smtClean="0">
                <a:solidFill>
                  <a:schemeClr val="accent6">
                    <a:lumMod val="75000"/>
                  </a:schemeClr>
                </a:solidFill>
              </a:rPr>
              <a:t>Themes</a:t>
            </a:r>
          </a:p>
          <a:p>
            <a:pPr lvl="1">
              <a:buFont typeface="Arial"/>
              <a:buChar char="•"/>
            </a:pPr>
            <a:r>
              <a:rPr lang="en-US" sz="2000" dirty="0" smtClean="0">
                <a:solidFill>
                  <a:schemeClr val="accent6">
                    <a:lumMod val="75000"/>
                  </a:schemeClr>
                </a:solidFill>
              </a:rPr>
              <a:t>Growing up</a:t>
            </a:r>
          </a:p>
          <a:p>
            <a:pPr lvl="1">
              <a:buFont typeface="Arial"/>
              <a:buChar char="•"/>
            </a:pPr>
            <a:r>
              <a:rPr lang="en-US" sz="2000" dirty="0" smtClean="0">
                <a:solidFill>
                  <a:schemeClr val="accent6">
                    <a:lumMod val="75000"/>
                  </a:schemeClr>
                </a:solidFill>
              </a:rPr>
              <a:t>The endurance of the individual</a:t>
            </a:r>
          </a:p>
          <a:p>
            <a:pPr lvl="1">
              <a:buFont typeface="Arial"/>
              <a:buChar char="•"/>
            </a:pPr>
            <a:r>
              <a:rPr lang="en-US" sz="2000" dirty="0" smtClean="0">
                <a:solidFill>
                  <a:schemeClr val="accent6">
                    <a:lumMod val="75000"/>
                  </a:schemeClr>
                </a:solidFill>
              </a:rPr>
              <a:t>Gaining agency through the creative process</a:t>
            </a:r>
          </a:p>
          <a:p>
            <a:pPr lvl="1">
              <a:buFont typeface="Arial"/>
              <a:buChar char="•"/>
            </a:pPr>
            <a:r>
              <a:rPr lang="en-US" sz="2000" dirty="0" smtClean="0">
                <a:solidFill>
                  <a:schemeClr val="accent6">
                    <a:lumMod val="75000"/>
                  </a:schemeClr>
                </a:solidFill>
              </a:rPr>
              <a:t>Sense of place</a:t>
            </a:r>
          </a:p>
        </p:txBody>
      </p:sp>
    </p:spTree>
    <p:extLst>
      <p:ext uri="{BB962C8B-B14F-4D97-AF65-F5344CB8AC3E}">
        <p14:creationId xmlns:p14="http://schemas.microsoft.com/office/powerpoint/2010/main" val="4181406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smtClean="0">
                <a:solidFill>
                  <a:srgbClr val="53315D"/>
                </a:solidFill>
              </a:rPr>
              <a:t>The </a:t>
            </a:r>
            <a:r>
              <a:rPr lang="en-US" sz="4400" i="1" dirty="0">
                <a:solidFill>
                  <a:srgbClr val="53315D"/>
                </a:solidFill>
              </a:rPr>
              <a:t>House on Mango </a:t>
            </a:r>
            <a:r>
              <a:rPr lang="en-US" sz="4400" i="1" dirty="0" smtClean="0">
                <a:solidFill>
                  <a:srgbClr val="53315D"/>
                </a:solidFill>
              </a:rPr>
              <a:t>Street</a:t>
            </a:r>
            <a:endParaRPr lang="en-US" sz="4400" i="1" dirty="0">
              <a:solidFill>
                <a:srgbClr val="53315D"/>
              </a:solidFill>
            </a:endParaRPr>
          </a:p>
        </p:txBody>
      </p:sp>
      <p:sp>
        <p:nvSpPr>
          <p:cNvPr id="3" name="Content Placeholder 2"/>
          <p:cNvSpPr>
            <a:spLocks noGrp="1"/>
          </p:cNvSpPr>
          <p:nvPr>
            <p:ph idx="1"/>
          </p:nvPr>
        </p:nvSpPr>
        <p:spPr>
          <a:xfrm>
            <a:off x="750887" y="1102962"/>
            <a:ext cx="7612064" cy="5490486"/>
          </a:xfrm>
        </p:spPr>
        <p:txBody>
          <a:bodyPr>
            <a:normAutofit/>
          </a:bodyPr>
          <a:lstStyle/>
          <a:p>
            <a:pPr>
              <a:buFont typeface="Arial"/>
              <a:buChar char="•"/>
            </a:pPr>
            <a:r>
              <a:rPr lang="en-US" sz="1800" dirty="0" smtClean="0">
                <a:solidFill>
                  <a:schemeClr val="accent6">
                    <a:lumMod val="75000"/>
                  </a:schemeClr>
                </a:solidFill>
              </a:rPr>
              <a:t>Symbolism</a:t>
            </a:r>
          </a:p>
          <a:p>
            <a:pPr marL="457200" lvl="1" indent="0">
              <a:buNone/>
            </a:pPr>
            <a:r>
              <a:rPr lang="en-US" sz="1800" dirty="0" smtClean="0">
                <a:solidFill>
                  <a:schemeClr val="accent6">
                    <a:lumMod val="75000"/>
                  </a:schemeClr>
                </a:solidFill>
                <a:effectLst/>
              </a:rPr>
              <a:t>	In </a:t>
            </a:r>
            <a:r>
              <a:rPr lang="en-US" sz="1800" dirty="0">
                <a:solidFill>
                  <a:schemeClr val="accent6">
                    <a:lumMod val="75000"/>
                  </a:schemeClr>
                </a:solidFill>
                <a:effectLst/>
              </a:rPr>
              <a:t>English my name means hope. In Spanish it means too many letters. It means sadness, it means waiting. It is like the number nine. A muddy color. It is the Mexican records my father plays on Sunday mornings when he is shaving, songs like sobbing. </a:t>
            </a:r>
            <a:r>
              <a:rPr lang="en-US" sz="1800" dirty="0" smtClean="0">
                <a:solidFill>
                  <a:schemeClr val="accent6">
                    <a:lumMod val="75000"/>
                  </a:schemeClr>
                </a:solidFill>
                <a:effectLst/>
              </a:rPr>
              <a:t> (“My Name”)</a:t>
            </a:r>
          </a:p>
          <a:p>
            <a:pPr>
              <a:buFont typeface="Arial"/>
              <a:buChar char="•"/>
            </a:pPr>
            <a:r>
              <a:rPr lang="en-US" sz="1800" dirty="0" smtClean="0">
                <a:solidFill>
                  <a:schemeClr val="accent6">
                    <a:lumMod val="75000"/>
                  </a:schemeClr>
                </a:solidFill>
                <a:effectLst/>
              </a:rPr>
              <a:t>Diction</a:t>
            </a:r>
          </a:p>
          <a:p>
            <a:pPr marL="457200" lvl="1" indent="0">
              <a:buNone/>
            </a:pPr>
            <a:r>
              <a:rPr lang="en-US" sz="1800" dirty="0" smtClean="0">
                <a:solidFill>
                  <a:schemeClr val="accent6">
                    <a:lumMod val="75000"/>
                  </a:schemeClr>
                </a:solidFill>
                <a:effectLst/>
              </a:rPr>
              <a:t>	At </a:t>
            </a:r>
            <a:r>
              <a:rPr lang="en-US" sz="1800" dirty="0">
                <a:solidFill>
                  <a:schemeClr val="accent6">
                    <a:lumMod val="75000"/>
                  </a:schemeClr>
                </a:solidFill>
                <a:effectLst/>
              </a:rPr>
              <a:t>school they say my name funny as if the syllables were made out of tin and hurt the roof of your mouth. But in Spanish my name is made out of a softer something, like silver, not quite as thick as sister's name Magdalena--which is uglier than mine. Magdalena who at least- -can come home and become </a:t>
            </a:r>
            <a:r>
              <a:rPr lang="en-US" sz="1800" dirty="0" err="1">
                <a:solidFill>
                  <a:schemeClr val="accent6">
                    <a:lumMod val="75000"/>
                  </a:schemeClr>
                </a:solidFill>
                <a:effectLst/>
              </a:rPr>
              <a:t>Nenny</a:t>
            </a:r>
            <a:r>
              <a:rPr lang="en-US" sz="1800" dirty="0">
                <a:solidFill>
                  <a:schemeClr val="accent6">
                    <a:lumMod val="75000"/>
                  </a:schemeClr>
                </a:solidFill>
                <a:effectLst/>
              </a:rPr>
              <a:t>. But I am always Esperanza. </a:t>
            </a:r>
            <a:endParaRPr lang="en-US" sz="1800" dirty="0" smtClean="0">
              <a:solidFill>
                <a:schemeClr val="accent6">
                  <a:lumMod val="75000"/>
                </a:schemeClr>
              </a:solidFill>
              <a:effectLst/>
            </a:endParaRPr>
          </a:p>
          <a:p>
            <a:pPr marL="457200" lvl="1" indent="0">
              <a:buNone/>
            </a:pPr>
            <a:r>
              <a:rPr lang="en-US" sz="1800" dirty="0" smtClean="0">
                <a:solidFill>
                  <a:schemeClr val="accent6">
                    <a:lumMod val="75000"/>
                  </a:schemeClr>
                </a:solidFill>
                <a:effectLst/>
              </a:rPr>
              <a:t>	I would </a:t>
            </a:r>
            <a:r>
              <a:rPr lang="en-US" sz="1800" dirty="0">
                <a:solidFill>
                  <a:schemeClr val="accent6">
                    <a:lumMod val="75000"/>
                  </a:schemeClr>
                </a:solidFill>
                <a:effectLst/>
              </a:rPr>
              <a:t>like to baptize myself under a new name, a name more like the real me, the one nobody sees. Esperanza as </a:t>
            </a:r>
            <a:r>
              <a:rPr lang="en-US" sz="1800" dirty="0" err="1">
                <a:solidFill>
                  <a:schemeClr val="accent6">
                    <a:lumMod val="75000"/>
                  </a:schemeClr>
                </a:solidFill>
                <a:effectLst/>
              </a:rPr>
              <a:t>Lisandra</a:t>
            </a:r>
            <a:r>
              <a:rPr lang="en-US" sz="1800" dirty="0">
                <a:solidFill>
                  <a:schemeClr val="accent6">
                    <a:lumMod val="75000"/>
                  </a:schemeClr>
                </a:solidFill>
                <a:effectLst/>
              </a:rPr>
              <a:t> or Maritza or </a:t>
            </a:r>
            <a:r>
              <a:rPr lang="en-US" sz="1800" dirty="0" err="1">
                <a:solidFill>
                  <a:schemeClr val="accent6">
                    <a:lumMod val="75000"/>
                  </a:schemeClr>
                </a:solidFill>
                <a:effectLst/>
              </a:rPr>
              <a:t>Zeze</a:t>
            </a:r>
            <a:r>
              <a:rPr lang="en-US" sz="1800" dirty="0">
                <a:solidFill>
                  <a:schemeClr val="accent6">
                    <a:lumMod val="75000"/>
                  </a:schemeClr>
                </a:solidFill>
                <a:effectLst/>
              </a:rPr>
              <a:t> the X. Yes. Something like </a:t>
            </a:r>
            <a:r>
              <a:rPr lang="en-US" sz="1800" dirty="0" err="1">
                <a:solidFill>
                  <a:schemeClr val="accent6">
                    <a:lumMod val="75000"/>
                  </a:schemeClr>
                </a:solidFill>
                <a:effectLst/>
              </a:rPr>
              <a:t>Zeze</a:t>
            </a:r>
            <a:r>
              <a:rPr lang="en-US" sz="1800" dirty="0">
                <a:solidFill>
                  <a:schemeClr val="accent6">
                    <a:lumMod val="75000"/>
                  </a:schemeClr>
                </a:solidFill>
                <a:effectLst/>
              </a:rPr>
              <a:t> the X will do. </a:t>
            </a:r>
            <a:r>
              <a:rPr lang="en-US" sz="1800" dirty="0" smtClean="0">
                <a:solidFill>
                  <a:schemeClr val="accent6">
                    <a:lumMod val="75000"/>
                  </a:schemeClr>
                </a:solidFill>
                <a:effectLst/>
              </a:rPr>
              <a:t>(“My Name”)</a:t>
            </a:r>
            <a:endParaRPr lang="en-US" sz="1800" dirty="0">
              <a:solidFill>
                <a:schemeClr val="accent6">
                  <a:lumMod val="75000"/>
                </a:schemeClr>
              </a:solidFill>
            </a:endParaRPr>
          </a:p>
          <a:p>
            <a:pPr lvl="1">
              <a:buFont typeface="Arial"/>
              <a:buChar char="•"/>
            </a:pPr>
            <a:endParaRPr lang="en-US" sz="1800" dirty="0">
              <a:solidFill>
                <a:schemeClr val="accent6">
                  <a:lumMod val="75000"/>
                </a:schemeClr>
              </a:solidFill>
            </a:endParaRPr>
          </a:p>
          <a:p>
            <a:pPr lvl="1">
              <a:buFont typeface="Arial"/>
              <a:buChar char="•"/>
            </a:pPr>
            <a:endParaRPr lang="en-US" sz="1700" dirty="0" smtClean="0">
              <a:solidFill>
                <a:schemeClr val="accent6">
                  <a:lumMod val="75000"/>
                </a:schemeClr>
              </a:solidFill>
            </a:endParaRPr>
          </a:p>
          <a:p>
            <a:pPr lvl="2"/>
            <a:endParaRPr lang="en-US" dirty="0" smtClean="0"/>
          </a:p>
          <a:p>
            <a:pPr marL="685800" lvl="2" indent="0">
              <a:buNone/>
            </a:pPr>
            <a:endParaRPr lang="en-US" dirty="0" smtClean="0"/>
          </a:p>
        </p:txBody>
      </p:sp>
    </p:spTree>
    <p:extLst>
      <p:ext uri="{BB962C8B-B14F-4D97-AF65-F5344CB8AC3E}">
        <p14:creationId xmlns:p14="http://schemas.microsoft.com/office/powerpoint/2010/main" val="38742844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636027"/>
          </a:xfrm>
        </p:spPr>
        <p:txBody>
          <a:bodyPr/>
          <a:lstStyle/>
          <a:p>
            <a:r>
              <a:rPr lang="en-US" sz="4400" i="1" dirty="0" smtClean="0">
                <a:solidFill>
                  <a:schemeClr val="accent6">
                    <a:lumMod val="50000"/>
                  </a:schemeClr>
                </a:solidFill>
              </a:rPr>
              <a:t>The </a:t>
            </a:r>
            <a:r>
              <a:rPr lang="en-US" sz="4400" i="1" dirty="0">
                <a:solidFill>
                  <a:schemeClr val="accent6">
                    <a:lumMod val="50000"/>
                  </a:schemeClr>
                </a:solidFill>
              </a:rPr>
              <a:t>House on Mango </a:t>
            </a:r>
            <a:r>
              <a:rPr lang="en-US" sz="4400" i="1" dirty="0" smtClean="0">
                <a:solidFill>
                  <a:schemeClr val="accent6">
                    <a:lumMod val="50000"/>
                  </a:schemeClr>
                </a:solidFill>
              </a:rPr>
              <a:t>Street</a:t>
            </a:r>
            <a:endParaRPr lang="en-US" sz="4400" i="1" dirty="0">
              <a:solidFill>
                <a:schemeClr val="accent6">
                  <a:lumMod val="50000"/>
                </a:schemeClr>
              </a:solidFill>
            </a:endParaRPr>
          </a:p>
        </p:txBody>
      </p:sp>
      <p:sp>
        <p:nvSpPr>
          <p:cNvPr id="3" name="Content Placeholder 2"/>
          <p:cNvSpPr>
            <a:spLocks noGrp="1"/>
          </p:cNvSpPr>
          <p:nvPr>
            <p:ph idx="1"/>
          </p:nvPr>
        </p:nvSpPr>
        <p:spPr>
          <a:xfrm>
            <a:off x="0" y="725674"/>
            <a:ext cx="9144000" cy="6132326"/>
          </a:xfrm>
        </p:spPr>
        <p:txBody>
          <a:bodyPr>
            <a:noAutofit/>
          </a:bodyPr>
          <a:lstStyle/>
          <a:p>
            <a:pPr marL="463550" lvl="1" indent="-342900">
              <a:buFont typeface="Arial"/>
              <a:buChar char="•"/>
            </a:pPr>
            <a:r>
              <a:rPr lang="en-US" sz="2000" dirty="0" smtClean="0">
                <a:solidFill>
                  <a:schemeClr val="accent6">
                    <a:lumMod val="75000"/>
                  </a:schemeClr>
                </a:solidFill>
              </a:rPr>
              <a:t>Symbolism and Point of View</a:t>
            </a:r>
          </a:p>
          <a:p>
            <a:pPr marL="457200" lvl="1" indent="0">
              <a:buNone/>
            </a:pPr>
            <a:r>
              <a:rPr lang="en-US" sz="2000" dirty="0" smtClean="0">
                <a:solidFill>
                  <a:schemeClr val="accent6">
                    <a:lumMod val="75000"/>
                  </a:schemeClr>
                </a:solidFill>
                <a:ea typeface="Helvetica"/>
                <a:cs typeface="Helvetica"/>
              </a:rPr>
              <a:t>	I </a:t>
            </a:r>
            <a:r>
              <a:rPr lang="en-US" sz="2000" dirty="0">
                <a:solidFill>
                  <a:schemeClr val="accent6">
                    <a:lumMod val="75000"/>
                  </a:schemeClr>
                </a:solidFill>
                <a:ea typeface="Helvetica"/>
                <a:cs typeface="Helvetica"/>
              </a:rPr>
              <a:t>like to tell stories. I tell them inside my head. I tell them after the mailman says, </a:t>
            </a:r>
            <a:r>
              <a:rPr lang="en-US" sz="2000" dirty="0" smtClean="0">
                <a:solidFill>
                  <a:schemeClr val="accent6">
                    <a:lumMod val="75000"/>
                  </a:schemeClr>
                </a:solidFill>
                <a:ea typeface="Helvetica"/>
                <a:cs typeface="Helvetica"/>
              </a:rPr>
              <a:t>“Here’s </a:t>
            </a:r>
            <a:r>
              <a:rPr lang="en-US" sz="2000" dirty="0">
                <a:solidFill>
                  <a:schemeClr val="accent6">
                    <a:lumMod val="75000"/>
                  </a:schemeClr>
                </a:solidFill>
                <a:ea typeface="Helvetica"/>
                <a:cs typeface="Helvetica"/>
              </a:rPr>
              <a:t>your mail. Here’s your mail he said</a:t>
            </a:r>
            <a:r>
              <a:rPr lang="en-US" sz="2000" dirty="0" smtClean="0">
                <a:solidFill>
                  <a:schemeClr val="accent6">
                    <a:lumMod val="75000"/>
                  </a:schemeClr>
                </a:solidFill>
                <a:ea typeface="Helvetica"/>
                <a:cs typeface="Helvetica"/>
              </a:rPr>
              <a:t>.</a:t>
            </a:r>
          </a:p>
          <a:p>
            <a:pPr marL="457200" lvl="1" indent="0">
              <a:buNone/>
            </a:pPr>
            <a:r>
              <a:rPr lang="en-US" sz="2000" dirty="0" smtClean="0">
                <a:solidFill>
                  <a:schemeClr val="accent6">
                    <a:lumMod val="75000"/>
                  </a:schemeClr>
                </a:solidFill>
                <a:ea typeface="Helvetica"/>
                <a:cs typeface="Helvetica"/>
              </a:rPr>
              <a:t>	I </a:t>
            </a:r>
            <a:r>
              <a:rPr lang="en-US" sz="2000" dirty="0">
                <a:solidFill>
                  <a:schemeClr val="accent6">
                    <a:lumMod val="75000"/>
                  </a:schemeClr>
                </a:solidFill>
                <a:ea typeface="Helvetica"/>
                <a:cs typeface="Helvetica"/>
              </a:rPr>
              <a:t>make a story for my life, for each step my brown shoe takes. I say, “And so she trudged up the wooden stairs, her sad brown shoes taking her to the house she never liked.”</a:t>
            </a:r>
          </a:p>
          <a:p>
            <a:pPr marL="457200" lvl="1" indent="0">
              <a:buNone/>
            </a:pPr>
            <a:r>
              <a:rPr lang="en-US" sz="2000" dirty="0" smtClean="0">
                <a:solidFill>
                  <a:schemeClr val="accent6">
                    <a:lumMod val="75000"/>
                  </a:schemeClr>
                </a:solidFill>
                <a:ea typeface="Helvetica"/>
                <a:cs typeface="Helvetica"/>
              </a:rPr>
              <a:t>	I </a:t>
            </a:r>
            <a:r>
              <a:rPr lang="en-US" sz="2000" dirty="0">
                <a:solidFill>
                  <a:schemeClr val="accent6">
                    <a:lumMod val="75000"/>
                  </a:schemeClr>
                </a:solidFill>
                <a:ea typeface="Helvetica"/>
                <a:cs typeface="Helvetica"/>
              </a:rPr>
              <a:t>like to tell stories. I am going to tell you a story about a girl who </a:t>
            </a:r>
            <a:r>
              <a:rPr lang="en-US" sz="2000" dirty="0" smtClean="0">
                <a:solidFill>
                  <a:schemeClr val="accent6">
                    <a:lumMod val="75000"/>
                  </a:schemeClr>
                </a:solidFill>
                <a:ea typeface="Helvetica"/>
                <a:cs typeface="Helvetica"/>
              </a:rPr>
              <a:t>didn’t </a:t>
            </a:r>
            <a:r>
              <a:rPr lang="en-US" sz="2000" dirty="0">
                <a:solidFill>
                  <a:schemeClr val="accent6">
                    <a:lumMod val="75000"/>
                  </a:schemeClr>
                </a:solidFill>
                <a:ea typeface="Helvetica"/>
                <a:cs typeface="Helvetica"/>
              </a:rPr>
              <a:t>want to belong.</a:t>
            </a:r>
          </a:p>
          <a:p>
            <a:pPr marL="457200" lvl="1" indent="0">
              <a:buNone/>
            </a:pPr>
            <a:r>
              <a:rPr lang="en-US" sz="2000" dirty="0" smtClean="0">
                <a:solidFill>
                  <a:schemeClr val="accent6">
                    <a:lumMod val="75000"/>
                  </a:schemeClr>
                </a:solidFill>
                <a:ea typeface="Helvetica"/>
                <a:cs typeface="Helvetica"/>
              </a:rPr>
              <a:t>	We didn’t </a:t>
            </a:r>
            <a:r>
              <a:rPr lang="en-US" sz="2000" dirty="0">
                <a:solidFill>
                  <a:schemeClr val="accent6">
                    <a:lumMod val="75000"/>
                  </a:schemeClr>
                </a:solidFill>
                <a:ea typeface="Helvetica"/>
                <a:cs typeface="Helvetica"/>
              </a:rPr>
              <a:t>always live on Mango Street. Before that we lived on Loomis on the third floor, and before that we lived on Keeler. Before Keeler it was Paulina, but what I remember most is Mango Street, sad red house, the house I belong but do not belong to.</a:t>
            </a:r>
          </a:p>
          <a:p>
            <a:pPr marL="457200" lvl="1" indent="0">
              <a:buNone/>
            </a:pPr>
            <a:r>
              <a:rPr lang="en-US" sz="2000" dirty="0" smtClean="0">
                <a:solidFill>
                  <a:schemeClr val="accent6">
                    <a:lumMod val="75000"/>
                  </a:schemeClr>
                </a:solidFill>
                <a:ea typeface="Helvetica"/>
                <a:cs typeface="Helvetica"/>
              </a:rPr>
              <a:t>	I </a:t>
            </a:r>
            <a:r>
              <a:rPr lang="en-US" sz="2000" dirty="0">
                <a:solidFill>
                  <a:schemeClr val="accent6">
                    <a:lumMod val="75000"/>
                  </a:schemeClr>
                </a:solidFill>
                <a:ea typeface="Helvetica"/>
                <a:cs typeface="Helvetica"/>
              </a:rPr>
              <a:t>put it down on paper and then the ghost does not ache so much. I write it down and Mango says goodbye sometimes. She does not hold me with both arms. She sets me free</a:t>
            </a:r>
            <a:r>
              <a:rPr lang="en-US" sz="2000" dirty="0" smtClean="0">
                <a:solidFill>
                  <a:schemeClr val="accent6">
                    <a:lumMod val="75000"/>
                  </a:schemeClr>
                </a:solidFill>
                <a:ea typeface="Helvetica"/>
                <a:cs typeface="Helvetica"/>
              </a:rPr>
              <a:t>. (“Mango Says Goodbye”)</a:t>
            </a:r>
            <a:endParaRPr lang="en-US" sz="2000" dirty="0" smtClean="0">
              <a:solidFill>
                <a:schemeClr val="accent6">
                  <a:lumMod val="75000"/>
                </a:schemeClr>
              </a:solidFill>
            </a:endParaRPr>
          </a:p>
        </p:txBody>
      </p:sp>
    </p:spTree>
    <p:extLst>
      <p:ext uri="{BB962C8B-B14F-4D97-AF65-F5344CB8AC3E}">
        <p14:creationId xmlns:p14="http://schemas.microsoft.com/office/powerpoint/2010/main" val="17511145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smtClean="0">
                <a:solidFill>
                  <a:schemeClr val="accent6">
                    <a:lumMod val="50000"/>
                  </a:schemeClr>
                </a:solidFill>
              </a:rPr>
              <a:t>The House on Mango Street</a:t>
            </a:r>
            <a:endParaRPr lang="en-US" sz="4400" i="1" dirty="0">
              <a:solidFill>
                <a:schemeClr val="accent6">
                  <a:lumMod val="50000"/>
                </a:schemeClr>
              </a:solidFill>
            </a:endParaRPr>
          </a:p>
        </p:txBody>
      </p:sp>
      <p:sp>
        <p:nvSpPr>
          <p:cNvPr id="3" name="Content Placeholder 2"/>
          <p:cNvSpPr>
            <a:spLocks noGrp="1"/>
          </p:cNvSpPr>
          <p:nvPr>
            <p:ph idx="1"/>
          </p:nvPr>
        </p:nvSpPr>
        <p:spPr>
          <a:xfrm>
            <a:off x="120962" y="1232647"/>
            <a:ext cx="8830254" cy="5625353"/>
          </a:xfrm>
        </p:spPr>
        <p:txBody>
          <a:bodyPr>
            <a:normAutofit lnSpcReduction="10000"/>
          </a:bodyPr>
          <a:lstStyle/>
          <a:p>
            <a:pPr>
              <a:buFont typeface="Arial"/>
              <a:buChar char="•"/>
            </a:pPr>
            <a:r>
              <a:rPr lang="en-US" sz="2800" dirty="0" smtClean="0">
                <a:solidFill>
                  <a:schemeClr val="accent6">
                    <a:lumMod val="75000"/>
                  </a:schemeClr>
                </a:solidFill>
              </a:rPr>
              <a:t>Style and Tone</a:t>
            </a:r>
          </a:p>
          <a:p>
            <a:pPr marL="457200" lvl="1" indent="0">
              <a:buNone/>
            </a:pPr>
            <a:r>
              <a:rPr lang="en-US" sz="2800" dirty="0" smtClean="0">
                <a:solidFill>
                  <a:schemeClr val="accent6">
                    <a:lumMod val="75000"/>
                  </a:schemeClr>
                </a:solidFill>
              </a:rPr>
              <a:t>	She thinks stories are about beauty.  Beauty that is there to be admired by anyone, like a heard of clouds grazing overhead. </a:t>
            </a:r>
          </a:p>
          <a:p>
            <a:pPr marL="457200" lvl="1" indent="0">
              <a:buNone/>
            </a:pPr>
            <a:r>
              <a:rPr lang="en-US" sz="2800" dirty="0" smtClean="0">
                <a:solidFill>
                  <a:schemeClr val="accent6">
                    <a:lumMod val="75000"/>
                  </a:schemeClr>
                </a:solidFill>
              </a:rPr>
              <a:t>	She experiments, creating a text that is as succinct and flexible as poetry, snapping sentences into fragments so that the reader pauses, making each sentence serve </a:t>
            </a:r>
            <a:r>
              <a:rPr lang="en-US" sz="2800" i="1" dirty="0" smtClean="0">
                <a:solidFill>
                  <a:schemeClr val="accent6">
                    <a:lumMod val="75000"/>
                  </a:schemeClr>
                </a:solidFill>
              </a:rPr>
              <a:t>her</a:t>
            </a:r>
            <a:r>
              <a:rPr lang="en-US" sz="2800" dirty="0" smtClean="0">
                <a:solidFill>
                  <a:schemeClr val="accent6">
                    <a:lumMod val="75000"/>
                  </a:schemeClr>
                </a:solidFill>
              </a:rPr>
              <a:t> and not the other way round, abandoning quotations marks to streamline the typography and make the page as simple and readable as possible. (</a:t>
            </a:r>
            <a:r>
              <a:rPr lang="en-US" sz="2800" dirty="0">
                <a:solidFill>
                  <a:schemeClr val="accent6">
                    <a:lumMod val="75000"/>
                  </a:schemeClr>
                </a:solidFill>
              </a:rPr>
              <a:t>“A House of my Own”:  25</a:t>
            </a:r>
            <a:r>
              <a:rPr lang="en-US" sz="2800" baseline="30000" dirty="0">
                <a:solidFill>
                  <a:schemeClr val="accent6">
                    <a:lumMod val="75000"/>
                  </a:schemeClr>
                </a:solidFill>
              </a:rPr>
              <a:t>th</a:t>
            </a:r>
            <a:r>
              <a:rPr lang="en-US" sz="2800" dirty="0">
                <a:solidFill>
                  <a:schemeClr val="accent6">
                    <a:lumMod val="75000"/>
                  </a:schemeClr>
                </a:solidFill>
              </a:rPr>
              <a:t> Anniversary </a:t>
            </a:r>
            <a:r>
              <a:rPr lang="en-US" sz="2800" dirty="0" smtClean="0">
                <a:solidFill>
                  <a:schemeClr val="accent6">
                    <a:lumMod val="75000"/>
                  </a:schemeClr>
                </a:solidFill>
              </a:rPr>
              <a:t>edition)</a:t>
            </a:r>
            <a:endParaRPr lang="en-US" sz="2800" dirty="0">
              <a:solidFill>
                <a:schemeClr val="accent6">
                  <a:lumMod val="75000"/>
                </a:schemeClr>
              </a:solidFill>
            </a:endParaRPr>
          </a:p>
          <a:p>
            <a:pPr lvl="1"/>
            <a:endParaRPr lang="en-US" dirty="0" smtClean="0"/>
          </a:p>
          <a:p>
            <a:endParaRPr lang="en-US" dirty="0"/>
          </a:p>
        </p:txBody>
      </p:sp>
    </p:spTree>
    <p:extLst>
      <p:ext uri="{BB962C8B-B14F-4D97-AF65-F5344CB8AC3E}">
        <p14:creationId xmlns:p14="http://schemas.microsoft.com/office/powerpoint/2010/main" val="655372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smtClean="0">
                <a:solidFill>
                  <a:schemeClr val="accent6">
                    <a:lumMod val="50000"/>
                  </a:schemeClr>
                </a:solidFill>
              </a:rPr>
              <a:t>“Woman Hollering Creek” and Other Stories</a:t>
            </a:r>
            <a:endParaRPr lang="en-US" sz="4400" i="1" dirty="0">
              <a:solidFill>
                <a:schemeClr val="accent6">
                  <a:lumMod val="50000"/>
                </a:schemeClr>
              </a:solidFill>
            </a:endParaRPr>
          </a:p>
        </p:txBody>
      </p:sp>
      <p:sp>
        <p:nvSpPr>
          <p:cNvPr id="3" name="Content Placeholder 2"/>
          <p:cNvSpPr>
            <a:spLocks noGrp="1"/>
          </p:cNvSpPr>
          <p:nvPr>
            <p:ph idx="1"/>
          </p:nvPr>
        </p:nvSpPr>
        <p:spPr>
          <a:xfrm>
            <a:off x="272164" y="1073393"/>
            <a:ext cx="8648811" cy="5608859"/>
          </a:xfrm>
        </p:spPr>
        <p:txBody>
          <a:bodyPr>
            <a:noAutofit/>
          </a:bodyPr>
          <a:lstStyle/>
          <a:p>
            <a:pPr>
              <a:buFont typeface="Arial"/>
              <a:buChar char="•"/>
            </a:pPr>
            <a:r>
              <a:rPr lang="en-US" sz="2000" dirty="0" smtClean="0">
                <a:solidFill>
                  <a:schemeClr val="accent6">
                    <a:lumMod val="75000"/>
                  </a:schemeClr>
                </a:solidFill>
              </a:rPr>
              <a:t>Summary</a:t>
            </a:r>
          </a:p>
          <a:p>
            <a:pPr lvl="1">
              <a:buFont typeface="Arial"/>
              <a:buChar char="•"/>
            </a:pPr>
            <a:r>
              <a:rPr lang="en-US" sz="2000" dirty="0" smtClean="0">
                <a:solidFill>
                  <a:schemeClr val="accent6">
                    <a:lumMod val="75000"/>
                  </a:schemeClr>
                </a:solidFill>
              </a:rPr>
              <a:t>Short story collection (22 total) in 3 sections</a:t>
            </a:r>
          </a:p>
          <a:p>
            <a:pPr lvl="1">
              <a:buFont typeface="Arial"/>
              <a:buChar char="•"/>
            </a:pPr>
            <a:r>
              <a:rPr lang="en-US" sz="2000" dirty="0" smtClean="0">
                <a:solidFill>
                  <a:schemeClr val="accent6">
                    <a:lumMod val="75000"/>
                  </a:schemeClr>
                </a:solidFill>
              </a:rPr>
              <a:t>“My Lucy Friend Who Smells Like Corn”</a:t>
            </a:r>
          </a:p>
          <a:p>
            <a:pPr lvl="2">
              <a:buFont typeface="Arial"/>
              <a:buChar char="•"/>
            </a:pPr>
            <a:r>
              <a:rPr lang="en-US" dirty="0" smtClean="0">
                <a:solidFill>
                  <a:schemeClr val="accent6">
                    <a:lumMod val="75000"/>
                  </a:schemeClr>
                </a:solidFill>
              </a:rPr>
              <a:t>Stories of childhood, similar to Mango Street</a:t>
            </a:r>
          </a:p>
          <a:p>
            <a:pPr lvl="1">
              <a:buFont typeface="Arial"/>
              <a:buChar char="•"/>
            </a:pPr>
            <a:r>
              <a:rPr lang="en-US" sz="2000" dirty="0" smtClean="0">
                <a:solidFill>
                  <a:schemeClr val="accent6">
                    <a:lumMod val="75000"/>
                  </a:schemeClr>
                </a:solidFill>
              </a:rPr>
              <a:t>“One Holy Night”</a:t>
            </a:r>
          </a:p>
          <a:p>
            <a:pPr lvl="2">
              <a:buFont typeface="Arial"/>
              <a:buChar char="•"/>
            </a:pPr>
            <a:r>
              <a:rPr lang="en-US" dirty="0" smtClean="0">
                <a:solidFill>
                  <a:schemeClr val="accent6">
                    <a:lumMod val="75000"/>
                  </a:schemeClr>
                </a:solidFill>
              </a:rPr>
              <a:t>Stories of adolescence, more mature themes</a:t>
            </a:r>
          </a:p>
          <a:p>
            <a:pPr lvl="1">
              <a:buFont typeface="Arial"/>
              <a:buChar char="•"/>
            </a:pPr>
            <a:r>
              <a:rPr lang="en-US" sz="2000" dirty="0" smtClean="0">
                <a:solidFill>
                  <a:schemeClr val="accent6">
                    <a:lumMod val="75000"/>
                  </a:schemeClr>
                </a:solidFill>
              </a:rPr>
              <a:t>“There Was A Man, There Was a Woman”</a:t>
            </a:r>
          </a:p>
          <a:p>
            <a:pPr lvl="2">
              <a:buFont typeface="Arial"/>
              <a:buChar char="•"/>
            </a:pPr>
            <a:r>
              <a:rPr lang="en-US" dirty="0" smtClean="0">
                <a:solidFill>
                  <a:schemeClr val="accent6">
                    <a:lumMod val="75000"/>
                  </a:schemeClr>
                </a:solidFill>
              </a:rPr>
              <a:t>Stories of adulthood, romance, sexuality</a:t>
            </a:r>
          </a:p>
          <a:p>
            <a:pPr>
              <a:buFont typeface="Arial"/>
              <a:buChar char="•"/>
            </a:pPr>
            <a:r>
              <a:rPr lang="en-US" sz="2000" dirty="0" smtClean="0">
                <a:solidFill>
                  <a:schemeClr val="accent6">
                    <a:lumMod val="75000"/>
                  </a:schemeClr>
                </a:solidFill>
              </a:rPr>
              <a:t>Themes</a:t>
            </a:r>
          </a:p>
          <a:p>
            <a:pPr lvl="1">
              <a:buFont typeface="Arial"/>
              <a:buChar char="•"/>
            </a:pPr>
            <a:r>
              <a:rPr lang="en-US" sz="2000" dirty="0" smtClean="0">
                <a:solidFill>
                  <a:schemeClr val="accent6">
                    <a:lumMod val="75000"/>
                  </a:schemeClr>
                </a:solidFill>
              </a:rPr>
              <a:t>Growing up</a:t>
            </a:r>
          </a:p>
          <a:p>
            <a:pPr lvl="1">
              <a:buFont typeface="Arial"/>
              <a:buChar char="•"/>
            </a:pPr>
            <a:r>
              <a:rPr lang="en-US" sz="2000" dirty="0" smtClean="0">
                <a:solidFill>
                  <a:schemeClr val="accent6">
                    <a:lumMod val="75000"/>
                  </a:schemeClr>
                </a:solidFill>
              </a:rPr>
              <a:t>Class</a:t>
            </a:r>
            <a:r>
              <a:rPr lang="en-US" sz="2000" dirty="0">
                <a:solidFill>
                  <a:schemeClr val="accent6">
                    <a:lumMod val="75000"/>
                  </a:schemeClr>
                </a:solidFill>
              </a:rPr>
              <a:t>, ethnicity, and sexuality</a:t>
            </a:r>
          </a:p>
          <a:p>
            <a:pPr lvl="1">
              <a:buFont typeface="Arial"/>
              <a:buChar char="•"/>
            </a:pPr>
            <a:r>
              <a:rPr lang="en-US" sz="2000" dirty="0" smtClean="0">
                <a:solidFill>
                  <a:schemeClr val="accent6">
                    <a:lumMod val="75000"/>
                  </a:schemeClr>
                </a:solidFill>
              </a:rPr>
              <a:t>Rebellion </a:t>
            </a:r>
            <a:r>
              <a:rPr lang="en-US" sz="2000" dirty="0">
                <a:solidFill>
                  <a:schemeClr val="accent6">
                    <a:lumMod val="75000"/>
                  </a:schemeClr>
                </a:solidFill>
              </a:rPr>
              <a:t>and individualism</a:t>
            </a:r>
          </a:p>
          <a:p>
            <a:pPr lvl="1">
              <a:buFont typeface="Arial"/>
              <a:buChar char="•"/>
            </a:pPr>
            <a:r>
              <a:rPr lang="en-US" sz="2000" dirty="0" smtClean="0">
                <a:solidFill>
                  <a:schemeClr val="accent6">
                    <a:lumMod val="75000"/>
                  </a:schemeClr>
                </a:solidFill>
              </a:rPr>
              <a:t>Romance and heartache</a:t>
            </a:r>
            <a:endParaRPr lang="en-US" sz="2000" dirty="0">
              <a:solidFill>
                <a:schemeClr val="accent6">
                  <a:lumMod val="75000"/>
                </a:schemeClr>
              </a:solidFill>
            </a:endParaRPr>
          </a:p>
        </p:txBody>
      </p:sp>
    </p:spTree>
    <p:extLst>
      <p:ext uri="{BB962C8B-B14F-4D97-AF65-F5344CB8AC3E}">
        <p14:creationId xmlns:p14="http://schemas.microsoft.com/office/powerpoint/2010/main" val="1622541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“Eleven”</a:t>
            </a:r>
            <a:endParaRPr lang="en-US" dirty="0">
              <a:solidFill>
                <a:schemeClr val="accent6">
                  <a:lumMod val="50000"/>
                </a:schemeClr>
              </a:solidFill>
            </a:endParaRPr>
          </a:p>
        </p:txBody>
      </p:sp>
      <p:pic>
        <p:nvPicPr>
          <p:cNvPr id="4" name="Content Placeholder 3" descr="Eleven.jpg"/>
          <p:cNvPicPr>
            <a:picLocks noGrp="1" noChangeAspect="1"/>
          </p:cNvPicPr>
          <p:nvPr>
            <p:ph idx="1"/>
          </p:nvPr>
        </p:nvPicPr>
        <p:blipFill>
          <a:blip r:embed="rId2">
            <a:extLst>
              <a:ext uri="{28A0092B-C50C-407E-A947-70E740481C1C}">
                <a14:useLocalDpi xmlns:a14="http://schemas.microsoft.com/office/drawing/2010/main" val="0"/>
              </a:ext>
            </a:extLst>
          </a:blip>
          <a:srcRect t="9067" b="9067"/>
          <a:stretch>
            <a:fillRect/>
          </a:stretch>
        </p:blipFill>
        <p:spPr>
          <a:xfrm>
            <a:off x="-20638" y="1231900"/>
            <a:ext cx="9163051" cy="5626100"/>
          </a:xfrm>
        </p:spPr>
      </p:pic>
    </p:spTree>
    <p:extLst>
      <p:ext uri="{BB962C8B-B14F-4D97-AF65-F5344CB8AC3E}">
        <p14:creationId xmlns:p14="http://schemas.microsoft.com/office/powerpoint/2010/main" val="9280731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Why write?</a:t>
            </a:r>
            <a:endParaRPr lang="en-US" dirty="0">
              <a:solidFill>
                <a:schemeClr val="accent6">
                  <a:lumMod val="50000"/>
                </a:schemeClr>
              </a:solidFill>
            </a:endParaRPr>
          </a:p>
        </p:txBody>
      </p:sp>
      <p:sp>
        <p:nvSpPr>
          <p:cNvPr id="3" name="Content Placeholder 2"/>
          <p:cNvSpPr>
            <a:spLocks noGrp="1"/>
          </p:cNvSpPr>
          <p:nvPr>
            <p:ph idx="1"/>
          </p:nvPr>
        </p:nvSpPr>
        <p:spPr>
          <a:xfrm>
            <a:off x="151203" y="1070964"/>
            <a:ext cx="8860494" cy="5787035"/>
          </a:xfrm>
        </p:spPr>
        <p:txBody>
          <a:bodyPr>
            <a:noAutofit/>
          </a:bodyPr>
          <a:lstStyle/>
          <a:p>
            <a:pPr marL="285750" lvl="2" indent="-285750">
              <a:spcBef>
                <a:spcPts val="2000"/>
              </a:spcBef>
              <a:buFont typeface="Arial"/>
              <a:buChar char="•"/>
            </a:pPr>
            <a:r>
              <a:rPr lang="en-US" dirty="0" smtClean="0">
                <a:solidFill>
                  <a:schemeClr val="accent6">
                    <a:lumMod val="75000"/>
                  </a:schemeClr>
                </a:solidFill>
              </a:rPr>
              <a:t>“</a:t>
            </a:r>
            <a:r>
              <a:rPr lang="en-US" dirty="0">
                <a:solidFill>
                  <a:schemeClr val="accent6">
                    <a:lumMod val="75000"/>
                  </a:schemeClr>
                </a:solidFill>
              </a:rPr>
              <a:t>A House of my Own”:  25</a:t>
            </a:r>
            <a:r>
              <a:rPr lang="en-US" baseline="30000" dirty="0">
                <a:solidFill>
                  <a:schemeClr val="accent6">
                    <a:lumMod val="75000"/>
                  </a:schemeClr>
                </a:solidFill>
              </a:rPr>
              <a:t>th</a:t>
            </a:r>
            <a:r>
              <a:rPr lang="en-US" dirty="0">
                <a:solidFill>
                  <a:schemeClr val="accent6">
                    <a:lumMod val="75000"/>
                  </a:schemeClr>
                </a:solidFill>
              </a:rPr>
              <a:t> Anniversary </a:t>
            </a:r>
            <a:r>
              <a:rPr lang="en-US" dirty="0" smtClean="0">
                <a:solidFill>
                  <a:schemeClr val="accent6">
                    <a:lumMod val="75000"/>
                  </a:schemeClr>
                </a:solidFill>
              </a:rPr>
              <a:t>edition</a:t>
            </a:r>
            <a:endParaRPr lang="en-US" dirty="0">
              <a:solidFill>
                <a:schemeClr val="accent6">
                  <a:lumMod val="75000"/>
                </a:schemeClr>
              </a:solidFill>
            </a:endParaRPr>
          </a:p>
          <a:p>
            <a:pPr marL="457200" lvl="3" indent="0">
              <a:spcBef>
                <a:spcPts val="2000"/>
              </a:spcBef>
              <a:buNone/>
            </a:pPr>
            <a:r>
              <a:rPr lang="en-US" sz="2000" dirty="0" smtClean="0">
                <a:solidFill>
                  <a:schemeClr val="accent6">
                    <a:lumMod val="75000"/>
                  </a:schemeClr>
                </a:solidFill>
              </a:rPr>
              <a:t>	How can art make a difference in the world?  This was never asked at Iowa. Should she be teaching these students to write poetry when they need to know how to defend themselves from someone beating them up ?</a:t>
            </a:r>
          </a:p>
          <a:p>
            <a:pPr marL="285750" lvl="2" indent="-285750">
              <a:spcBef>
                <a:spcPts val="2000"/>
              </a:spcBef>
              <a:buFont typeface="Arial"/>
              <a:buChar char="•"/>
            </a:pPr>
            <a:r>
              <a:rPr lang="en-US" dirty="0" smtClean="0">
                <a:solidFill>
                  <a:schemeClr val="accent6">
                    <a:lumMod val="75000"/>
                  </a:schemeClr>
                </a:solidFill>
                <a:ea typeface="Helvetica"/>
                <a:cs typeface="Helvetica"/>
              </a:rPr>
              <a:t>“Mango Says Goodbye</a:t>
            </a:r>
            <a:r>
              <a:rPr lang="en-US" dirty="0" smtClean="0">
                <a:solidFill>
                  <a:schemeClr val="accent6">
                    <a:lumMod val="75000"/>
                  </a:schemeClr>
                </a:solidFill>
                <a:ea typeface="Helvetica"/>
                <a:cs typeface="Helvetica"/>
              </a:rPr>
              <a:t>” (from </a:t>
            </a:r>
            <a:r>
              <a:rPr lang="en-US" i="1" dirty="0" smtClean="0">
                <a:solidFill>
                  <a:schemeClr val="accent6">
                    <a:lumMod val="75000"/>
                  </a:schemeClr>
                </a:solidFill>
                <a:ea typeface="Helvetica"/>
                <a:cs typeface="Helvetica"/>
              </a:rPr>
              <a:t>The House on Mango Street</a:t>
            </a:r>
            <a:r>
              <a:rPr lang="en-US" dirty="0" smtClean="0">
                <a:solidFill>
                  <a:schemeClr val="accent6">
                    <a:lumMod val="75000"/>
                  </a:schemeClr>
                </a:solidFill>
                <a:ea typeface="Helvetica"/>
                <a:cs typeface="Helvetica"/>
              </a:rPr>
              <a:t>)</a:t>
            </a:r>
            <a:endParaRPr lang="en-US" dirty="0" smtClean="0">
              <a:solidFill>
                <a:schemeClr val="accent6">
                  <a:lumMod val="75000"/>
                </a:schemeClr>
              </a:solidFill>
              <a:ea typeface="Helvetica"/>
              <a:cs typeface="Helvetica"/>
            </a:endParaRPr>
          </a:p>
          <a:p>
            <a:pPr marL="0" lvl="2" indent="0">
              <a:spcBef>
                <a:spcPts val="2000"/>
              </a:spcBef>
              <a:buNone/>
            </a:pPr>
            <a:r>
              <a:rPr lang="en-US" dirty="0" smtClean="0">
                <a:solidFill>
                  <a:schemeClr val="accent6">
                    <a:lumMod val="75000"/>
                  </a:schemeClr>
                </a:solidFill>
                <a:ea typeface="Helvetica"/>
                <a:cs typeface="Helvetica"/>
              </a:rPr>
              <a:t>	One </a:t>
            </a:r>
            <a:r>
              <a:rPr lang="en-US" dirty="0">
                <a:solidFill>
                  <a:schemeClr val="accent6">
                    <a:lumMod val="75000"/>
                  </a:schemeClr>
                </a:solidFill>
                <a:ea typeface="Helvetica"/>
                <a:cs typeface="Helvetica"/>
              </a:rPr>
              <a:t>day I will pack my bags of books and </a:t>
            </a:r>
            <a:r>
              <a:rPr lang="en-US" dirty="0" smtClean="0">
                <a:solidFill>
                  <a:schemeClr val="accent6">
                    <a:lumMod val="75000"/>
                  </a:schemeClr>
                </a:solidFill>
                <a:ea typeface="Helvetica"/>
                <a:cs typeface="Helvetica"/>
              </a:rPr>
              <a:t>paper</a:t>
            </a:r>
            <a:r>
              <a:rPr lang="en-US" dirty="0">
                <a:solidFill>
                  <a:schemeClr val="accent6">
                    <a:lumMod val="75000"/>
                  </a:schemeClr>
                </a:solidFill>
                <a:ea typeface="Helvetica"/>
                <a:cs typeface="Helvetica"/>
              </a:rPr>
              <a:t>. One </a:t>
            </a:r>
            <a:r>
              <a:rPr lang="en-US" dirty="0" smtClean="0">
                <a:solidFill>
                  <a:schemeClr val="accent6">
                    <a:lumMod val="75000"/>
                  </a:schemeClr>
                </a:solidFill>
                <a:ea typeface="Helvetica"/>
                <a:cs typeface="Helvetica"/>
              </a:rPr>
              <a:t>day </a:t>
            </a:r>
            <a:r>
              <a:rPr lang="en-US" dirty="0">
                <a:solidFill>
                  <a:schemeClr val="accent6">
                    <a:lumMod val="75000"/>
                  </a:schemeClr>
                </a:solidFill>
                <a:ea typeface="Helvetica"/>
                <a:cs typeface="Helvetica"/>
              </a:rPr>
              <a:t>I will say goodbye to Mango. I </a:t>
            </a:r>
            <a:r>
              <a:rPr lang="en-US" dirty="0" smtClean="0">
                <a:solidFill>
                  <a:schemeClr val="accent6">
                    <a:lumMod val="75000"/>
                  </a:schemeClr>
                </a:solidFill>
                <a:ea typeface="Helvetica"/>
                <a:cs typeface="Helvetica"/>
              </a:rPr>
              <a:t>am </a:t>
            </a:r>
            <a:r>
              <a:rPr lang="en-US" dirty="0">
                <a:solidFill>
                  <a:schemeClr val="accent6">
                    <a:lumMod val="75000"/>
                  </a:schemeClr>
                </a:solidFill>
                <a:ea typeface="Helvetica"/>
                <a:cs typeface="Helvetica"/>
              </a:rPr>
              <a:t>too </a:t>
            </a:r>
            <a:r>
              <a:rPr lang="en-US" dirty="0" smtClean="0">
                <a:solidFill>
                  <a:schemeClr val="accent6">
                    <a:lumMod val="75000"/>
                  </a:schemeClr>
                </a:solidFill>
                <a:ea typeface="Helvetica"/>
                <a:cs typeface="Helvetica"/>
              </a:rPr>
              <a:t>strong </a:t>
            </a:r>
            <a:r>
              <a:rPr lang="en-US" dirty="0">
                <a:solidFill>
                  <a:schemeClr val="accent6">
                    <a:lumMod val="75000"/>
                  </a:schemeClr>
                </a:solidFill>
                <a:ea typeface="Helvetica"/>
                <a:cs typeface="Helvetica"/>
              </a:rPr>
              <a:t>for </a:t>
            </a:r>
            <a:r>
              <a:rPr lang="en-US" dirty="0" smtClean="0">
                <a:solidFill>
                  <a:schemeClr val="accent6">
                    <a:lumMod val="75000"/>
                  </a:schemeClr>
                </a:solidFill>
                <a:ea typeface="Helvetica"/>
                <a:cs typeface="Helvetica"/>
              </a:rPr>
              <a:t>her </a:t>
            </a:r>
            <a:r>
              <a:rPr lang="en-US" dirty="0">
                <a:solidFill>
                  <a:schemeClr val="accent6">
                    <a:lumMod val="75000"/>
                  </a:schemeClr>
                </a:solidFill>
                <a:ea typeface="Helvetica"/>
                <a:cs typeface="Helvetica"/>
              </a:rPr>
              <a:t>to keep me here forever. </a:t>
            </a:r>
            <a:r>
              <a:rPr lang="en-US" dirty="0" smtClean="0">
                <a:solidFill>
                  <a:schemeClr val="accent6">
                    <a:lumMod val="75000"/>
                  </a:schemeClr>
                </a:solidFill>
                <a:ea typeface="Helvetica"/>
                <a:cs typeface="Helvetica"/>
              </a:rPr>
              <a:t>One </a:t>
            </a:r>
            <a:r>
              <a:rPr lang="en-US" dirty="0">
                <a:solidFill>
                  <a:schemeClr val="accent6">
                    <a:lumMod val="75000"/>
                  </a:schemeClr>
                </a:solidFill>
                <a:ea typeface="Helvetica"/>
                <a:cs typeface="Helvetica"/>
              </a:rPr>
              <a:t>day I will </a:t>
            </a:r>
            <a:r>
              <a:rPr lang="en-US" dirty="0" smtClean="0">
                <a:solidFill>
                  <a:schemeClr val="accent6">
                    <a:lumMod val="75000"/>
                  </a:schemeClr>
                </a:solidFill>
                <a:ea typeface="Helvetica"/>
                <a:cs typeface="Helvetica"/>
              </a:rPr>
              <a:t>go away.</a:t>
            </a:r>
          </a:p>
          <a:p>
            <a:pPr marL="0" lvl="2" indent="0">
              <a:spcBef>
                <a:spcPts val="2000"/>
              </a:spcBef>
              <a:buNone/>
            </a:pPr>
            <a:r>
              <a:rPr lang="en-US" dirty="0" smtClean="0">
                <a:solidFill>
                  <a:schemeClr val="accent6">
                    <a:lumMod val="75000"/>
                  </a:schemeClr>
                </a:solidFill>
                <a:ea typeface="Helvetica"/>
                <a:cs typeface="Helvetica"/>
              </a:rPr>
              <a:t>	Friends </a:t>
            </a:r>
            <a:r>
              <a:rPr lang="en-US" dirty="0">
                <a:solidFill>
                  <a:schemeClr val="accent6">
                    <a:lumMod val="75000"/>
                  </a:schemeClr>
                </a:solidFill>
                <a:ea typeface="Helvetica"/>
                <a:cs typeface="Helvetica"/>
              </a:rPr>
              <a:t>and </a:t>
            </a:r>
            <a:r>
              <a:rPr lang="en-US" dirty="0" smtClean="0">
                <a:solidFill>
                  <a:schemeClr val="accent6">
                    <a:lumMod val="75000"/>
                  </a:schemeClr>
                </a:solidFill>
                <a:ea typeface="Helvetica"/>
                <a:cs typeface="Helvetica"/>
              </a:rPr>
              <a:t>neighbors </a:t>
            </a:r>
            <a:r>
              <a:rPr lang="en-US" dirty="0">
                <a:solidFill>
                  <a:schemeClr val="accent6">
                    <a:lumMod val="75000"/>
                  </a:schemeClr>
                </a:solidFill>
                <a:ea typeface="Helvetica"/>
                <a:cs typeface="Helvetica"/>
              </a:rPr>
              <a:t>will say, What happened </a:t>
            </a:r>
            <a:r>
              <a:rPr lang="en-US" dirty="0" smtClean="0">
                <a:solidFill>
                  <a:schemeClr val="accent6">
                    <a:lumMod val="75000"/>
                  </a:schemeClr>
                </a:solidFill>
                <a:ea typeface="Helvetica"/>
                <a:cs typeface="Helvetica"/>
              </a:rPr>
              <a:t>to Esperanza</a:t>
            </a:r>
            <a:r>
              <a:rPr lang="en-US" dirty="0">
                <a:solidFill>
                  <a:schemeClr val="accent6">
                    <a:lumMod val="75000"/>
                  </a:schemeClr>
                </a:solidFill>
                <a:ea typeface="Helvetica"/>
                <a:cs typeface="Helvetica"/>
              </a:rPr>
              <a:t>? Where did she go with all those </a:t>
            </a:r>
            <a:r>
              <a:rPr lang="en-US" dirty="0" smtClean="0">
                <a:solidFill>
                  <a:schemeClr val="accent6">
                    <a:lumMod val="75000"/>
                  </a:schemeClr>
                </a:solidFill>
                <a:ea typeface="Helvetica"/>
                <a:cs typeface="Helvetica"/>
              </a:rPr>
              <a:t>books </a:t>
            </a:r>
            <a:r>
              <a:rPr lang="en-US" dirty="0">
                <a:solidFill>
                  <a:schemeClr val="accent6">
                    <a:lumMod val="75000"/>
                  </a:schemeClr>
                </a:solidFill>
                <a:ea typeface="Helvetica"/>
                <a:cs typeface="Helvetica"/>
              </a:rPr>
              <a:t>and </a:t>
            </a:r>
            <a:r>
              <a:rPr lang="en-US" dirty="0" smtClean="0">
                <a:solidFill>
                  <a:schemeClr val="accent6">
                    <a:lumMod val="75000"/>
                  </a:schemeClr>
                </a:solidFill>
                <a:ea typeface="Helvetica"/>
                <a:cs typeface="Helvetica"/>
              </a:rPr>
              <a:t>paper</a:t>
            </a:r>
            <a:r>
              <a:rPr lang="en-US" dirty="0">
                <a:solidFill>
                  <a:schemeClr val="accent6">
                    <a:lumMod val="75000"/>
                  </a:schemeClr>
                </a:solidFill>
                <a:ea typeface="Helvetica"/>
                <a:cs typeface="Helvetica"/>
              </a:rPr>
              <a:t>? Why did she march so far </a:t>
            </a:r>
            <a:r>
              <a:rPr lang="en-US" dirty="0" smtClean="0">
                <a:solidFill>
                  <a:schemeClr val="accent6">
                    <a:lumMod val="75000"/>
                  </a:schemeClr>
                </a:solidFill>
                <a:ea typeface="Helvetica"/>
                <a:cs typeface="Helvetica"/>
              </a:rPr>
              <a:t>away?</a:t>
            </a:r>
          </a:p>
          <a:p>
            <a:pPr marL="0" lvl="2" indent="0">
              <a:spcBef>
                <a:spcPts val="2000"/>
              </a:spcBef>
              <a:buNone/>
            </a:pPr>
            <a:r>
              <a:rPr lang="en-US" dirty="0" smtClean="0">
                <a:solidFill>
                  <a:schemeClr val="accent6">
                    <a:lumMod val="75000"/>
                  </a:schemeClr>
                </a:solidFill>
                <a:ea typeface="Helvetica"/>
                <a:cs typeface="Helvetica"/>
              </a:rPr>
              <a:t>	They </a:t>
            </a:r>
            <a:r>
              <a:rPr lang="en-US" dirty="0">
                <a:solidFill>
                  <a:schemeClr val="accent6">
                    <a:lumMod val="75000"/>
                  </a:schemeClr>
                </a:solidFill>
                <a:ea typeface="Helvetica"/>
                <a:cs typeface="Helvetica"/>
              </a:rPr>
              <a:t>will not know I have gone away to come </a:t>
            </a:r>
            <a:r>
              <a:rPr lang="en-US" dirty="0" smtClean="0">
                <a:solidFill>
                  <a:schemeClr val="accent6">
                    <a:lumMod val="75000"/>
                  </a:schemeClr>
                </a:solidFill>
                <a:ea typeface="Helvetica"/>
                <a:cs typeface="Helvetica"/>
              </a:rPr>
              <a:t>back</a:t>
            </a:r>
            <a:r>
              <a:rPr lang="en-US" dirty="0">
                <a:solidFill>
                  <a:schemeClr val="accent6">
                    <a:lumMod val="75000"/>
                  </a:schemeClr>
                </a:solidFill>
                <a:ea typeface="Helvetica"/>
                <a:cs typeface="Helvetica"/>
              </a:rPr>
              <a:t>. </a:t>
            </a:r>
            <a:r>
              <a:rPr lang="en-US" dirty="0" smtClean="0">
                <a:solidFill>
                  <a:schemeClr val="accent6">
                    <a:lumMod val="75000"/>
                  </a:schemeClr>
                </a:solidFill>
                <a:ea typeface="Helvetica"/>
                <a:cs typeface="Helvetica"/>
              </a:rPr>
              <a:t>For </a:t>
            </a:r>
            <a:r>
              <a:rPr lang="en-US" dirty="0">
                <a:solidFill>
                  <a:schemeClr val="accent6">
                    <a:lumMod val="75000"/>
                  </a:schemeClr>
                </a:solidFill>
                <a:ea typeface="Helvetica"/>
                <a:cs typeface="Helvetica"/>
              </a:rPr>
              <a:t>the ones I left behind. For the ones who </a:t>
            </a:r>
            <a:r>
              <a:rPr lang="en-US" dirty="0" smtClean="0">
                <a:solidFill>
                  <a:schemeClr val="accent6">
                    <a:lumMod val="75000"/>
                  </a:schemeClr>
                </a:solidFill>
                <a:ea typeface="Helvetica"/>
                <a:cs typeface="Helvetica"/>
              </a:rPr>
              <a:t>cannot </a:t>
            </a:r>
            <a:r>
              <a:rPr lang="en-US" dirty="0">
                <a:solidFill>
                  <a:schemeClr val="accent6">
                    <a:lumMod val="75000"/>
                  </a:schemeClr>
                </a:solidFill>
                <a:ea typeface="Helvetica"/>
                <a:cs typeface="Helvetica"/>
              </a:rPr>
              <a:t>out</a:t>
            </a:r>
            <a:r>
              <a:rPr lang="en-US" dirty="0" smtClean="0">
                <a:solidFill>
                  <a:schemeClr val="accent6">
                    <a:lumMod val="75000"/>
                  </a:schemeClr>
                </a:solidFill>
                <a:ea typeface="Helvetica"/>
                <a:cs typeface="Helvetica"/>
              </a:rPr>
              <a:t>. </a:t>
            </a:r>
            <a:endParaRPr lang="en-US" dirty="0">
              <a:solidFill>
                <a:schemeClr val="accent6">
                  <a:lumMod val="75000"/>
                </a:schemeClr>
              </a:solidFill>
            </a:endParaRPr>
          </a:p>
        </p:txBody>
      </p:sp>
    </p:spTree>
    <p:extLst>
      <p:ext uri="{BB962C8B-B14F-4D97-AF65-F5344CB8AC3E}">
        <p14:creationId xmlns:p14="http://schemas.microsoft.com/office/powerpoint/2010/main" val="27505601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3315D"/>
                </a:solidFill>
              </a:rPr>
              <a:t>Why write?</a:t>
            </a:r>
            <a:endParaRPr lang="en-US" dirty="0">
              <a:solidFill>
                <a:srgbClr val="53315D"/>
              </a:solidFill>
            </a:endParaRPr>
          </a:p>
        </p:txBody>
      </p:sp>
      <p:pic>
        <p:nvPicPr>
          <p:cNvPr id="6" name="Content Placeholder 5" descr="dirt.png"/>
          <p:cNvPicPr>
            <a:picLocks noGrp="1" noChangeAspect="1"/>
          </p:cNvPicPr>
          <p:nvPr>
            <p:ph idx="1"/>
          </p:nvPr>
        </p:nvPicPr>
        <p:blipFill>
          <a:blip r:embed="rId2">
            <a:extLst>
              <a:ext uri="{28A0092B-C50C-407E-A947-70E740481C1C}">
                <a14:useLocalDpi xmlns:a14="http://schemas.microsoft.com/office/drawing/2010/main" val="0"/>
              </a:ext>
            </a:extLst>
          </a:blip>
          <a:srcRect t="8512" b="8512"/>
          <a:stretch>
            <a:fillRect/>
          </a:stretch>
        </p:blipFill>
        <p:spPr>
          <a:xfrm>
            <a:off x="-20896" y="1421112"/>
            <a:ext cx="9164062" cy="5436888"/>
          </a:xfrm>
        </p:spPr>
      </p:pic>
    </p:spTree>
    <p:extLst>
      <p:ext uri="{BB962C8B-B14F-4D97-AF65-F5344CB8AC3E}">
        <p14:creationId xmlns:p14="http://schemas.microsoft.com/office/powerpoint/2010/main" val="42927431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For further reading</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smtClean="0">
                <a:solidFill>
                  <a:schemeClr val="accent6">
                    <a:lumMod val="75000"/>
                  </a:schemeClr>
                </a:solidFill>
              </a:rPr>
              <a:t>Short stories:</a:t>
            </a:r>
          </a:p>
          <a:p>
            <a:pPr lvl="1">
              <a:buFont typeface="Arial"/>
              <a:buChar char="•"/>
            </a:pPr>
            <a:r>
              <a:rPr lang="en-US" dirty="0" smtClean="0">
                <a:solidFill>
                  <a:schemeClr val="accent6">
                    <a:lumMod val="75000"/>
                  </a:schemeClr>
                </a:solidFill>
              </a:rPr>
              <a:t>For students:  “</a:t>
            </a:r>
            <a:r>
              <a:rPr lang="en-US" dirty="0" err="1" smtClean="0">
                <a:solidFill>
                  <a:schemeClr val="accent6">
                    <a:lumMod val="75000"/>
                  </a:schemeClr>
                </a:solidFill>
              </a:rPr>
              <a:t>Mericans</a:t>
            </a:r>
            <a:r>
              <a:rPr lang="en-US" dirty="0" smtClean="0">
                <a:solidFill>
                  <a:schemeClr val="accent6">
                    <a:lumMod val="75000"/>
                  </a:schemeClr>
                </a:solidFill>
              </a:rPr>
              <a:t>”: “Mexico, Next Right” </a:t>
            </a:r>
          </a:p>
          <a:p>
            <a:pPr lvl="1">
              <a:buFont typeface="Arial"/>
              <a:buChar char="•"/>
            </a:pPr>
            <a:r>
              <a:rPr lang="en-US" dirty="0" smtClean="0">
                <a:solidFill>
                  <a:schemeClr val="accent6">
                    <a:lumMod val="75000"/>
                  </a:schemeClr>
                </a:solidFill>
              </a:rPr>
              <a:t>For you:  “Never Marry a Mexican.”</a:t>
            </a:r>
          </a:p>
          <a:p>
            <a:pPr>
              <a:buFont typeface="Arial"/>
              <a:buChar char="•"/>
            </a:pPr>
            <a:r>
              <a:rPr lang="en-US" dirty="0" smtClean="0">
                <a:solidFill>
                  <a:schemeClr val="accent6">
                    <a:lumMod val="75000"/>
                  </a:schemeClr>
                </a:solidFill>
              </a:rPr>
              <a:t>Poetry</a:t>
            </a:r>
          </a:p>
          <a:p>
            <a:pPr lvl="1">
              <a:buFont typeface="Arial"/>
              <a:buChar char="•"/>
            </a:pPr>
            <a:r>
              <a:rPr lang="en-US" dirty="0" smtClean="0">
                <a:solidFill>
                  <a:schemeClr val="accent6">
                    <a:lumMod val="75000"/>
                  </a:schemeClr>
                </a:solidFill>
              </a:rPr>
              <a:t>For students: “Peaches-Six in a Tin Bowl”; “My Wicked, Wicked Ways”</a:t>
            </a:r>
          </a:p>
          <a:p>
            <a:pPr lvl="1">
              <a:buFont typeface="Arial"/>
              <a:buChar char="•"/>
            </a:pPr>
            <a:r>
              <a:rPr lang="en-US" dirty="0" smtClean="0">
                <a:solidFill>
                  <a:schemeClr val="accent6">
                    <a:lumMod val="75000"/>
                  </a:schemeClr>
                </a:solidFill>
              </a:rPr>
              <a:t>For you:  “You Bring Out the Mexican in Me”</a:t>
            </a:r>
          </a:p>
          <a:p>
            <a:pPr>
              <a:buFont typeface="Arial"/>
              <a:buChar char="•"/>
            </a:pPr>
            <a:r>
              <a:rPr lang="en-US" dirty="0" smtClean="0">
                <a:solidFill>
                  <a:schemeClr val="accent6">
                    <a:lumMod val="75000"/>
                  </a:schemeClr>
                </a:solidFill>
              </a:rPr>
              <a:t>Essays</a:t>
            </a:r>
          </a:p>
          <a:p>
            <a:pPr lvl="1">
              <a:buFont typeface="Arial"/>
              <a:buChar char="•"/>
            </a:pPr>
            <a:r>
              <a:rPr lang="en-US" dirty="0" smtClean="0">
                <a:solidFill>
                  <a:schemeClr val="accent6">
                    <a:lumMod val="75000"/>
                  </a:schemeClr>
                </a:solidFill>
              </a:rPr>
              <a:t>For students: “Only Daughter”</a:t>
            </a:r>
          </a:p>
          <a:p>
            <a:pPr lvl="1">
              <a:buFont typeface="Arial"/>
              <a:buChar char="•"/>
            </a:pPr>
            <a:r>
              <a:rPr lang="en-US" dirty="0" smtClean="0">
                <a:solidFill>
                  <a:schemeClr val="accent6">
                    <a:lumMod val="75000"/>
                  </a:schemeClr>
                </a:solidFill>
              </a:rPr>
              <a:t>For you:  “Hydra House</a:t>
            </a:r>
            <a:r>
              <a:rPr lang="en-US" dirty="0" smtClean="0">
                <a:solidFill>
                  <a:schemeClr val="accent6">
                    <a:lumMod val="75000"/>
                  </a:schemeClr>
                </a:solidFill>
              </a:rPr>
              <a:t>”; “The Author Responds”</a:t>
            </a:r>
            <a:endParaRPr lang="en-US" dirty="0">
              <a:solidFill>
                <a:schemeClr val="accent6">
                  <a:lumMod val="75000"/>
                </a:schemeClr>
              </a:solidFill>
            </a:endParaRPr>
          </a:p>
        </p:txBody>
      </p:sp>
    </p:spTree>
    <p:extLst>
      <p:ext uri="{BB962C8B-B14F-4D97-AF65-F5344CB8AC3E}">
        <p14:creationId xmlns:p14="http://schemas.microsoft.com/office/powerpoint/2010/main" val="11689945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Why write?</a:t>
            </a:r>
            <a:endParaRPr lang="en-US" dirty="0">
              <a:solidFill>
                <a:srgbClr val="660066"/>
              </a:solidFill>
            </a:endParaRPr>
          </a:p>
        </p:txBody>
      </p:sp>
      <p:sp>
        <p:nvSpPr>
          <p:cNvPr id="3" name="Content Placeholder 2"/>
          <p:cNvSpPr>
            <a:spLocks noGrp="1"/>
          </p:cNvSpPr>
          <p:nvPr>
            <p:ph idx="1"/>
          </p:nvPr>
        </p:nvSpPr>
        <p:spPr/>
        <p:txBody>
          <a:bodyPr>
            <a:normAutofit/>
          </a:bodyPr>
          <a:lstStyle/>
          <a:p>
            <a:pPr marL="0" indent="0">
              <a:buNone/>
            </a:pPr>
            <a:r>
              <a:rPr lang="en-US" sz="4000" i="1" dirty="0" smtClean="0">
                <a:solidFill>
                  <a:schemeClr val="accent5"/>
                </a:solidFill>
                <a:latin typeface="Helvetica"/>
                <a:ea typeface="Helvetica"/>
                <a:cs typeface="Helvetica"/>
              </a:rPr>
              <a:t>"</a:t>
            </a:r>
            <a:r>
              <a:rPr lang="en-US" sz="4000" i="1" dirty="0">
                <a:solidFill>
                  <a:srgbClr val="660066"/>
                </a:solidFill>
                <a:latin typeface="Helvetica"/>
                <a:ea typeface="Helvetica"/>
                <a:cs typeface="Helvetica"/>
              </a:rPr>
              <a:t>We do this because the world we live in is a house on fire and the people we love are burning</a:t>
            </a:r>
            <a:r>
              <a:rPr lang="en-US" sz="4000" i="1" dirty="0" smtClean="0">
                <a:solidFill>
                  <a:srgbClr val="660066"/>
                </a:solidFill>
                <a:latin typeface="Helvetica"/>
                <a:ea typeface="Helvetica"/>
                <a:cs typeface="Helvetica"/>
              </a:rPr>
              <a:t>.”</a:t>
            </a:r>
          </a:p>
          <a:p>
            <a:pPr marL="0" indent="0">
              <a:buNone/>
            </a:pPr>
            <a:r>
              <a:rPr lang="en-US" sz="4000" i="1" dirty="0">
                <a:solidFill>
                  <a:srgbClr val="660066"/>
                </a:solidFill>
                <a:latin typeface="Helvetica"/>
                <a:ea typeface="Helvetica"/>
                <a:cs typeface="Helvetica"/>
              </a:rPr>
              <a:t>	</a:t>
            </a:r>
            <a:r>
              <a:rPr lang="en-US" sz="4000" i="1" dirty="0" smtClean="0">
                <a:solidFill>
                  <a:srgbClr val="660066"/>
                </a:solidFill>
                <a:latin typeface="Helvetica"/>
                <a:ea typeface="Helvetica"/>
                <a:cs typeface="Helvetica"/>
              </a:rPr>
              <a:t>-Sandra Cisneros</a:t>
            </a:r>
            <a:endParaRPr lang="en-US" sz="4000" i="1" dirty="0">
              <a:solidFill>
                <a:srgbClr val="660066"/>
              </a:solidFill>
            </a:endParaRPr>
          </a:p>
        </p:txBody>
      </p:sp>
    </p:spTree>
    <p:extLst>
      <p:ext uri="{BB962C8B-B14F-4D97-AF65-F5344CB8AC3E}">
        <p14:creationId xmlns:p14="http://schemas.microsoft.com/office/powerpoint/2010/main" val="19964091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Sandra Cisneros</a:t>
            </a:r>
            <a:endParaRPr lang="en-US" dirty="0">
              <a:solidFill>
                <a:srgbClr val="660066"/>
              </a:solidFill>
            </a:endParaRPr>
          </a:p>
        </p:txBody>
      </p:sp>
      <p:pic>
        <p:nvPicPr>
          <p:cNvPr id="4" name="Content Placeholder 3" descr="Cisneros.jpg"/>
          <p:cNvPicPr>
            <a:picLocks noGrp="1" noChangeAspect="1"/>
          </p:cNvPicPr>
          <p:nvPr>
            <p:ph idx="1"/>
          </p:nvPr>
        </p:nvPicPr>
        <p:blipFill>
          <a:blip r:embed="rId2">
            <a:extLst>
              <a:ext uri="{28A0092B-C50C-407E-A947-70E740481C1C}">
                <a14:useLocalDpi xmlns:a14="http://schemas.microsoft.com/office/drawing/2010/main" val="0"/>
              </a:ext>
            </a:extLst>
          </a:blip>
          <a:srcRect t="8785" b="8785"/>
          <a:stretch>
            <a:fillRect/>
          </a:stretch>
        </p:blipFill>
        <p:spPr/>
      </p:pic>
    </p:spTree>
    <p:extLst>
      <p:ext uri="{BB962C8B-B14F-4D97-AF65-F5344CB8AC3E}">
        <p14:creationId xmlns:p14="http://schemas.microsoft.com/office/powerpoint/2010/main" val="17314446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Sandra Cisneros</a:t>
            </a:r>
            <a:endParaRPr lang="en-US" dirty="0">
              <a:solidFill>
                <a:srgbClr val="660066"/>
              </a:solidFill>
            </a:endParaRPr>
          </a:p>
        </p:txBody>
      </p:sp>
      <p:sp>
        <p:nvSpPr>
          <p:cNvPr id="3" name="Content Placeholder 2"/>
          <p:cNvSpPr>
            <a:spLocks noGrp="1"/>
          </p:cNvSpPr>
          <p:nvPr>
            <p:ph idx="1"/>
          </p:nvPr>
        </p:nvSpPr>
        <p:spPr>
          <a:xfrm>
            <a:off x="196564" y="1102962"/>
            <a:ext cx="8769773" cy="5564944"/>
          </a:xfrm>
        </p:spPr>
        <p:txBody>
          <a:bodyPr>
            <a:normAutofit lnSpcReduction="10000"/>
          </a:bodyPr>
          <a:lstStyle/>
          <a:p>
            <a:pPr>
              <a:buFont typeface="Arial"/>
              <a:buChar char="•"/>
            </a:pPr>
            <a:r>
              <a:rPr lang="en-US" dirty="0" smtClean="0">
                <a:solidFill>
                  <a:srgbClr val="660066"/>
                </a:solidFill>
              </a:rPr>
              <a:t>Biography</a:t>
            </a:r>
          </a:p>
          <a:p>
            <a:pPr lvl="1">
              <a:buFont typeface="Arial"/>
              <a:buChar char="•"/>
            </a:pPr>
            <a:r>
              <a:rPr lang="en-US" dirty="0" smtClean="0">
                <a:solidFill>
                  <a:srgbClr val="660066"/>
                </a:solidFill>
              </a:rPr>
              <a:t>Born 1954 (Chicago)</a:t>
            </a:r>
          </a:p>
          <a:p>
            <a:pPr lvl="1">
              <a:buFont typeface="Arial"/>
              <a:buChar char="•"/>
            </a:pPr>
            <a:r>
              <a:rPr lang="en-US" dirty="0" smtClean="0">
                <a:solidFill>
                  <a:srgbClr val="660066"/>
                </a:solidFill>
              </a:rPr>
              <a:t>Novelist, poet, teacher, philanthropist.</a:t>
            </a:r>
          </a:p>
          <a:p>
            <a:pPr lvl="1">
              <a:buFont typeface="Arial"/>
              <a:buChar char="•"/>
            </a:pPr>
            <a:r>
              <a:rPr lang="en-US" dirty="0" smtClean="0">
                <a:solidFill>
                  <a:srgbClr val="660066"/>
                </a:solidFill>
              </a:rPr>
              <a:t>One of the first female Mexican American writers to have her works published by a mainstream press.</a:t>
            </a:r>
          </a:p>
          <a:p>
            <a:pPr lvl="1">
              <a:buFont typeface="Arial"/>
              <a:buChar char="•"/>
            </a:pPr>
            <a:r>
              <a:rPr lang="en-US" dirty="0" smtClean="0">
                <a:solidFill>
                  <a:srgbClr val="660066"/>
                </a:solidFill>
              </a:rPr>
              <a:t>Lived and worked in San Antonio for many years, currently resides in Mexico.</a:t>
            </a:r>
          </a:p>
          <a:p>
            <a:pPr lvl="1">
              <a:buFont typeface="Arial"/>
              <a:buChar char="•"/>
            </a:pPr>
            <a:r>
              <a:rPr lang="en-US" dirty="0" smtClean="0">
                <a:solidFill>
                  <a:srgbClr val="660066"/>
                </a:solidFill>
              </a:rPr>
              <a:t>Established </a:t>
            </a:r>
            <a:r>
              <a:rPr lang="en-US" dirty="0" err="1" smtClean="0">
                <a:solidFill>
                  <a:srgbClr val="660066"/>
                </a:solidFill>
              </a:rPr>
              <a:t>Macondo</a:t>
            </a:r>
            <a:r>
              <a:rPr lang="en-US" dirty="0" smtClean="0">
                <a:solidFill>
                  <a:srgbClr val="660066"/>
                </a:solidFill>
              </a:rPr>
              <a:t> Foundation and Alfredo Cisneros del Moral Foundation to support the work of rising writers.</a:t>
            </a:r>
          </a:p>
          <a:p>
            <a:pPr lvl="1">
              <a:buFont typeface="Arial"/>
              <a:buChar char="•"/>
            </a:pPr>
            <a:r>
              <a:rPr lang="en-US" dirty="0" smtClean="0">
                <a:solidFill>
                  <a:srgbClr val="660066"/>
                </a:solidFill>
              </a:rPr>
              <a:t>Works include </a:t>
            </a:r>
            <a:r>
              <a:rPr lang="en-US" i="1" dirty="0" smtClean="0">
                <a:solidFill>
                  <a:srgbClr val="660066"/>
                </a:solidFill>
              </a:rPr>
              <a:t>The House on Mango Street</a:t>
            </a:r>
            <a:r>
              <a:rPr lang="en-US" dirty="0" smtClean="0">
                <a:solidFill>
                  <a:srgbClr val="660066"/>
                </a:solidFill>
              </a:rPr>
              <a:t> (1984), “’</a:t>
            </a:r>
            <a:r>
              <a:rPr lang="en-US" i="1" dirty="0" smtClean="0">
                <a:solidFill>
                  <a:srgbClr val="660066"/>
                </a:solidFill>
              </a:rPr>
              <a:t>Woman Hollering Creek’ and Other Stories</a:t>
            </a:r>
            <a:r>
              <a:rPr lang="en-US" dirty="0" smtClean="0">
                <a:solidFill>
                  <a:srgbClr val="660066"/>
                </a:solidFill>
              </a:rPr>
              <a:t>” (1991), </a:t>
            </a:r>
            <a:r>
              <a:rPr lang="en-US" i="1" dirty="0" err="1" smtClean="0">
                <a:solidFill>
                  <a:srgbClr val="660066"/>
                </a:solidFill>
              </a:rPr>
              <a:t>Caramelo</a:t>
            </a:r>
            <a:r>
              <a:rPr lang="en-US" dirty="0" smtClean="0">
                <a:solidFill>
                  <a:srgbClr val="660066"/>
                </a:solidFill>
              </a:rPr>
              <a:t> (2002), </a:t>
            </a:r>
            <a:r>
              <a:rPr lang="en-US" i="1" dirty="0" smtClean="0">
                <a:solidFill>
                  <a:srgbClr val="660066"/>
                </a:solidFill>
              </a:rPr>
              <a:t>A House of My Own </a:t>
            </a:r>
            <a:r>
              <a:rPr lang="en-US" dirty="0" smtClean="0">
                <a:solidFill>
                  <a:srgbClr val="660066"/>
                </a:solidFill>
              </a:rPr>
              <a:t>(2015).</a:t>
            </a:r>
          </a:p>
          <a:p>
            <a:pPr lvl="1">
              <a:buFont typeface="Arial"/>
              <a:buChar char="•"/>
            </a:pPr>
            <a:r>
              <a:rPr lang="en-US" dirty="0" smtClean="0">
                <a:solidFill>
                  <a:srgbClr val="660066"/>
                </a:solidFill>
              </a:rPr>
              <a:t>Awards include MacArthur Fellowship, National Medal of Arts, and PEN/Nabokov Award for international literature.</a:t>
            </a:r>
          </a:p>
          <a:p>
            <a:pPr marL="349250" lvl="1" indent="0">
              <a:buNone/>
            </a:pPr>
            <a:endParaRPr lang="en-US" dirty="0" smtClean="0"/>
          </a:p>
          <a:p>
            <a:pPr lvl="1"/>
            <a:endParaRPr lang="en-US" dirty="0"/>
          </a:p>
        </p:txBody>
      </p:sp>
    </p:spTree>
    <p:extLst>
      <p:ext uri="{BB962C8B-B14F-4D97-AF65-F5344CB8AC3E}">
        <p14:creationId xmlns:p14="http://schemas.microsoft.com/office/powerpoint/2010/main" val="2105478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smtClean="0">
                <a:solidFill>
                  <a:srgbClr val="660066"/>
                </a:solidFill>
              </a:rPr>
              <a:t>The House on Mango Street</a:t>
            </a:r>
            <a:endParaRPr lang="en-US" sz="4400" i="1" dirty="0">
              <a:solidFill>
                <a:srgbClr val="660066"/>
              </a:solidFill>
            </a:endParaRPr>
          </a:p>
        </p:txBody>
      </p:sp>
      <p:pic>
        <p:nvPicPr>
          <p:cNvPr id="4" name="Content Placeholder 3" descr="Mango.jpg"/>
          <p:cNvPicPr>
            <a:picLocks noGrp="1" noChangeAspect="1"/>
          </p:cNvPicPr>
          <p:nvPr>
            <p:ph idx="1"/>
          </p:nvPr>
        </p:nvPicPr>
        <p:blipFill>
          <a:blip r:embed="rId2">
            <a:extLst>
              <a:ext uri="{28A0092B-C50C-407E-A947-70E740481C1C}">
                <a14:useLocalDpi xmlns:a14="http://schemas.microsoft.com/office/drawing/2010/main" val="0"/>
              </a:ext>
            </a:extLst>
          </a:blip>
          <a:srcRect l="-89734" r="-89734"/>
          <a:stretch>
            <a:fillRect/>
          </a:stretch>
        </p:blipFill>
        <p:spPr>
          <a:xfrm>
            <a:off x="144171" y="1118748"/>
            <a:ext cx="9377476" cy="5563503"/>
          </a:xfrm>
        </p:spPr>
      </p:pic>
    </p:spTree>
    <p:extLst>
      <p:ext uri="{BB962C8B-B14F-4D97-AF65-F5344CB8AC3E}">
        <p14:creationId xmlns:p14="http://schemas.microsoft.com/office/powerpoint/2010/main" val="8824438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660066"/>
                </a:solidFill>
              </a:rPr>
              <a:t>“The Author Responds”</a:t>
            </a:r>
            <a:endParaRPr lang="en-US" sz="4400" dirty="0">
              <a:solidFill>
                <a:srgbClr val="660066"/>
              </a:solidFill>
            </a:endParaRPr>
          </a:p>
        </p:txBody>
      </p:sp>
      <p:sp>
        <p:nvSpPr>
          <p:cNvPr id="3" name="Content Placeholder 2"/>
          <p:cNvSpPr>
            <a:spLocks noGrp="1"/>
          </p:cNvSpPr>
          <p:nvPr>
            <p:ph idx="1"/>
          </p:nvPr>
        </p:nvSpPr>
        <p:spPr/>
        <p:txBody>
          <a:bodyPr/>
          <a:lstStyle/>
          <a:p>
            <a:pPr marL="0" indent="0">
              <a:buNone/>
            </a:pPr>
            <a:r>
              <a:rPr lang="en-US" dirty="0" smtClean="0">
                <a:solidFill>
                  <a:srgbClr val="660066"/>
                </a:solidFill>
              </a:rPr>
              <a:t>“I believe books are medicine. A library is a medicine cabinet.  What can heal one person may not work for at all for somebody else. You know when something is </a:t>
            </a:r>
            <a:r>
              <a:rPr lang="en-US" dirty="0" err="1" smtClean="0">
                <a:solidFill>
                  <a:srgbClr val="660066"/>
                </a:solidFill>
              </a:rPr>
              <a:t>helaing</a:t>
            </a:r>
            <a:r>
              <a:rPr lang="en-US" dirty="0" smtClean="0">
                <a:solidFill>
                  <a:srgbClr val="660066"/>
                </a:solidFill>
              </a:rPr>
              <a:t> you, just as you know when </a:t>
            </a:r>
            <a:r>
              <a:rPr lang="en-US" dirty="0" err="1" smtClean="0">
                <a:solidFill>
                  <a:srgbClr val="660066"/>
                </a:solidFill>
              </a:rPr>
              <a:t>somethings</a:t>
            </a:r>
            <a:r>
              <a:rPr lang="en-US" dirty="0" smtClean="0">
                <a:solidFill>
                  <a:srgbClr val="660066"/>
                </a:solidFill>
              </a:rPr>
              <a:t> isn’t. And if my book isn’t doing the trick and doesn’t serve you, you’re not required to keep reading.  But please allow it to remain on the library shelf for someone else who needs its particular medicine.”</a:t>
            </a:r>
            <a:endParaRPr lang="en-US" dirty="0">
              <a:solidFill>
                <a:srgbClr val="660066"/>
              </a:solidFill>
            </a:endParaRPr>
          </a:p>
        </p:txBody>
      </p:sp>
    </p:spTree>
    <p:extLst>
      <p:ext uri="{BB962C8B-B14F-4D97-AF65-F5344CB8AC3E}">
        <p14:creationId xmlns:p14="http://schemas.microsoft.com/office/powerpoint/2010/main" val="503264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660066"/>
                </a:solidFill>
              </a:rPr>
              <a:t>“</a:t>
            </a:r>
            <a:r>
              <a:rPr lang="en-US" sz="4400" i="1" dirty="0" smtClean="0">
                <a:solidFill>
                  <a:srgbClr val="660066"/>
                </a:solidFill>
              </a:rPr>
              <a:t>’Woman Hollering Creek’ </a:t>
            </a:r>
            <a:br>
              <a:rPr lang="en-US" sz="4400" i="1" dirty="0" smtClean="0">
                <a:solidFill>
                  <a:srgbClr val="660066"/>
                </a:solidFill>
              </a:rPr>
            </a:br>
            <a:r>
              <a:rPr lang="en-US" sz="4400" i="1" dirty="0" smtClean="0">
                <a:solidFill>
                  <a:srgbClr val="660066"/>
                </a:solidFill>
              </a:rPr>
              <a:t>and Other Stories</a:t>
            </a:r>
            <a:endParaRPr lang="en-US" sz="4400" dirty="0">
              <a:solidFill>
                <a:srgbClr val="660066"/>
              </a:solidFill>
            </a:endParaRPr>
          </a:p>
        </p:txBody>
      </p:sp>
      <p:pic>
        <p:nvPicPr>
          <p:cNvPr id="4" name="Content Placeholder 3" descr="WHC.jpg"/>
          <p:cNvPicPr>
            <a:picLocks noGrp="1" noChangeAspect="1"/>
          </p:cNvPicPr>
          <p:nvPr>
            <p:ph idx="1"/>
          </p:nvPr>
        </p:nvPicPr>
        <p:blipFill>
          <a:blip r:embed="rId2">
            <a:extLst>
              <a:ext uri="{28A0092B-C50C-407E-A947-70E740481C1C}">
                <a14:useLocalDpi xmlns:a14="http://schemas.microsoft.com/office/drawing/2010/main" val="0"/>
              </a:ext>
            </a:extLst>
          </a:blip>
          <a:srcRect l="-90165" r="-90165"/>
          <a:stretch>
            <a:fillRect/>
          </a:stretch>
        </p:blipFill>
        <p:spPr>
          <a:xfrm>
            <a:off x="336152" y="1232648"/>
            <a:ext cx="9032600" cy="5358894"/>
          </a:xfrm>
        </p:spPr>
      </p:pic>
    </p:spTree>
    <p:extLst>
      <p:ext uri="{BB962C8B-B14F-4D97-AF65-F5344CB8AC3E}">
        <p14:creationId xmlns:p14="http://schemas.microsoft.com/office/powerpoint/2010/main" val="37400990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Other Works</a:t>
            </a:r>
            <a:endParaRPr lang="en-US" dirty="0">
              <a:solidFill>
                <a:srgbClr val="660066"/>
              </a:solidFill>
            </a:endParaRPr>
          </a:p>
        </p:txBody>
      </p:sp>
      <p:pic>
        <p:nvPicPr>
          <p:cNvPr id="4" name="Content Placeholder 3" descr="Loose.jpg"/>
          <p:cNvPicPr>
            <a:picLocks noGrp="1" noChangeAspect="1"/>
          </p:cNvPicPr>
          <p:nvPr>
            <p:ph idx="1"/>
          </p:nvPr>
        </p:nvPicPr>
        <p:blipFill>
          <a:blip r:embed="rId2">
            <a:extLst>
              <a:ext uri="{28A0092B-C50C-407E-A947-70E740481C1C}">
                <a14:useLocalDpi xmlns:a14="http://schemas.microsoft.com/office/drawing/2010/main" val="0"/>
              </a:ext>
            </a:extLst>
          </a:blip>
          <a:srcRect l="-79397" r="-79397"/>
          <a:stretch>
            <a:fillRect/>
          </a:stretch>
        </p:blipFill>
        <p:spPr>
          <a:xfrm>
            <a:off x="-1951690" y="1518113"/>
            <a:ext cx="7281862" cy="4320210"/>
          </a:xfrm>
        </p:spPr>
      </p:pic>
      <p:sp>
        <p:nvSpPr>
          <p:cNvPr id="5" name="TextBox 4"/>
          <p:cNvSpPr txBox="1"/>
          <p:nvPr/>
        </p:nvSpPr>
        <p:spPr>
          <a:xfrm>
            <a:off x="4427885" y="3576270"/>
            <a:ext cx="184666" cy="369332"/>
          </a:xfrm>
          <a:prstGeom prst="rect">
            <a:avLst/>
          </a:prstGeom>
          <a:noFill/>
        </p:spPr>
        <p:txBody>
          <a:bodyPr wrap="none" rtlCol="0">
            <a:spAutoFit/>
          </a:bodyPr>
          <a:lstStyle/>
          <a:p>
            <a:endParaRPr lang="en-US" dirty="0"/>
          </a:p>
        </p:txBody>
      </p:sp>
      <p:pic>
        <p:nvPicPr>
          <p:cNvPr id="6" name="Picture 5" descr="H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445" y="1573383"/>
            <a:ext cx="2772211" cy="4264940"/>
          </a:xfrm>
          <a:prstGeom prst="rect">
            <a:avLst/>
          </a:prstGeom>
        </p:spPr>
      </p:pic>
      <p:sp>
        <p:nvSpPr>
          <p:cNvPr id="7" name="TextBox 6"/>
          <p:cNvSpPr txBox="1"/>
          <p:nvPr/>
        </p:nvSpPr>
        <p:spPr>
          <a:xfrm>
            <a:off x="7285124" y="3308886"/>
            <a:ext cx="184666" cy="369332"/>
          </a:xfrm>
          <a:prstGeom prst="rect">
            <a:avLst/>
          </a:prstGeom>
          <a:noFill/>
        </p:spPr>
        <p:txBody>
          <a:bodyPr wrap="none" rtlCol="0">
            <a:spAutoFit/>
          </a:bodyPr>
          <a:lstStyle/>
          <a:p>
            <a:endParaRPr lang="en-US" dirty="0"/>
          </a:p>
        </p:txBody>
      </p:sp>
      <p:pic>
        <p:nvPicPr>
          <p:cNvPr id="8" name="Picture 7" descr="Puro .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664" y="1584959"/>
            <a:ext cx="2852178" cy="4264940"/>
          </a:xfrm>
          <a:prstGeom prst="rect">
            <a:avLst/>
          </a:prstGeom>
        </p:spPr>
      </p:pic>
    </p:spTree>
    <p:extLst>
      <p:ext uri="{BB962C8B-B14F-4D97-AF65-F5344CB8AC3E}">
        <p14:creationId xmlns:p14="http://schemas.microsoft.com/office/powerpoint/2010/main" val="18545334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06884"/>
            <a:ext cx="7583488" cy="1143000"/>
          </a:xfrm>
        </p:spPr>
        <p:txBody>
          <a:bodyPr/>
          <a:lstStyle/>
          <a:p>
            <a:r>
              <a:rPr lang="en-US" dirty="0" smtClean="0">
                <a:solidFill>
                  <a:srgbClr val="660066"/>
                </a:solidFill>
              </a:rPr>
              <a:t>Texas TEKS</a:t>
            </a:r>
            <a:endParaRPr lang="en-US" dirty="0">
              <a:solidFill>
                <a:srgbClr val="660066"/>
              </a:solidFill>
            </a:endParaRPr>
          </a:p>
        </p:txBody>
      </p:sp>
      <p:sp>
        <p:nvSpPr>
          <p:cNvPr id="3" name="Content Placeholder 2"/>
          <p:cNvSpPr>
            <a:spLocks noGrp="1"/>
          </p:cNvSpPr>
          <p:nvPr>
            <p:ph idx="1"/>
          </p:nvPr>
        </p:nvSpPr>
        <p:spPr>
          <a:xfrm>
            <a:off x="217218" y="818866"/>
            <a:ext cx="8705388" cy="6039134"/>
          </a:xfrm>
        </p:spPr>
        <p:txBody>
          <a:bodyPr>
            <a:noAutofit/>
          </a:bodyPr>
          <a:lstStyle/>
          <a:p>
            <a:pPr>
              <a:buFont typeface="Arial"/>
              <a:buChar char="•"/>
            </a:pPr>
            <a:r>
              <a:rPr lang="en-US" sz="1400" dirty="0">
                <a:solidFill>
                  <a:srgbClr val="660066"/>
                </a:solidFill>
                <a:effectLst/>
              </a:rPr>
              <a:t>(5) </a:t>
            </a:r>
            <a:r>
              <a:rPr lang="en-US" sz="1400" dirty="0" smtClean="0">
                <a:solidFill>
                  <a:srgbClr val="660066"/>
                </a:solidFill>
                <a:effectLst/>
              </a:rPr>
              <a:t>Response </a:t>
            </a:r>
            <a:r>
              <a:rPr lang="en-US" sz="1400" dirty="0">
                <a:solidFill>
                  <a:srgbClr val="660066"/>
                </a:solidFill>
                <a:effectLst/>
              </a:rPr>
              <a:t>skills: listening, speaking, reading, writing, and thinking using multiple texts. The student responds to an increasingly challenging variety of sources that are read, heard, or viewed. The student is expected to:</a:t>
            </a:r>
          </a:p>
          <a:p>
            <a:pPr marL="914400" lvl="2" indent="0">
              <a:buNone/>
            </a:pPr>
            <a:r>
              <a:rPr lang="en-US" sz="1400" dirty="0">
                <a:solidFill>
                  <a:srgbClr val="660066"/>
                </a:solidFill>
                <a:effectLst/>
              </a:rPr>
              <a:t>(A) </a:t>
            </a:r>
            <a:r>
              <a:rPr lang="en-US" sz="1400" dirty="0" smtClean="0">
                <a:solidFill>
                  <a:srgbClr val="660066"/>
                </a:solidFill>
                <a:effectLst/>
              </a:rPr>
              <a:t>describe </a:t>
            </a:r>
            <a:r>
              <a:rPr lang="en-US" sz="1400" dirty="0">
                <a:solidFill>
                  <a:srgbClr val="660066"/>
                </a:solidFill>
                <a:effectLst/>
              </a:rPr>
              <a:t>personal connections to a variety of sources, including self-selected </a:t>
            </a:r>
            <a:r>
              <a:rPr lang="en-US" sz="1400" dirty="0" smtClean="0">
                <a:solidFill>
                  <a:srgbClr val="660066"/>
                </a:solidFill>
                <a:effectLst/>
              </a:rPr>
              <a:t>texts</a:t>
            </a:r>
          </a:p>
          <a:p>
            <a:pPr>
              <a:buFont typeface="Arial"/>
              <a:buChar char="•"/>
            </a:pPr>
            <a:r>
              <a:rPr lang="en-US" sz="1400" dirty="0">
                <a:solidFill>
                  <a:srgbClr val="660066"/>
                </a:solidFill>
                <a:effectLst/>
              </a:rPr>
              <a:t>(8)  </a:t>
            </a:r>
            <a:r>
              <a:rPr lang="en-US" sz="1400" dirty="0" smtClean="0">
                <a:solidFill>
                  <a:srgbClr val="660066"/>
                </a:solidFill>
                <a:effectLst/>
              </a:rPr>
              <a:t> </a:t>
            </a:r>
            <a:r>
              <a:rPr lang="en-US" sz="1400" dirty="0">
                <a:solidFill>
                  <a:srgbClr val="660066"/>
                </a:solidFill>
                <a:effectLst/>
              </a:rPr>
              <a:t>Author's purpose and craft: listening, speaking, reading, writing, and thinking using multiple texts. The student uses critical inquiry to analyze the authors' choices and how they influence and communicate meaning within a variety of texts. The student analyzes and applies author's craft purposefully in order to develop his or her own products and performances. The student is expected to:</a:t>
            </a:r>
          </a:p>
          <a:p>
            <a:pPr marL="914400" lvl="2" indent="0">
              <a:buNone/>
            </a:pPr>
            <a:r>
              <a:rPr lang="en-US" sz="1400" dirty="0">
                <a:solidFill>
                  <a:srgbClr val="660066"/>
                </a:solidFill>
                <a:effectLst/>
              </a:rPr>
              <a:t>(A) </a:t>
            </a:r>
            <a:r>
              <a:rPr lang="en-US" sz="1400" dirty="0" smtClean="0">
                <a:solidFill>
                  <a:srgbClr val="660066"/>
                </a:solidFill>
                <a:effectLst/>
              </a:rPr>
              <a:t> </a:t>
            </a:r>
            <a:r>
              <a:rPr lang="en-US" sz="1400" dirty="0">
                <a:solidFill>
                  <a:srgbClr val="660066"/>
                </a:solidFill>
                <a:effectLst/>
              </a:rPr>
              <a:t>analyze the author's purpose, audience, and message within a text;</a:t>
            </a:r>
          </a:p>
          <a:p>
            <a:pPr marL="914400" lvl="2" indent="0">
              <a:buNone/>
            </a:pPr>
            <a:r>
              <a:rPr lang="en-US" sz="1400" dirty="0">
                <a:solidFill>
                  <a:srgbClr val="660066"/>
                </a:solidFill>
                <a:effectLst/>
              </a:rPr>
              <a:t>(B)   </a:t>
            </a:r>
            <a:r>
              <a:rPr lang="en-US" sz="1400" dirty="0" smtClean="0">
                <a:solidFill>
                  <a:srgbClr val="660066"/>
                </a:solidFill>
                <a:effectLst/>
              </a:rPr>
              <a:t>evaluate </a:t>
            </a:r>
            <a:r>
              <a:rPr lang="en-US" sz="1400" dirty="0">
                <a:solidFill>
                  <a:srgbClr val="660066"/>
                </a:solidFill>
                <a:effectLst/>
              </a:rPr>
              <a:t>use of text structure to achieve the author's purpose;</a:t>
            </a:r>
          </a:p>
          <a:p>
            <a:pPr marL="914400" lvl="2" indent="0">
              <a:buNone/>
            </a:pPr>
            <a:r>
              <a:rPr lang="en-US" sz="1400" dirty="0">
                <a:solidFill>
                  <a:srgbClr val="660066"/>
                </a:solidFill>
                <a:effectLst/>
              </a:rPr>
              <a:t>(C)  </a:t>
            </a:r>
            <a:r>
              <a:rPr lang="en-US" sz="1400" dirty="0" smtClean="0">
                <a:solidFill>
                  <a:srgbClr val="660066"/>
                </a:solidFill>
                <a:effectLst/>
              </a:rPr>
              <a:t>evaluate </a:t>
            </a:r>
            <a:r>
              <a:rPr lang="en-US" sz="1400" dirty="0">
                <a:solidFill>
                  <a:srgbClr val="660066"/>
                </a:solidFill>
                <a:effectLst/>
              </a:rPr>
              <a:t>the author's use of print and graphic features to achieve specific purposes;</a:t>
            </a:r>
          </a:p>
          <a:p>
            <a:pPr marL="914400" lvl="2" indent="0">
              <a:buNone/>
            </a:pPr>
            <a:r>
              <a:rPr lang="en-US" sz="1400" dirty="0">
                <a:solidFill>
                  <a:srgbClr val="660066"/>
                </a:solidFill>
                <a:effectLst/>
              </a:rPr>
              <a:t>(D) </a:t>
            </a:r>
            <a:r>
              <a:rPr lang="en-US" sz="1400" dirty="0" smtClean="0">
                <a:solidFill>
                  <a:srgbClr val="660066"/>
                </a:solidFill>
                <a:effectLst/>
              </a:rPr>
              <a:t>evaluate </a:t>
            </a:r>
            <a:r>
              <a:rPr lang="en-US" sz="1400" dirty="0">
                <a:solidFill>
                  <a:srgbClr val="660066"/>
                </a:solidFill>
                <a:effectLst/>
              </a:rPr>
              <a:t>how the author's use of language informs and shapes the perception of readers;</a:t>
            </a:r>
          </a:p>
          <a:p>
            <a:pPr marL="914400" lvl="2" indent="0">
              <a:buNone/>
            </a:pPr>
            <a:r>
              <a:rPr lang="en-US" sz="1400" dirty="0">
                <a:solidFill>
                  <a:srgbClr val="660066"/>
                </a:solidFill>
                <a:effectLst/>
              </a:rPr>
              <a:t>(E)  </a:t>
            </a:r>
            <a:r>
              <a:rPr lang="en-US" sz="1400" dirty="0" smtClean="0">
                <a:solidFill>
                  <a:srgbClr val="660066"/>
                </a:solidFill>
                <a:effectLst/>
              </a:rPr>
              <a:t>evaluate </a:t>
            </a:r>
            <a:r>
              <a:rPr lang="en-US" sz="1400" dirty="0">
                <a:solidFill>
                  <a:srgbClr val="660066"/>
                </a:solidFill>
                <a:effectLst/>
              </a:rPr>
              <a:t>the use of literary devices such as paradox, satire, and allegory to achieve specific purposes;</a:t>
            </a:r>
          </a:p>
          <a:p>
            <a:pPr marL="914400" lvl="2" indent="0">
              <a:buNone/>
            </a:pPr>
            <a:r>
              <a:rPr lang="en-US" sz="1400" dirty="0">
                <a:solidFill>
                  <a:srgbClr val="660066"/>
                </a:solidFill>
                <a:effectLst/>
              </a:rPr>
              <a:t>(F) </a:t>
            </a:r>
            <a:r>
              <a:rPr lang="en-US" sz="1400" dirty="0" smtClean="0">
                <a:solidFill>
                  <a:srgbClr val="660066"/>
                </a:solidFill>
                <a:effectLst/>
              </a:rPr>
              <a:t> </a:t>
            </a:r>
            <a:r>
              <a:rPr lang="en-US" sz="1400" dirty="0">
                <a:solidFill>
                  <a:srgbClr val="660066"/>
                </a:solidFill>
                <a:effectLst/>
              </a:rPr>
              <a:t>evaluate how the author's diction and syntax contribute to the mood, voice, and tone of a text; and</a:t>
            </a:r>
          </a:p>
          <a:p>
            <a:pPr marL="914400" lvl="2" indent="0">
              <a:buNone/>
            </a:pPr>
            <a:r>
              <a:rPr lang="en-US" sz="1400" dirty="0">
                <a:solidFill>
                  <a:srgbClr val="660066"/>
                </a:solidFill>
                <a:effectLst/>
              </a:rPr>
              <a:t>(G) </a:t>
            </a:r>
            <a:r>
              <a:rPr lang="en-US" sz="1400" dirty="0" smtClean="0">
                <a:solidFill>
                  <a:srgbClr val="660066"/>
                </a:solidFill>
                <a:effectLst/>
              </a:rPr>
              <a:t> </a:t>
            </a:r>
            <a:r>
              <a:rPr lang="en-US" sz="1400" dirty="0">
                <a:solidFill>
                  <a:srgbClr val="660066"/>
                </a:solidFill>
                <a:effectLst/>
              </a:rPr>
              <a:t>analyze the effects of rhetorical devices and logical fallacies on the way the text is read and understood.</a:t>
            </a:r>
          </a:p>
          <a:p>
            <a:pPr>
              <a:buFont typeface="Arial"/>
              <a:buChar char="•"/>
            </a:pPr>
            <a:endParaRPr lang="en-US" sz="1400" dirty="0">
              <a:solidFill>
                <a:schemeClr val="accent6">
                  <a:lumMod val="75000"/>
                </a:schemeClr>
              </a:solidFill>
              <a:effectLst/>
            </a:endParaRPr>
          </a:p>
          <a:p>
            <a:endParaRPr lang="en-US" sz="1400" dirty="0">
              <a:solidFill>
                <a:schemeClr val="accent6">
                  <a:lumMod val="75000"/>
                </a:schemeClr>
              </a:solidFill>
            </a:endParaRPr>
          </a:p>
        </p:txBody>
      </p:sp>
    </p:spTree>
    <p:extLst>
      <p:ext uri="{BB962C8B-B14F-4D97-AF65-F5344CB8AC3E}">
        <p14:creationId xmlns:p14="http://schemas.microsoft.com/office/powerpoint/2010/main" val="34842298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1151</TotalTime>
  <Words>685</Words>
  <Application>Microsoft Macintosh PowerPoint</Application>
  <PresentationFormat>On-screen Show (4:3)</PresentationFormat>
  <Paragraphs>105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Summer</vt:lpstr>
      <vt:lpstr>Teaching the Writings of Sandra Cisneros</vt:lpstr>
      <vt:lpstr>Why write?</vt:lpstr>
      <vt:lpstr>Sandra Cisneros</vt:lpstr>
      <vt:lpstr>Sandra Cisneros</vt:lpstr>
      <vt:lpstr>The House on Mango Street</vt:lpstr>
      <vt:lpstr>“The Author Responds”</vt:lpstr>
      <vt:lpstr>“’Woman Hollering Creek’  and Other Stories</vt:lpstr>
      <vt:lpstr>Other Works</vt:lpstr>
      <vt:lpstr>Texas TEKS</vt:lpstr>
      <vt:lpstr>Major Themes</vt:lpstr>
      <vt:lpstr>The House on Mango Street</vt:lpstr>
      <vt:lpstr>The House on Mango Street</vt:lpstr>
      <vt:lpstr>The House on Mango Street</vt:lpstr>
      <vt:lpstr>The House on Mango Street</vt:lpstr>
      <vt:lpstr>“Woman Hollering Creek” and Other Stories</vt:lpstr>
      <vt:lpstr>“Eleven”</vt:lpstr>
      <vt:lpstr>Why write?</vt:lpstr>
      <vt:lpstr>Why write?</vt:lpstr>
      <vt:lpstr>For further reading</vt:lpstr>
    </vt:vector>
  </TitlesOfParts>
  <Company>UT - Department of English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Writings of Sandra Cisneros</dc:title>
  <dc:creator>Patricia Garcia</dc:creator>
  <cp:lastModifiedBy>Patricia Garcia</cp:lastModifiedBy>
  <cp:revision>23</cp:revision>
  <dcterms:created xsi:type="dcterms:W3CDTF">2020-01-31T23:00:30Z</dcterms:created>
  <dcterms:modified xsi:type="dcterms:W3CDTF">2020-12-01T15:38:44Z</dcterms:modified>
</cp:coreProperties>
</file>