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04" r:id="rId15"/>
    <p:sldId id="322" r:id="rId16"/>
    <p:sldId id="324" r:id="rId17"/>
    <p:sldId id="323" r:id="rId18"/>
    <p:sldId id="325" r:id="rId19"/>
    <p:sldId id="326" r:id="rId20"/>
    <p:sldId id="327" r:id="rId21"/>
    <p:sldId id="328" r:id="rId22"/>
    <p:sldId id="329" r:id="rId23"/>
    <p:sldId id="330" r:id="rId24"/>
    <p:sldId id="338" r:id="rId25"/>
    <p:sldId id="331" r:id="rId26"/>
    <p:sldId id="333" r:id="rId27"/>
    <p:sldId id="334" r:id="rId28"/>
    <p:sldId id="335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06" d="100"/>
          <a:sy n="106" d="100"/>
        </p:scale>
        <p:origin x="166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E3E3-7534-412D-97B1-40D15F45542C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FFF6-FEB9-4B3E-AFA7-0E4FC671A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FFF6-FEB9-4B3E-AFA7-0E4FC671AA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29B5-39B6-45EA-A94F-3B396299C1D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8165-B3A5-4864-8A45-C1FD61645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Californian FB" pitchFamily="18" charset="0"/>
              </a:rPr>
              <a:t>Teaching Drama</a:t>
            </a:r>
            <a:endParaRPr lang="en-US" sz="4400" i="1" dirty="0">
              <a:latin typeface="Californian FB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6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fornian FB" pitchFamily="18" charset="0"/>
              </a:rPr>
              <a:t>David Kornhaber, Department of English, UT Austin</a:t>
            </a:r>
            <a:endParaRPr lang="en-US" sz="2400" dirty="0">
              <a:latin typeface="Californian FB" pitchFamily="18" charset="0"/>
            </a:endParaRPr>
          </a:p>
        </p:txBody>
      </p:sp>
      <p:pic>
        <p:nvPicPr>
          <p:cNvPr id="6" name="Picture 2" descr="KF1390-90-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12977"/>
            <a:ext cx="6781800" cy="52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52524"/>
            <a:ext cx="58007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52524"/>
            <a:ext cx="58007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1443037" y="614362"/>
            <a:ext cx="6248400" cy="56388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rent broad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91600" cy="47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9vraLW52tI8/S_YYmNV9yLI/AAAAAAAAAEo/ZRypJZondlU/s1600/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"/>
            <a:ext cx="8863940" cy="6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762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Character…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13314" name="Picture 2" descr="Image result for ham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antig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191000" cy="62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he cruc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3424"/>
            <a:ext cx="828675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5068"/>
            <a:ext cx="6400800" cy="52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decision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/>
          <a:stretch/>
        </p:blipFill>
        <p:spPr bwMode="auto">
          <a:xfrm>
            <a:off x="1524000" y="392309"/>
            <a:ext cx="6019800" cy="61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oedip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28405"/>
          <a:stretch/>
        </p:blipFill>
        <p:spPr bwMode="auto">
          <a:xfrm>
            <a:off x="914400" y="3657600"/>
            <a:ext cx="16002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oedipus 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2870"/>
            <a:ext cx="1604621" cy="24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hamlet 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533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hamlet portra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822870"/>
            <a:ext cx="1799332" cy="25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10537"/>
          <a:stretch/>
        </p:blipFill>
        <p:spPr bwMode="auto">
          <a:xfrm>
            <a:off x="6828532" y="36576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Image result for a doll's hou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/>
          <a:stretch/>
        </p:blipFill>
        <p:spPr bwMode="auto">
          <a:xfrm>
            <a:off x="6934200" y="822870"/>
            <a:ext cx="1799332" cy="25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371600" y="3124200"/>
            <a:ext cx="6858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43834" y="3124200"/>
            <a:ext cx="6858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490966" y="3124200"/>
            <a:ext cx="6858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9050" y="5342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Thought…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mpty stage book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9784"/>
            <a:ext cx="8534400" cy="5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919"/>
            <a:ext cx="8404766" cy="55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050" y="5342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Diction…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iceberg under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6187"/>
            <a:ext cx="7315200" cy="41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e/e3/Diagram_of_Stanislavski%27s_%27system%27.jpg/800px-Diagram_of_Stanislavski%27s_%27system%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00292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9vraLW52tI8/S_YYmNV9yLI/AAAAAAAAAEo/ZRypJZondlU/s1600/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"/>
            <a:ext cx="8863940" cy="6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greek ch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050" y="5342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Music…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050" y="5342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Music…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2050" name="Picture 2" descr="Break it down: how Hamilton mashed up musical theatre and hipho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97448"/>
            <a:ext cx="3063568" cy="37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greek cho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4" y="1597448"/>
            <a:ext cx="7320526" cy="37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342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Spectacle…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53375" cy="4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ivo van hove a view from the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325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7912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ivo van hove a view from the bri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3" y="581081"/>
            <a:ext cx="8614227" cy="5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1173" y="581080"/>
            <a:ext cx="8614227" cy="5743520"/>
            <a:chOff x="301173" y="581080"/>
            <a:chExt cx="8614227" cy="5743520"/>
          </a:xfrm>
        </p:grpSpPr>
        <p:pic>
          <p:nvPicPr>
            <p:cNvPr id="3" name="Picture 4" descr="Image result for empty stage book cha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81081"/>
              <a:ext cx="5829300" cy="574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1173" y="581081"/>
              <a:ext cx="1375227" cy="57435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15200" y="581080"/>
              <a:ext cx="1600200" cy="57435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1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 it down: how Hamilton mashed up musical theatre and hiphop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 bwMode="auto">
          <a:xfrm>
            <a:off x="2302520" y="609601"/>
            <a:ext cx="463168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mpty stage book 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ristotle c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439"/>
            <a:ext cx="4648200" cy="63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theatre 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93592" cy="56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ristotle c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44587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ny public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ristotle c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60" y="1905000"/>
            <a:ext cx="598279" cy="8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fornian FB" pitchFamily="18" charset="0"/>
              </a:rPr>
              <a:t>Aristotle’s Six Elements of Drama</a:t>
            </a:r>
          </a:p>
          <a:p>
            <a:pPr algn="ctr"/>
            <a:endParaRPr lang="en-US" sz="2400" dirty="0" smtClean="0">
              <a:latin typeface="Californian FB" pitchFamily="18" charset="0"/>
            </a:endParaRPr>
          </a:p>
          <a:p>
            <a:pPr algn="ctr"/>
            <a:endParaRPr lang="en-US" sz="2400" dirty="0" smtClean="0">
              <a:latin typeface="Californian FB" pitchFamily="18" charset="0"/>
            </a:endParaRPr>
          </a:p>
          <a:p>
            <a:pPr marL="1828800" lvl="3" indent="-457200">
              <a:buAutoNum type="arabicPeriod"/>
            </a:pPr>
            <a:r>
              <a:rPr lang="en-US" sz="2400" dirty="0" smtClean="0">
                <a:latin typeface="Californian FB" pitchFamily="18" charset="0"/>
              </a:rPr>
              <a:t>Action</a:t>
            </a:r>
          </a:p>
          <a:p>
            <a:pPr marL="1828800" lvl="3" indent="-457200">
              <a:buAutoNum type="arabicPeriod"/>
            </a:pPr>
            <a:endParaRPr lang="en-US" sz="2400" dirty="0" smtClean="0">
              <a:latin typeface="Californian FB" pitchFamily="18" charset="0"/>
            </a:endParaRPr>
          </a:p>
          <a:p>
            <a:pPr marL="1828800" lvl="3" indent="-457200">
              <a:buAutoNum type="arabicPeriod"/>
            </a:pPr>
            <a:r>
              <a:rPr lang="en-US" sz="2400" dirty="0" smtClean="0">
                <a:latin typeface="Californian FB" pitchFamily="18" charset="0"/>
              </a:rPr>
              <a:t>Character</a:t>
            </a:r>
          </a:p>
          <a:p>
            <a:pPr marL="1828800" lvl="3" indent="-457200">
              <a:buAutoNum type="arabicPeriod"/>
            </a:pPr>
            <a:endParaRPr lang="en-US" sz="2400" dirty="0" smtClean="0">
              <a:latin typeface="Californian FB" pitchFamily="18" charset="0"/>
            </a:endParaRPr>
          </a:p>
          <a:p>
            <a:pPr marL="1828800" lvl="3" indent="-457200">
              <a:buAutoNum type="arabicPeriod"/>
            </a:pPr>
            <a:r>
              <a:rPr lang="en-US" sz="2400" dirty="0" smtClean="0">
                <a:latin typeface="Californian FB" pitchFamily="18" charset="0"/>
              </a:rPr>
              <a:t>Thought</a:t>
            </a:r>
          </a:p>
          <a:p>
            <a:pPr marL="1828800" lvl="3" indent="-457200">
              <a:buAutoNum type="arabicPeriod"/>
            </a:pPr>
            <a:endParaRPr lang="en-US" sz="2400" dirty="0" smtClean="0">
              <a:latin typeface="Californian FB" pitchFamily="18" charset="0"/>
            </a:endParaRPr>
          </a:p>
          <a:p>
            <a:pPr marL="1828800" lvl="3" indent="-457200">
              <a:buAutoNum type="arabicPeriod"/>
            </a:pPr>
            <a:r>
              <a:rPr lang="en-US" sz="2400" dirty="0" smtClean="0">
                <a:latin typeface="Californian FB" pitchFamily="18" charset="0"/>
              </a:rPr>
              <a:t>Diction</a:t>
            </a:r>
          </a:p>
          <a:p>
            <a:pPr marL="1828800" lvl="3" indent="-457200">
              <a:buAutoNum type="arabicPeriod"/>
            </a:pPr>
            <a:endParaRPr lang="en-US" sz="2400" dirty="0" smtClean="0">
              <a:latin typeface="Californian FB" pitchFamily="18" charset="0"/>
            </a:endParaRPr>
          </a:p>
          <a:p>
            <a:pPr marL="1828800" lvl="3" indent="-457200">
              <a:buAutoNum type="arabicPeriod"/>
            </a:pPr>
            <a:r>
              <a:rPr lang="en-US" sz="2400" dirty="0" smtClean="0">
                <a:latin typeface="Californian FB" pitchFamily="18" charset="0"/>
              </a:rPr>
              <a:t>Music</a:t>
            </a:r>
          </a:p>
          <a:p>
            <a:pPr marL="1828800" lvl="3" indent="-457200">
              <a:buAutoNum type="arabicPeriod"/>
            </a:pPr>
            <a:endParaRPr lang="en-US" sz="2400" dirty="0" smtClean="0">
              <a:latin typeface="Californian FB" pitchFamily="18" charset="0"/>
            </a:endParaRPr>
          </a:p>
          <a:p>
            <a:pPr marL="1828800" lvl="3" indent="-457200">
              <a:buAutoNum type="arabicPeriod"/>
            </a:pPr>
            <a:r>
              <a:rPr lang="en-US" sz="2400" dirty="0" smtClean="0">
                <a:latin typeface="Californian FB" pitchFamily="18" charset="0"/>
              </a:rPr>
              <a:t>Spectacle</a:t>
            </a:r>
            <a:endParaRPr lang="en-US" sz="2400" dirty="0">
              <a:latin typeface="Californian FB" pitchFamily="18" charset="0"/>
            </a:endParaRPr>
          </a:p>
        </p:txBody>
      </p:sp>
      <p:pic>
        <p:nvPicPr>
          <p:cNvPr id="6146" name="Picture 2" descr="http://sqapo.com/aristo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4"/>
          <a:stretch/>
        </p:blipFill>
        <p:spPr bwMode="auto">
          <a:xfrm>
            <a:off x="4495800" y="1524000"/>
            <a:ext cx="2809875" cy="39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Californian FB" pitchFamily="18" charset="0"/>
              </a:rPr>
              <a:t>Action…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45641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Californian FB" pitchFamily="18" charset="0"/>
            </a:endParaRPr>
          </a:p>
          <a:p>
            <a:pPr algn="ctr"/>
            <a:endParaRPr lang="en-US" sz="2400" dirty="0" smtClean="0"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Happened…		This Happened…</a:t>
            </a:r>
          </a:p>
          <a:p>
            <a:pPr lvl="3"/>
            <a:endParaRPr lang="en-US" sz="2400" dirty="0"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Happened…		This Happened…</a:t>
            </a:r>
          </a:p>
          <a:p>
            <a:pPr lvl="3"/>
            <a:endParaRPr lang="en-US" sz="2400" dirty="0"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Happened…		This Happened…</a:t>
            </a:r>
          </a:p>
          <a:p>
            <a:pPr lvl="3"/>
            <a:endParaRPr lang="en-US" sz="2400" dirty="0"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Happened.		This Happened…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371600"/>
            <a:ext cx="0" cy="3352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45641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Californian FB" pitchFamily="18" charset="0"/>
            </a:endParaRPr>
          </a:p>
          <a:p>
            <a:pPr algn="ctr"/>
            <a:endParaRPr lang="en-US" sz="2400" dirty="0" smtClean="0"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Happened…		This Happened…</a:t>
            </a:r>
          </a:p>
          <a:p>
            <a:pPr lvl="3"/>
            <a:r>
              <a:rPr lang="en-US" sz="2400" i="1" dirty="0">
                <a:solidFill>
                  <a:srgbClr val="FF0000"/>
                </a:solidFill>
                <a:latin typeface="Californian FB" pitchFamily="18" charset="0"/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  <a:latin typeface="Californian FB" pitchFamily="18" charset="0"/>
              </a:rPr>
              <a:t>o	</a:t>
            </a:r>
            <a:r>
              <a:rPr lang="en-US" sz="2400" i="1" dirty="0" smtClean="0">
                <a:latin typeface="Californian FB" pitchFamily="18" charset="0"/>
              </a:rPr>
              <a:t>			</a:t>
            </a:r>
            <a:r>
              <a:rPr lang="en-US" sz="2400" i="1" dirty="0" smtClean="0">
                <a:solidFill>
                  <a:srgbClr val="FF0000"/>
                </a:solidFill>
                <a:latin typeface="Californian FB" pitchFamily="18" charset="0"/>
              </a:rPr>
              <a:t>then</a:t>
            </a:r>
            <a:endParaRPr lang="en-US" sz="2400" i="1" dirty="0">
              <a:solidFill>
                <a:srgbClr val="FF0000"/>
              </a:solidFill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Happened…		This Happened…</a:t>
            </a:r>
          </a:p>
          <a:p>
            <a:pPr lvl="3"/>
            <a:r>
              <a:rPr lang="en-US" sz="2400" i="1" dirty="0">
                <a:solidFill>
                  <a:srgbClr val="FF0000"/>
                </a:solidFill>
                <a:latin typeface="Californian FB" pitchFamily="18" charset="0"/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  <a:latin typeface="Californian FB" pitchFamily="18" charset="0"/>
              </a:rPr>
              <a:t>o	</a:t>
            </a:r>
            <a:r>
              <a:rPr lang="en-US" sz="2400" i="1" dirty="0" smtClean="0">
                <a:latin typeface="Californian FB" pitchFamily="18" charset="0"/>
              </a:rPr>
              <a:t>			</a:t>
            </a:r>
            <a:r>
              <a:rPr lang="en-US" sz="2400" i="1" dirty="0" smtClean="0">
                <a:solidFill>
                  <a:srgbClr val="FF0000"/>
                </a:solidFill>
                <a:latin typeface="Californian FB" pitchFamily="18" charset="0"/>
              </a:rPr>
              <a:t>then</a:t>
            </a:r>
            <a:endParaRPr lang="en-US" sz="2400" i="1" dirty="0">
              <a:solidFill>
                <a:srgbClr val="FF0000"/>
              </a:solidFill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Happened…		This Happened…</a:t>
            </a:r>
          </a:p>
          <a:p>
            <a:pPr lvl="3"/>
            <a:r>
              <a:rPr lang="en-US" sz="2400" i="1" dirty="0">
                <a:solidFill>
                  <a:srgbClr val="FF0000"/>
                </a:solidFill>
                <a:latin typeface="Californian FB" pitchFamily="18" charset="0"/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  <a:latin typeface="Californian FB" pitchFamily="18" charset="0"/>
              </a:rPr>
              <a:t>o	</a:t>
            </a:r>
            <a:r>
              <a:rPr lang="en-US" sz="2400" i="1" dirty="0" smtClean="0">
                <a:latin typeface="Californian FB" pitchFamily="18" charset="0"/>
              </a:rPr>
              <a:t>			</a:t>
            </a:r>
            <a:r>
              <a:rPr lang="en-US" sz="2400" i="1" dirty="0" smtClean="0">
                <a:solidFill>
                  <a:srgbClr val="FF0000"/>
                </a:solidFill>
                <a:latin typeface="Californian FB" pitchFamily="18" charset="0"/>
              </a:rPr>
              <a:t>then</a:t>
            </a:r>
            <a:endParaRPr lang="en-US" sz="2400" i="1" dirty="0">
              <a:solidFill>
                <a:srgbClr val="FF0000"/>
              </a:solidFill>
              <a:latin typeface="Californian FB" pitchFamily="18" charset="0"/>
            </a:endParaRPr>
          </a:p>
          <a:p>
            <a:pPr lvl="3"/>
            <a:r>
              <a:rPr lang="en-US" sz="2400" dirty="0" smtClean="0">
                <a:latin typeface="Californian FB" pitchFamily="18" charset="0"/>
              </a:rPr>
              <a:t>This Happened.		This Happened.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371600"/>
            <a:ext cx="0" cy="3352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5945" y="813316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fornian FB"/>
              </a:rPr>
              <a:t>Not Story!</a:t>
            </a:r>
            <a:endParaRPr lang="en-US" sz="3200" dirty="0">
              <a:latin typeface="Californian F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2415" y="813316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fornian FB"/>
              </a:rPr>
              <a:t>Story!</a:t>
            </a:r>
            <a:endParaRPr lang="en-US" sz="3200" dirty="0"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32869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48</Words>
  <Application>Microsoft Office PowerPoint</Application>
  <PresentationFormat>On-screen Show (4:3)</PresentationFormat>
  <Paragraphs>44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 Kornhaber</cp:lastModifiedBy>
  <cp:revision>61</cp:revision>
  <dcterms:created xsi:type="dcterms:W3CDTF">2014-05-28T03:43:44Z</dcterms:created>
  <dcterms:modified xsi:type="dcterms:W3CDTF">2020-07-13T00:56:37Z</dcterms:modified>
</cp:coreProperties>
</file>