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78" r:id="rId4"/>
    <p:sldId id="257" r:id="rId5"/>
    <p:sldId id="258" r:id="rId6"/>
    <p:sldId id="259" r:id="rId7"/>
    <p:sldId id="280" r:id="rId8"/>
    <p:sldId id="260" r:id="rId9"/>
    <p:sldId id="263" r:id="rId10"/>
    <p:sldId id="261" r:id="rId11"/>
    <p:sldId id="262" r:id="rId12"/>
    <p:sldId id="270" r:id="rId13"/>
    <p:sldId id="273" r:id="rId14"/>
    <p:sldId id="264" r:id="rId15"/>
    <p:sldId id="275" r:id="rId16"/>
    <p:sldId id="265" r:id="rId17"/>
    <p:sldId id="267" r:id="rId18"/>
    <p:sldId id="266" r:id="rId19"/>
    <p:sldId id="268" r:id="rId20"/>
    <p:sldId id="269" r:id="rId21"/>
    <p:sldId id="271" r:id="rId22"/>
    <p:sldId id="272" r:id="rId23"/>
    <p:sldId id="276"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7/14/2020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teaching</a:t>
            </a:r>
            <a:r>
              <a:rPr lang="en-US" smtClean="0"/>
              <a:t> </a:t>
            </a:r>
            <a:r>
              <a:rPr lang="en-US" dirty="0" smtClean="0"/>
              <a:t>Fiction—text and context</a:t>
            </a:r>
            <a:endParaRPr lang="en-US" dirty="0"/>
          </a:p>
        </p:txBody>
      </p:sp>
      <p:sp>
        <p:nvSpPr>
          <p:cNvPr id="3" name="Subtitle 2"/>
          <p:cNvSpPr>
            <a:spLocks noGrp="1"/>
          </p:cNvSpPr>
          <p:nvPr>
            <p:ph type="subTitle" idx="1"/>
          </p:nvPr>
        </p:nvSpPr>
        <p:spPr/>
        <p:txBody>
          <a:bodyPr/>
          <a:lstStyle/>
          <a:p>
            <a:r>
              <a:rPr lang="en-US" dirty="0" smtClean="0"/>
              <a:t>Maryse Jayasuriya</a:t>
            </a:r>
          </a:p>
          <a:p>
            <a:r>
              <a:rPr lang="en-US" dirty="0" smtClean="0"/>
              <a:t>University of Texas at El Paso</a:t>
            </a:r>
            <a:endParaRPr lang="en-US" dirty="0"/>
          </a:p>
        </p:txBody>
      </p:sp>
    </p:spTree>
    <p:extLst>
      <p:ext uri="{BB962C8B-B14F-4D97-AF65-F5344CB8AC3E}">
        <p14:creationId xmlns:p14="http://schemas.microsoft.com/office/powerpoint/2010/main" val="2820187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Context: Cultural differences</a:t>
            </a:r>
            <a:endParaRPr lang="en-US" dirty="0"/>
          </a:p>
        </p:txBody>
      </p:sp>
      <p:sp>
        <p:nvSpPr>
          <p:cNvPr id="3" name="Content Placeholder 2"/>
          <p:cNvSpPr>
            <a:spLocks noGrp="1"/>
          </p:cNvSpPr>
          <p:nvPr>
            <p:ph sz="half" idx="1"/>
          </p:nvPr>
        </p:nvSpPr>
        <p:spPr>
          <a:ln/>
        </p:spPr>
        <p:style>
          <a:lnRef idx="1">
            <a:schemeClr val="accent1"/>
          </a:lnRef>
          <a:fillRef idx="3">
            <a:schemeClr val="accent1"/>
          </a:fillRef>
          <a:effectRef idx="2">
            <a:schemeClr val="accent1"/>
          </a:effectRef>
          <a:fontRef idx="minor">
            <a:schemeClr val="lt1"/>
          </a:fontRef>
        </p:style>
        <p:txBody>
          <a:bodyPr>
            <a:normAutofit/>
          </a:bodyPr>
          <a:lstStyle/>
          <a:p>
            <a:pPr>
              <a:buFont typeface="Arial" panose="020B0604020202020204" pitchFamily="34" charset="0"/>
              <a:buChar char="•"/>
            </a:pPr>
            <a:r>
              <a:rPr lang="en-US" sz="2400" dirty="0" smtClean="0"/>
              <a:t>Joint family system</a:t>
            </a:r>
            <a:endParaRPr lang="en-US" sz="2400" dirty="0"/>
          </a:p>
          <a:p>
            <a:pPr>
              <a:buFont typeface="Arial" panose="020B0604020202020204" pitchFamily="34" charset="0"/>
              <a:buChar char="•"/>
            </a:pPr>
            <a:r>
              <a:rPr lang="en-US" sz="2400" dirty="0" smtClean="0"/>
              <a:t>Hinduism</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Linguistic differences</a:t>
            </a:r>
          </a:p>
          <a:p>
            <a:r>
              <a:rPr lang="en-US" dirty="0" smtClean="0"/>
              <a:t>“Mrs. Dutta, […] didn’t fully understand the word “privacy,” because there was no such term in Bengali.”</a:t>
            </a:r>
          </a:p>
          <a:p>
            <a:r>
              <a:rPr lang="en-US" dirty="0" smtClean="0"/>
              <a:t>“contaminated </a:t>
            </a:r>
            <a:r>
              <a:rPr lang="en-US" i="1" dirty="0" err="1" smtClean="0"/>
              <a:t>jutha</a:t>
            </a:r>
            <a:r>
              <a:rPr lang="en-US" dirty="0" smtClean="0"/>
              <a:t> things with the rest of the food”</a:t>
            </a:r>
            <a:endParaRPr lang="en-US" dirty="0"/>
          </a:p>
          <a:p>
            <a:endParaRPr lang="en-US" dirty="0"/>
          </a:p>
        </p:txBody>
      </p:sp>
      <p:sp>
        <p:nvSpPr>
          <p:cNvPr id="4" name="Content Placeholder 3"/>
          <p:cNvSpPr>
            <a:spLocks noGrp="1"/>
          </p:cNvSpPr>
          <p:nvPr>
            <p:ph sz="half" idx="2"/>
          </p:nvPr>
        </p:nvSpPr>
        <p:spPr/>
        <p:style>
          <a:lnRef idx="1">
            <a:schemeClr val="accent2"/>
          </a:lnRef>
          <a:fillRef idx="3">
            <a:schemeClr val="accent2"/>
          </a:fillRef>
          <a:effectRef idx="2">
            <a:schemeClr val="accent2"/>
          </a:effectRef>
          <a:fontRef idx="minor">
            <a:schemeClr val="lt1"/>
          </a:fontRef>
        </p:style>
        <p:txBody>
          <a:bodyPr>
            <a:normAutofit/>
          </a:bodyPr>
          <a:lstStyle/>
          <a:p>
            <a:pPr marL="0" indent="0">
              <a:buNone/>
            </a:pPr>
            <a:r>
              <a:rPr lang="en-US" sz="2400" dirty="0" smtClean="0"/>
              <a:t>“</a:t>
            </a:r>
            <a:r>
              <a:rPr lang="en-US" sz="2400" dirty="0"/>
              <a:t>We remind ourselves of what we are by reminding ourselves of what we </a:t>
            </a:r>
            <a:r>
              <a:rPr lang="en-US" sz="2400" dirty="0" smtClean="0"/>
              <a:t>miss.”</a:t>
            </a:r>
          </a:p>
          <a:p>
            <a:pPr marL="0" indent="0">
              <a:buNone/>
            </a:pPr>
            <a:r>
              <a:rPr lang="en-US" sz="2400" dirty="0" smtClean="0"/>
              <a:t>(Jonathan </a:t>
            </a:r>
            <a:r>
              <a:rPr lang="en-US" sz="2400" dirty="0" err="1" smtClean="0"/>
              <a:t>Boyarin</a:t>
            </a:r>
            <a:r>
              <a:rPr lang="en-US" sz="2400" dirty="0" smtClean="0"/>
              <a:t>)</a:t>
            </a:r>
          </a:p>
          <a:p>
            <a:pPr marL="0" indent="0">
              <a:buNone/>
            </a:pPr>
            <a:endParaRPr lang="en-US" sz="2400" dirty="0"/>
          </a:p>
          <a:p>
            <a:pPr marL="0" indent="0">
              <a:buNone/>
            </a:pPr>
            <a:r>
              <a:rPr lang="en-US" sz="2400" dirty="0"/>
              <a:t>“Language carries </a:t>
            </a:r>
            <a:r>
              <a:rPr lang="en-US" sz="2400" dirty="0" smtClean="0"/>
              <a:t>culture.” </a:t>
            </a:r>
          </a:p>
          <a:p>
            <a:pPr marL="0" indent="0">
              <a:buNone/>
            </a:pPr>
            <a:r>
              <a:rPr lang="en-US" sz="2400" dirty="0" smtClean="0"/>
              <a:t>(</a:t>
            </a:r>
            <a:r>
              <a:rPr lang="en-US" sz="2400" dirty="0" err="1"/>
              <a:t>Ngugi</a:t>
            </a:r>
            <a:r>
              <a:rPr lang="en-US" sz="2400" dirty="0"/>
              <a:t> </a:t>
            </a:r>
            <a:r>
              <a:rPr lang="en-US" sz="2400" dirty="0" err="1"/>
              <a:t>wa</a:t>
            </a:r>
            <a:r>
              <a:rPr lang="en-US" sz="2400" dirty="0"/>
              <a:t> </a:t>
            </a:r>
            <a:r>
              <a:rPr lang="en-US" sz="2400" dirty="0" err="1"/>
              <a:t>Thiong’o</a:t>
            </a:r>
            <a:r>
              <a:rPr lang="en-US" sz="2400" dirty="0"/>
              <a:t>, </a:t>
            </a:r>
            <a:r>
              <a:rPr lang="en-US" sz="2400" i="1" dirty="0"/>
              <a:t>Decolonizing the Mind</a:t>
            </a:r>
            <a:r>
              <a:rPr lang="en-US" sz="2400" dirty="0"/>
              <a:t>)</a:t>
            </a:r>
          </a:p>
          <a:p>
            <a:pPr marL="0" indent="0">
              <a:buNone/>
            </a:pPr>
            <a:r>
              <a:rPr lang="en-US" sz="2400" dirty="0" smtClean="0"/>
              <a:t> </a:t>
            </a:r>
            <a:endParaRPr lang="en-US" sz="2400" dirty="0"/>
          </a:p>
        </p:txBody>
      </p:sp>
    </p:spTree>
    <p:extLst>
      <p:ext uri="{BB962C8B-B14F-4D97-AF65-F5344CB8AC3E}">
        <p14:creationId xmlns:p14="http://schemas.microsoft.com/office/powerpoint/2010/main" val="302112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08898"/>
          </a:xfrm>
          <a:ln>
            <a:solidFill>
              <a:srgbClr val="C00000"/>
            </a:solidFill>
          </a:ln>
        </p:spPr>
        <p:txBody>
          <a:bodyPr>
            <a:noAutofit/>
          </a:bodyPr>
          <a:lstStyle/>
          <a:p>
            <a:r>
              <a:rPr lang="en-US" sz="3600" i="1" dirty="0" smtClean="0"/>
              <a:t>Ramayana—</a:t>
            </a:r>
            <a:r>
              <a:rPr lang="en-US" sz="3600" dirty="0" smtClean="0"/>
              <a:t>an </a:t>
            </a:r>
            <a:r>
              <a:rPr lang="en-US" sz="3600" dirty="0" err="1" smtClean="0"/>
              <a:t>indian</a:t>
            </a:r>
            <a:r>
              <a:rPr lang="en-US" sz="3600" dirty="0" smtClean="0"/>
              <a:t> epic:</a:t>
            </a:r>
            <a:br>
              <a:rPr lang="en-US" sz="3600" dirty="0" smtClean="0"/>
            </a:br>
            <a:r>
              <a:rPr lang="en-US" sz="3600" dirty="0" smtClean="0"/>
              <a:t>“she wished the ground would open up and swallow her, like the </a:t>
            </a:r>
            <a:r>
              <a:rPr lang="en-US" sz="3600" dirty="0" err="1" smtClean="0"/>
              <a:t>sita</a:t>
            </a:r>
            <a:r>
              <a:rPr lang="en-US" sz="3600" dirty="0" smtClean="0"/>
              <a:t> of mythology”</a:t>
            </a:r>
            <a:endParaRPr lang="en-US" sz="3600" i="1" dirty="0"/>
          </a:p>
        </p:txBody>
      </p:sp>
      <p:pic>
        <p:nvPicPr>
          <p:cNvPr id="5" name="Content Placeholder 4"/>
          <p:cNvPicPr>
            <a:picLocks noGrp="1" noChangeAspect="1"/>
          </p:cNvPicPr>
          <p:nvPr>
            <p:ph sz="half" idx="1"/>
          </p:nvPr>
        </p:nvPicPr>
        <p:blipFill>
          <a:blip r:embed="rId2"/>
          <a:stretch>
            <a:fillRect/>
          </a:stretch>
        </p:blipFill>
        <p:spPr>
          <a:xfrm>
            <a:off x="1024128" y="2059471"/>
            <a:ext cx="6258199" cy="4206240"/>
          </a:xfrm>
          <a:prstGeom prst="rect">
            <a:avLst/>
          </a:prstGeom>
        </p:spPr>
      </p:pic>
      <p:pic>
        <p:nvPicPr>
          <p:cNvPr id="6" name="Content Placeholder 5"/>
          <p:cNvPicPr>
            <a:picLocks noGrp="1" noChangeAspect="1"/>
          </p:cNvPicPr>
          <p:nvPr>
            <p:ph sz="half" idx="2"/>
          </p:nvPr>
        </p:nvPicPr>
        <p:blipFill>
          <a:blip r:embed="rId3"/>
          <a:stretch>
            <a:fillRect/>
          </a:stretch>
        </p:blipFill>
        <p:spPr>
          <a:xfrm>
            <a:off x="7509839" y="1785151"/>
            <a:ext cx="3234361" cy="4572000"/>
          </a:xfrm>
          <a:prstGeom prst="rect">
            <a:avLst/>
          </a:prstGeom>
        </p:spPr>
      </p:pic>
    </p:spTree>
    <p:extLst>
      <p:ext uri="{BB962C8B-B14F-4D97-AF65-F5344CB8AC3E}">
        <p14:creationId xmlns:p14="http://schemas.microsoft.com/office/powerpoint/2010/main" val="716470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08007"/>
          </a:xfrm>
          <a:ln>
            <a:solidFill>
              <a:srgbClr val="C00000"/>
            </a:solidFill>
          </a:ln>
        </p:spPr>
        <p:txBody>
          <a:bodyPr>
            <a:normAutofit/>
          </a:bodyPr>
          <a:lstStyle/>
          <a:p>
            <a:r>
              <a:rPr lang="en-US" dirty="0" smtClean="0"/>
              <a:t>The migrant’s double vision</a:t>
            </a:r>
            <a:endParaRPr lang="en-US" dirty="0"/>
          </a:p>
        </p:txBody>
      </p:sp>
      <p:sp>
        <p:nvSpPr>
          <p:cNvPr id="3" name="Content Placeholder 2"/>
          <p:cNvSpPr>
            <a:spLocks noGrp="1"/>
          </p:cNvSpPr>
          <p:nvPr>
            <p:ph idx="1"/>
          </p:nvPr>
        </p:nvSpPr>
        <p:spPr>
          <a:xfrm>
            <a:off x="1024128" y="1476103"/>
            <a:ext cx="9720071" cy="5094514"/>
          </a:xfrm>
        </p:spPr>
        <p:style>
          <a:lnRef idx="1">
            <a:schemeClr val="accent1"/>
          </a:lnRef>
          <a:fillRef idx="3">
            <a:schemeClr val="accent1"/>
          </a:fillRef>
          <a:effectRef idx="2">
            <a:schemeClr val="accent1"/>
          </a:effectRef>
          <a:fontRef idx="minor">
            <a:schemeClr val="lt1"/>
          </a:fontRef>
        </p:style>
        <p:txBody>
          <a:bodyPr>
            <a:normAutofit/>
          </a:bodyPr>
          <a:lstStyle/>
          <a:p>
            <a:r>
              <a:rPr lang="en-US" sz="2400" dirty="0"/>
              <a:t>“Most people are principally aware of one culture, one setting, one home; exiles are aware of at least two, and this plurality of vision gives rise to an awareness of simultaneous dimensions, an awareness that—to borrow a phrase from music—is contrapuntal… For an exile, habits of life, expression or activity in the new environment inevitably occur against the memory of these things in another environment. Thus both the new and the old environments are vivid, actual, occurring together contrapuntally.” </a:t>
            </a:r>
            <a:endParaRPr lang="en-US" sz="2400" dirty="0" smtClean="0"/>
          </a:p>
          <a:p>
            <a:r>
              <a:rPr lang="en-US" sz="2400" dirty="0" smtClean="0"/>
              <a:t>(Edward Said, </a:t>
            </a:r>
            <a:r>
              <a:rPr lang="en-US" sz="2400" i="1" dirty="0" smtClean="0"/>
              <a:t>Reflections </a:t>
            </a:r>
            <a:r>
              <a:rPr lang="en-US" sz="2400" i="1" dirty="0"/>
              <a:t>on Exile and Other </a:t>
            </a:r>
            <a:r>
              <a:rPr lang="en-US" sz="2400" i="1" dirty="0" smtClean="0"/>
              <a:t>Essays</a:t>
            </a:r>
            <a:r>
              <a:rPr lang="en-US" sz="2400" dirty="0" smtClean="0"/>
              <a:t>)</a:t>
            </a:r>
          </a:p>
          <a:p>
            <a:endParaRPr lang="en-US" sz="2400" dirty="0"/>
          </a:p>
          <a:p>
            <a:r>
              <a:rPr lang="en-US" sz="2400" dirty="0" smtClean="0"/>
              <a:t>Immigrants experience “distance […] as a form of healthy ‘estrangement’ from their </a:t>
            </a:r>
            <a:r>
              <a:rPr lang="en-US" sz="2400" dirty="0" err="1" smtClean="0"/>
              <a:t>birthland</a:t>
            </a:r>
            <a:r>
              <a:rPr lang="en-US" sz="2400" dirty="0" smtClean="0"/>
              <a:t>” and “a reprieve from the orthodoxies of their own ‘given’ cultures.” </a:t>
            </a:r>
          </a:p>
          <a:p>
            <a:r>
              <a:rPr lang="en-US" sz="2400" dirty="0" smtClean="0"/>
              <a:t>(R. </a:t>
            </a:r>
            <a:r>
              <a:rPr lang="en-US" sz="2400" dirty="0" err="1" smtClean="0"/>
              <a:t>Radhakrishnan</a:t>
            </a:r>
            <a:r>
              <a:rPr lang="en-US" sz="2400" dirty="0" smtClean="0"/>
              <a:t>, “Ethnicity in the Age of Diaspora”)</a:t>
            </a:r>
            <a:endParaRPr lang="en-US" sz="2400" dirty="0"/>
          </a:p>
        </p:txBody>
      </p:sp>
    </p:spTree>
    <p:extLst>
      <p:ext uri="{BB962C8B-B14F-4D97-AF65-F5344CB8AC3E}">
        <p14:creationId xmlns:p14="http://schemas.microsoft.com/office/powerpoint/2010/main" val="251763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51698"/>
          </a:xfrm>
          <a:ln>
            <a:solidFill>
              <a:srgbClr val="C00000"/>
            </a:solidFill>
          </a:ln>
        </p:spPr>
        <p:txBody>
          <a:bodyPr/>
          <a:lstStyle/>
          <a:p>
            <a:r>
              <a:rPr lang="en-US" dirty="0" smtClean="0"/>
              <a:t>Double vision in “Mrs. Dutta”</a:t>
            </a:r>
            <a:endParaRPr lang="en-US" dirty="0"/>
          </a:p>
        </p:txBody>
      </p:sp>
      <p:sp>
        <p:nvSpPr>
          <p:cNvPr id="3" name="Content Placeholder 2"/>
          <p:cNvSpPr>
            <a:spLocks noGrp="1"/>
          </p:cNvSpPr>
          <p:nvPr>
            <p:ph idx="1"/>
          </p:nvPr>
        </p:nvSpPr>
        <p:spPr>
          <a:xfrm>
            <a:off x="1024128" y="1881051"/>
            <a:ext cx="9720071" cy="4428309"/>
          </a:xfrm>
          <a:ln/>
        </p:spPr>
        <p:style>
          <a:lnRef idx="1">
            <a:schemeClr val="accent1"/>
          </a:lnRef>
          <a:fillRef idx="3">
            <a:schemeClr val="accent1"/>
          </a:fillRef>
          <a:effectRef idx="2">
            <a:schemeClr val="accent1"/>
          </a:effectRef>
          <a:fontRef idx="minor">
            <a:schemeClr val="lt1"/>
          </a:fontRef>
        </p:style>
        <p:txBody>
          <a:bodyPr>
            <a:normAutofit/>
          </a:bodyPr>
          <a:lstStyle/>
          <a:p>
            <a:r>
              <a:rPr lang="en-US" sz="2800" dirty="0" smtClean="0"/>
              <a:t>“Women need to be strong, not react to every little thing like this. You and I, Roma, we had far worse to cry about, but we shed our tears invisibly. We were good wives and daughters-in-law, good mothers. Dutiful, uncomplaining. Never putting ourselves first.</a:t>
            </a:r>
            <a:endParaRPr lang="en-US" sz="2800" dirty="0"/>
          </a:p>
          <a:p>
            <a:pPr marL="0" indent="0">
              <a:buNone/>
            </a:pPr>
            <a:r>
              <a:rPr lang="en-US" sz="2800" dirty="0" smtClean="0"/>
              <a:t>[…]</a:t>
            </a:r>
            <a:endParaRPr lang="en-US" sz="2800" dirty="0"/>
          </a:p>
          <a:p>
            <a:pPr marL="0" indent="0">
              <a:buNone/>
            </a:pPr>
            <a:r>
              <a:rPr lang="en-US" sz="2800" dirty="0" smtClean="0"/>
              <a:t>And what good did it to? The more we bent, the more people pushed us, until one day we’d forgotten that we could stand up straight. Maybe </a:t>
            </a:r>
            <a:r>
              <a:rPr lang="en-US" sz="2800" dirty="0" err="1" smtClean="0"/>
              <a:t>Shyamoli’s</a:t>
            </a:r>
            <a:r>
              <a:rPr lang="en-US" sz="2800" dirty="0" smtClean="0"/>
              <a:t> the one with the right idea after all…”</a:t>
            </a:r>
            <a:endParaRPr lang="en-US" sz="2800" dirty="0"/>
          </a:p>
        </p:txBody>
      </p:sp>
    </p:spTree>
    <p:extLst>
      <p:ext uri="{BB962C8B-B14F-4D97-AF65-F5344CB8AC3E}">
        <p14:creationId xmlns:p14="http://schemas.microsoft.com/office/powerpoint/2010/main" val="2618068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a:t>
            </a:r>
            <a:r>
              <a:rPr lang="en-US" dirty="0" err="1" smtClean="0"/>
              <a:t>Pirzada</a:t>
            </a:r>
            <a:r>
              <a:rPr lang="en-US" dirty="0" smtClean="0"/>
              <a:t> comes to Dine”</a:t>
            </a:r>
            <a:endParaRPr lang="en-US" dirty="0"/>
          </a:p>
        </p:txBody>
      </p:sp>
      <p:sp>
        <p:nvSpPr>
          <p:cNvPr id="3" name="Text Placeholder 2"/>
          <p:cNvSpPr>
            <a:spLocks noGrp="1"/>
          </p:cNvSpPr>
          <p:nvPr>
            <p:ph type="body" idx="1"/>
          </p:nvPr>
        </p:nvSpPr>
        <p:spPr/>
        <p:txBody>
          <a:bodyPr/>
          <a:lstStyle/>
          <a:p>
            <a:pPr algn="ctr"/>
            <a:r>
              <a:rPr lang="en-US" dirty="0" smtClean="0"/>
              <a:t>By </a:t>
            </a:r>
            <a:r>
              <a:rPr lang="en-US" dirty="0" err="1" smtClean="0"/>
              <a:t>Jhumpa</a:t>
            </a:r>
            <a:r>
              <a:rPr lang="en-US" dirty="0" smtClean="0"/>
              <a:t> </a:t>
            </a:r>
            <a:r>
              <a:rPr lang="en-US" dirty="0" err="1" smtClean="0"/>
              <a:t>Lahiri</a:t>
            </a:r>
            <a:endParaRPr lang="en-US" dirty="0" smtClean="0"/>
          </a:p>
          <a:p>
            <a:pPr algn="ctr"/>
            <a:r>
              <a:rPr lang="en-US" dirty="0" smtClean="0"/>
              <a:t>From </a:t>
            </a:r>
            <a:r>
              <a:rPr lang="en-US" i="1" dirty="0" smtClean="0"/>
              <a:t>Interpreter of Maladies</a:t>
            </a:r>
            <a:endParaRPr lang="en-US" i="1" dirty="0"/>
          </a:p>
        </p:txBody>
      </p:sp>
    </p:spTree>
    <p:extLst>
      <p:ext uri="{BB962C8B-B14F-4D97-AF65-F5344CB8AC3E}">
        <p14:creationId xmlns:p14="http://schemas.microsoft.com/office/powerpoint/2010/main" val="68549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rgbClr val="C00000"/>
            </a:solidFill>
          </a:ln>
        </p:spPr>
        <p:txBody>
          <a:bodyPr/>
          <a:lstStyle/>
          <a:p>
            <a:r>
              <a:rPr lang="en-US" dirty="0" smtClean="0"/>
              <a:t>When is an </a:t>
            </a:r>
            <a:r>
              <a:rPr lang="en-US" dirty="0" err="1" smtClean="0"/>
              <a:t>indian</a:t>
            </a:r>
            <a:r>
              <a:rPr lang="en-US" dirty="0" smtClean="0"/>
              <a:t> not an </a:t>
            </a:r>
            <a:r>
              <a:rPr lang="en-US" dirty="0" err="1" smtClean="0"/>
              <a:t>indian</a:t>
            </a:r>
            <a:r>
              <a:rPr lang="en-US" dirty="0" smtClean="0"/>
              <a:t>?</a:t>
            </a:r>
            <a:endParaRPr lang="en-US" dirty="0"/>
          </a:p>
        </p:txBody>
      </p:sp>
      <p:sp>
        <p:nvSpPr>
          <p:cNvPr id="5" name="Content Placeholder 4"/>
          <p:cNvSpPr>
            <a:spLocks noGrp="1"/>
          </p:cNvSpPr>
          <p:nvPr>
            <p:ph idx="1"/>
          </p:nvPr>
        </p:nvSpPr>
        <p:spPr>
          <a:ln/>
        </p:spPr>
        <p:style>
          <a:lnRef idx="1">
            <a:schemeClr val="accent1"/>
          </a:lnRef>
          <a:fillRef idx="3">
            <a:schemeClr val="accent1"/>
          </a:fillRef>
          <a:effectRef idx="2">
            <a:schemeClr val="accent1"/>
          </a:effectRef>
          <a:fontRef idx="minor">
            <a:schemeClr val="lt1"/>
          </a:fontRef>
        </p:style>
        <p:txBody>
          <a:bodyPr>
            <a:normAutofit/>
          </a:bodyPr>
          <a:lstStyle/>
          <a:p>
            <a:pPr marL="0" indent="0">
              <a:buNone/>
            </a:pPr>
            <a:endParaRPr lang="en-US" sz="2400" dirty="0" smtClean="0"/>
          </a:p>
          <a:p>
            <a:pPr marL="0" indent="0">
              <a:buNone/>
            </a:pPr>
            <a:r>
              <a:rPr lang="en-US" sz="2800" dirty="0" smtClean="0"/>
              <a:t>“</a:t>
            </a:r>
            <a:r>
              <a:rPr lang="en-US" sz="2800" dirty="0"/>
              <a:t>Mr. </a:t>
            </a:r>
            <a:r>
              <a:rPr lang="en-US" sz="2800" dirty="0" err="1"/>
              <a:t>Pirzada</a:t>
            </a:r>
            <a:r>
              <a:rPr lang="en-US" sz="2800" dirty="0"/>
              <a:t> is no longer considered Indian […] Not since Partition. Our country was divided. 1947.” </a:t>
            </a:r>
            <a:endParaRPr lang="en-US" sz="2800" dirty="0" smtClean="0"/>
          </a:p>
          <a:p>
            <a:pPr marL="0" indent="0">
              <a:buNone/>
            </a:pPr>
            <a:r>
              <a:rPr lang="en-US" sz="2800" dirty="0" smtClean="0"/>
              <a:t>[…]</a:t>
            </a:r>
            <a:endParaRPr lang="en-US" sz="2800" dirty="0"/>
          </a:p>
          <a:p>
            <a:pPr marL="0" indent="0">
              <a:buNone/>
            </a:pPr>
            <a:r>
              <a:rPr lang="en-US" sz="2800" dirty="0"/>
              <a:t>It made no sense to me. Mr. </a:t>
            </a:r>
            <a:r>
              <a:rPr lang="en-US" sz="2800" dirty="0" err="1"/>
              <a:t>Pirzada</a:t>
            </a:r>
            <a:r>
              <a:rPr lang="en-US" sz="2800" dirty="0"/>
              <a:t> and my parents spoke the same language, laughed at the same jokes, looked more or less the same.</a:t>
            </a:r>
          </a:p>
        </p:txBody>
      </p:sp>
    </p:spTree>
    <p:extLst>
      <p:ext uri="{BB962C8B-B14F-4D97-AF65-F5344CB8AC3E}">
        <p14:creationId xmlns:p14="http://schemas.microsoft.com/office/powerpoint/2010/main" val="4040218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Context: Shifting borders due to</a:t>
            </a:r>
            <a:br>
              <a:rPr lang="en-US" dirty="0" smtClean="0"/>
            </a:br>
            <a:r>
              <a:rPr lang="en-US" dirty="0" smtClean="0"/>
              <a:t>Colonialism, independence and partition</a:t>
            </a:r>
            <a:endParaRPr lang="en-US" dirty="0"/>
          </a:p>
        </p:txBody>
      </p:sp>
      <p:pic>
        <p:nvPicPr>
          <p:cNvPr id="8" name="Content Placeholder 7"/>
          <p:cNvPicPr>
            <a:picLocks noGrp="1" noChangeAspect="1"/>
          </p:cNvPicPr>
          <p:nvPr>
            <p:ph idx="1"/>
          </p:nvPr>
        </p:nvPicPr>
        <p:blipFill>
          <a:blip r:embed="rId2"/>
          <a:stretch>
            <a:fillRect/>
          </a:stretch>
        </p:blipFill>
        <p:spPr>
          <a:xfrm>
            <a:off x="2633625" y="2286000"/>
            <a:ext cx="6500888" cy="4022725"/>
          </a:xfrm>
          <a:prstGeom prst="rect">
            <a:avLst/>
          </a:prstGeom>
        </p:spPr>
      </p:pic>
    </p:spTree>
    <p:extLst>
      <p:ext uri="{BB962C8B-B14F-4D97-AF65-F5344CB8AC3E}">
        <p14:creationId xmlns:p14="http://schemas.microsoft.com/office/powerpoint/2010/main" val="1214914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85787"/>
          </a:xfrm>
          <a:ln>
            <a:solidFill>
              <a:srgbClr val="C00000"/>
            </a:solidFill>
          </a:ln>
        </p:spPr>
        <p:txBody>
          <a:bodyPr>
            <a:normAutofit fontScale="90000"/>
          </a:bodyPr>
          <a:lstStyle/>
          <a:p>
            <a:r>
              <a:rPr lang="en-US" dirty="0" smtClean="0"/>
              <a:t>Context: Factors that led to war between east Pakistan and west </a:t>
            </a:r>
            <a:r>
              <a:rPr lang="en-US" dirty="0" err="1" smtClean="0"/>
              <a:t>pakistan</a:t>
            </a:r>
            <a:endParaRPr lang="en-US" dirty="0"/>
          </a:p>
        </p:txBody>
      </p:sp>
      <p:sp>
        <p:nvSpPr>
          <p:cNvPr id="3" name="Content Placeholder 2"/>
          <p:cNvSpPr>
            <a:spLocks noGrp="1"/>
          </p:cNvSpPr>
          <p:nvPr>
            <p:ph idx="1"/>
          </p:nvPr>
        </p:nvSpPr>
        <p:spPr>
          <a:ln/>
        </p:spPr>
        <p:style>
          <a:lnRef idx="0">
            <a:schemeClr val="accent1"/>
          </a:lnRef>
          <a:fillRef idx="3">
            <a:schemeClr val="accent1"/>
          </a:fillRef>
          <a:effectRef idx="3">
            <a:schemeClr val="accent1"/>
          </a:effectRef>
          <a:fontRef idx="minor">
            <a:schemeClr val="lt1"/>
          </a:fontRef>
        </p:style>
        <p:txBody>
          <a:bodyPr/>
          <a:lstStyle/>
          <a:p>
            <a:pPr>
              <a:buFont typeface="Arial" panose="020B0604020202020204" pitchFamily="34" charset="0"/>
              <a:buChar char="•"/>
            </a:pPr>
            <a:r>
              <a:rPr lang="en-US" sz="2400" dirty="0" smtClean="0"/>
              <a:t>Dominance of West Pakistan over East Pakistan--political power and military might concentrated in West Pakistan </a:t>
            </a:r>
            <a:endParaRPr lang="en-US" sz="2400" dirty="0"/>
          </a:p>
          <a:p>
            <a:pPr>
              <a:buFont typeface="Arial" panose="020B0604020202020204" pitchFamily="34" charset="0"/>
              <a:buChar char="•"/>
            </a:pPr>
            <a:r>
              <a:rPr lang="en-US" sz="2400" dirty="0" smtClean="0"/>
              <a:t>East Pakistan economically exploited by West Pakistan</a:t>
            </a:r>
          </a:p>
          <a:p>
            <a:pPr>
              <a:buFont typeface="Arial" panose="020B0604020202020204" pitchFamily="34" charset="0"/>
              <a:buChar char="•"/>
            </a:pPr>
            <a:r>
              <a:rPr lang="en-US" sz="2400" dirty="0" smtClean="0"/>
              <a:t>Supremacy given to Urdu (language prevalent in West Pakistan) over Bengali (language prevalent in East Pakistan)</a:t>
            </a:r>
          </a:p>
          <a:p>
            <a:pPr>
              <a:buFont typeface="Arial" panose="020B0604020202020204" pitchFamily="34" charset="0"/>
              <a:buChar char="•"/>
            </a:pPr>
            <a:r>
              <a:rPr lang="en-US" sz="2400" dirty="0" smtClean="0"/>
              <a:t>Lack of aid for East Pakistan following a devastating cyclone in 1970</a:t>
            </a:r>
          </a:p>
          <a:p>
            <a:pPr>
              <a:buFont typeface="Arial" panose="020B0604020202020204" pitchFamily="34" charset="0"/>
              <a:buChar char="•"/>
            </a:pPr>
            <a:r>
              <a:rPr lang="en-US" sz="2400" dirty="0" smtClean="0"/>
              <a:t>The Bangladesh </a:t>
            </a:r>
            <a:r>
              <a:rPr lang="en-US" sz="2400" dirty="0" err="1" smtClean="0"/>
              <a:t>Awami</a:t>
            </a:r>
            <a:r>
              <a:rPr lang="en-US" sz="2400" dirty="0" smtClean="0"/>
              <a:t> League has a landslide victory in the 1970 election, but its leader Sheikh </a:t>
            </a:r>
            <a:r>
              <a:rPr lang="en-US" sz="2400" dirty="0" err="1" smtClean="0"/>
              <a:t>Mujibur</a:t>
            </a:r>
            <a:r>
              <a:rPr lang="en-US" sz="2400" dirty="0" smtClean="0"/>
              <a:t> Rahman is not allowed to be Prime Minister of Pakistan</a:t>
            </a:r>
          </a:p>
          <a:p>
            <a:pPr marL="0" indent="0">
              <a:buNone/>
            </a:pPr>
            <a:endParaRPr lang="en-US" sz="2400" dirty="0" smtClean="0"/>
          </a:p>
          <a:p>
            <a:pPr marL="0" indent="0">
              <a:buNone/>
            </a:pPr>
            <a:endParaRPr lang="en-US" dirty="0" smtClean="0"/>
          </a:p>
        </p:txBody>
      </p:sp>
    </p:spTree>
    <p:extLst>
      <p:ext uri="{BB962C8B-B14F-4D97-AF65-F5344CB8AC3E}">
        <p14:creationId xmlns:p14="http://schemas.microsoft.com/office/powerpoint/2010/main" val="530608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46636"/>
          </a:xfrm>
          <a:solidFill>
            <a:schemeClr val="bg1"/>
          </a:solidFill>
          <a:ln>
            <a:solidFill>
              <a:srgbClr val="C00000"/>
            </a:solidFill>
          </a:ln>
        </p:spPr>
        <p:txBody>
          <a:bodyPr>
            <a:normAutofit fontScale="90000"/>
          </a:bodyPr>
          <a:lstStyle/>
          <a:p>
            <a:r>
              <a:rPr lang="en-US" dirty="0" smtClean="0"/>
              <a:t>Context: Bangladeshi war of independence 1971</a:t>
            </a:r>
            <a:endParaRPr lang="en-US" dirty="0"/>
          </a:p>
        </p:txBody>
      </p:sp>
      <p:pic>
        <p:nvPicPr>
          <p:cNvPr id="4" name="Content Placeholder 3"/>
          <p:cNvPicPr>
            <a:picLocks noGrp="1" noChangeAspect="1"/>
          </p:cNvPicPr>
          <p:nvPr>
            <p:ph idx="1"/>
          </p:nvPr>
        </p:nvPicPr>
        <p:blipFill>
          <a:blip r:embed="rId2"/>
          <a:stretch>
            <a:fillRect/>
          </a:stretch>
        </p:blipFill>
        <p:spPr>
          <a:xfrm>
            <a:off x="253420" y="2084832"/>
            <a:ext cx="4130107" cy="4022725"/>
          </a:xfrm>
          <a:prstGeom prst="rect">
            <a:avLst/>
          </a:prstGeom>
        </p:spPr>
      </p:pic>
      <p:pic>
        <p:nvPicPr>
          <p:cNvPr id="5" name="Picture 4"/>
          <p:cNvPicPr>
            <a:picLocks noChangeAspect="1"/>
          </p:cNvPicPr>
          <p:nvPr/>
        </p:nvPicPr>
        <p:blipFill>
          <a:blip r:embed="rId3"/>
          <a:stretch>
            <a:fillRect/>
          </a:stretch>
        </p:blipFill>
        <p:spPr>
          <a:xfrm>
            <a:off x="4827416" y="1641699"/>
            <a:ext cx="3810000" cy="2286000"/>
          </a:xfrm>
          <a:prstGeom prst="rect">
            <a:avLst/>
          </a:prstGeom>
        </p:spPr>
      </p:pic>
      <p:pic>
        <p:nvPicPr>
          <p:cNvPr id="6" name="Picture 5"/>
          <p:cNvPicPr>
            <a:picLocks noChangeAspect="1"/>
          </p:cNvPicPr>
          <p:nvPr/>
        </p:nvPicPr>
        <p:blipFill>
          <a:blip r:embed="rId4"/>
          <a:stretch>
            <a:fillRect/>
          </a:stretch>
        </p:blipFill>
        <p:spPr>
          <a:xfrm>
            <a:off x="4772986" y="4248443"/>
            <a:ext cx="3918859" cy="2194560"/>
          </a:xfrm>
          <a:prstGeom prst="rect">
            <a:avLst/>
          </a:prstGeom>
        </p:spPr>
      </p:pic>
      <p:pic>
        <p:nvPicPr>
          <p:cNvPr id="7" name="Picture 6"/>
          <p:cNvPicPr>
            <a:picLocks noChangeAspect="1"/>
          </p:cNvPicPr>
          <p:nvPr/>
        </p:nvPicPr>
        <p:blipFill>
          <a:blip r:embed="rId5"/>
          <a:stretch>
            <a:fillRect/>
          </a:stretch>
        </p:blipFill>
        <p:spPr>
          <a:xfrm>
            <a:off x="9330841" y="1581912"/>
            <a:ext cx="2331526" cy="2560320"/>
          </a:xfrm>
          <a:prstGeom prst="rect">
            <a:avLst/>
          </a:prstGeom>
        </p:spPr>
      </p:pic>
      <p:pic>
        <p:nvPicPr>
          <p:cNvPr id="8" name="Picture 7"/>
          <p:cNvPicPr>
            <a:picLocks noChangeAspect="1"/>
          </p:cNvPicPr>
          <p:nvPr/>
        </p:nvPicPr>
        <p:blipFill>
          <a:blip r:embed="rId6"/>
          <a:stretch>
            <a:fillRect/>
          </a:stretch>
        </p:blipFill>
        <p:spPr>
          <a:xfrm>
            <a:off x="9482191" y="4356061"/>
            <a:ext cx="2028825" cy="2247900"/>
          </a:xfrm>
          <a:prstGeom prst="rect">
            <a:avLst/>
          </a:prstGeom>
        </p:spPr>
      </p:pic>
    </p:spTree>
    <p:extLst>
      <p:ext uri="{BB962C8B-B14F-4D97-AF65-F5344CB8AC3E}">
        <p14:creationId xmlns:p14="http://schemas.microsoft.com/office/powerpoint/2010/main" val="2961831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46636"/>
          </a:xfrm>
          <a:ln>
            <a:solidFill>
              <a:srgbClr val="C00000"/>
            </a:solidFill>
          </a:ln>
        </p:spPr>
        <p:txBody>
          <a:bodyPr/>
          <a:lstStyle/>
          <a:p>
            <a:r>
              <a:rPr lang="en-US" dirty="0" smtClean="0"/>
              <a:t>Context: Timeline of the war</a:t>
            </a:r>
            <a:endParaRPr lang="en-US" dirty="0"/>
          </a:p>
        </p:txBody>
      </p:sp>
      <p:sp>
        <p:nvSpPr>
          <p:cNvPr id="3" name="Content Placeholder 2"/>
          <p:cNvSpPr>
            <a:spLocks noGrp="1"/>
          </p:cNvSpPr>
          <p:nvPr>
            <p:ph idx="1"/>
          </p:nvPr>
        </p:nvSpPr>
        <p:spPr>
          <a:xfrm>
            <a:off x="1024128" y="1744394"/>
            <a:ext cx="9720071" cy="4564966"/>
          </a:xfrm>
          <a:ln/>
        </p:spPr>
        <p:style>
          <a:lnRef idx="1">
            <a:schemeClr val="accent1"/>
          </a:lnRef>
          <a:fillRef idx="3">
            <a:schemeClr val="accent1"/>
          </a:fillRef>
          <a:effectRef idx="2">
            <a:schemeClr val="accent1"/>
          </a:effectRef>
          <a:fontRef idx="minor">
            <a:schemeClr val="lt1"/>
          </a:fontRef>
        </p:style>
        <p:txBody>
          <a:bodyPr>
            <a:noAutofit/>
          </a:bodyPr>
          <a:lstStyle/>
          <a:p>
            <a:pPr>
              <a:buFont typeface="Arial" panose="020B0604020202020204" pitchFamily="34" charset="0"/>
              <a:buChar char="•"/>
            </a:pPr>
            <a:r>
              <a:rPr lang="en-US" sz="2400" dirty="0" smtClean="0"/>
              <a:t>Operation Searchlight by the Pakistani Army on March 25</a:t>
            </a:r>
            <a:r>
              <a:rPr lang="en-US" sz="2400" baseline="30000" dirty="0" smtClean="0"/>
              <a:t>th</a:t>
            </a:r>
            <a:r>
              <a:rPr lang="en-US" sz="2400" dirty="0" smtClean="0"/>
              <a:t> 1971 to curb Bengali independence movement—attacks on civilians, political activists, students</a:t>
            </a:r>
          </a:p>
          <a:p>
            <a:pPr>
              <a:buFont typeface="Arial" panose="020B0604020202020204" pitchFamily="34" charset="0"/>
              <a:buChar char="•"/>
            </a:pPr>
            <a:r>
              <a:rPr lang="en-US" sz="2400" dirty="0" smtClean="0"/>
              <a:t>Declaration of independence for Bangladesh</a:t>
            </a:r>
          </a:p>
          <a:p>
            <a:pPr>
              <a:buFont typeface="Arial" panose="020B0604020202020204" pitchFamily="34" charset="0"/>
              <a:buChar char="•"/>
            </a:pPr>
            <a:r>
              <a:rPr lang="en-US" sz="2400" dirty="0" smtClean="0"/>
              <a:t>Massacres—rapes of 20,000-40,000 Bengali women by Pakistani army</a:t>
            </a:r>
          </a:p>
          <a:p>
            <a:pPr>
              <a:buFont typeface="Arial" panose="020B0604020202020204" pitchFamily="34" charset="0"/>
              <a:buChar char="•"/>
            </a:pPr>
            <a:r>
              <a:rPr lang="en-US" sz="2400" dirty="0" smtClean="0"/>
              <a:t>Refugees start flooding into India</a:t>
            </a:r>
          </a:p>
          <a:p>
            <a:pPr>
              <a:buFont typeface="Arial" panose="020B0604020202020204" pitchFamily="34" charset="0"/>
              <a:buChar char="•"/>
            </a:pPr>
            <a:r>
              <a:rPr lang="en-US" sz="2400" dirty="0" smtClean="0"/>
              <a:t>Bangladeshi government-in-exile formed in India</a:t>
            </a:r>
          </a:p>
          <a:p>
            <a:pPr>
              <a:buFont typeface="Arial" panose="020B0604020202020204" pitchFamily="34" charset="0"/>
              <a:buChar char="•"/>
            </a:pPr>
            <a:r>
              <a:rPr lang="en-US" sz="2400" dirty="0" smtClean="0"/>
              <a:t>Bangladeshi resistance</a:t>
            </a:r>
          </a:p>
          <a:p>
            <a:pPr>
              <a:buFont typeface="Arial" panose="020B0604020202020204" pitchFamily="34" charset="0"/>
              <a:buChar char="•"/>
            </a:pPr>
            <a:r>
              <a:rPr lang="en-US" sz="2400" dirty="0" smtClean="0"/>
              <a:t>India declares war on Pakistan on December 4</a:t>
            </a:r>
            <a:r>
              <a:rPr lang="en-US" sz="2400" baseline="30000" dirty="0" smtClean="0"/>
              <a:t>th</a:t>
            </a:r>
            <a:r>
              <a:rPr lang="en-US" sz="2400" dirty="0" smtClean="0"/>
              <a:t> </a:t>
            </a:r>
          </a:p>
          <a:p>
            <a:pPr>
              <a:buFont typeface="Arial" panose="020B0604020202020204" pitchFamily="34" charset="0"/>
              <a:buChar char="•"/>
            </a:pPr>
            <a:r>
              <a:rPr lang="en-US" sz="2400" dirty="0" smtClean="0"/>
              <a:t>War ends on December 16</a:t>
            </a:r>
            <a:r>
              <a:rPr lang="en-US" sz="2400" baseline="30000" dirty="0" smtClean="0"/>
              <a:t>th</a:t>
            </a:r>
            <a:r>
              <a:rPr lang="en-US" sz="2400" dirty="0" smtClean="0"/>
              <a:t> 1971</a:t>
            </a:r>
            <a:endParaRPr lang="en-US" sz="2400" dirty="0"/>
          </a:p>
        </p:txBody>
      </p:sp>
    </p:spTree>
    <p:extLst>
      <p:ext uri="{BB962C8B-B14F-4D97-AF65-F5344CB8AC3E}">
        <p14:creationId xmlns:p14="http://schemas.microsoft.com/office/powerpoint/2010/main" val="310710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Immigrant literature</a:t>
            </a:r>
            <a:endParaRPr lang="en-US"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pPr marL="0" indent="0">
              <a:buNone/>
            </a:pPr>
            <a:r>
              <a:rPr lang="en-US" sz="2800" dirty="0" smtClean="0"/>
              <a:t>“</a:t>
            </a:r>
            <a:r>
              <a:rPr lang="en-US" sz="2800" dirty="0"/>
              <a:t>America, a nation of immigrants, has created great literature out of the phenomenon of cultural transplantation, out of examining the ways in which people cope with a new </a:t>
            </a:r>
            <a:r>
              <a:rPr lang="en-US" sz="2800" dirty="0" smtClean="0"/>
              <a:t>world.” </a:t>
            </a:r>
          </a:p>
          <a:p>
            <a:r>
              <a:rPr lang="en-US" sz="2800" dirty="0" smtClean="0"/>
              <a:t>(Salman Rushdie, </a:t>
            </a:r>
            <a:r>
              <a:rPr lang="en-US" sz="2800" i="1" dirty="0" smtClean="0"/>
              <a:t>Imaginary Homelands</a:t>
            </a:r>
            <a:r>
              <a:rPr lang="en-US" sz="2800" dirty="0" smtClean="0"/>
              <a:t>)</a:t>
            </a:r>
          </a:p>
          <a:p>
            <a:endParaRPr lang="en-US" sz="2800" dirty="0"/>
          </a:p>
          <a:p>
            <a:r>
              <a:rPr lang="en-US" sz="2800" dirty="0" smtClean="0"/>
              <a:t>“All immigrants are artists because they create a life, a future, from nothing but a dream.”</a:t>
            </a:r>
          </a:p>
          <a:p>
            <a:r>
              <a:rPr lang="en-US" sz="2800" dirty="0" smtClean="0"/>
              <a:t>(Patricia Engel, </a:t>
            </a:r>
            <a:r>
              <a:rPr lang="en-US" sz="2800" i="1" dirty="0" smtClean="0"/>
              <a:t>It’s Not Love, It’s Paris</a:t>
            </a:r>
            <a:r>
              <a:rPr lang="en-US" sz="2800" dirty="0" smtClean="0"/>
              <a:t>)</a:t>
            </a:r>
            <a:endParaRPr lang="en-US" sz="2800" dirty="0"/>
          </a:p>
        </p:txBody>
      </p:sp>
    </p:spTree>
    <p:extLst>
      <p:ext uri="{BB962C8B-B14F-4D97-AF65-F5344CB8AC3E}">
        <p14:creationId xmlns:p14="http://schemas.microsoft.com/office/powerpoint/2010/main" val="86357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517904"/>
          </a:xfrm>
          <a:ln>
            <a:solidFill>
              <a:srgbClr val="C00000"/>
            </a:solidFill>
          </a:ln>
        </p:spPr>
        <p:txBody>
          <a:bodyPr>
            <a:noAutofit/>
          </a:bodyPr>
          <a:lstStyle/>
          <a:p>
            <a:r>
              <a:rPr lang="en-US" sz="4000" dirty="0" smtClean="0"/>
              <a:t>“We made dioramas […] depicting George Washington crossing the choppy waters of the Delaware river”</a:t>
            </a:r>
            <a:endParaRPr lang="en-US" sz="4000" dirty="0"/>
          </a:p>
        </p:txBody>
      </p:sp>
      <p:pic>
        <p:nvPicPr>
          <p:cNvPr id="5" name="Content Placeholder 4"/>
          <p:cNvPicPr>
            <a:picLocks noGrp="1" noChangeAspect="1"/>
          </p:cNvPicPr>
          <p:nvPr>
            <p:ph sz="half" idx="1"/>
          </p:nvPr>
        </p:nvPicPr>
        <p:blipFill>
          <a:blip r:embed="rId2"/>
          <a:stretch>
            <a:fillRect/>
          </a:stretch>
        </p:blipFill>
        <p:spPr>
          <a:xfrm>
            <a:off x="1024128" y="2103120"/>
            <a:ext cx="6309360" cy="4206240"/>
          </a:xfrm>
          <a:prstGeom prst="rect">
            <a:avLst/>
          </a:prstGeom>
        </p:spPr>
      </p:pic>
      <p:sp>
        <p:nvSpPr>
          <p:cNvPr id="3" name="Content Placeholder 2"/>
          <p:cNvSpPr>
            <a:spLocks noGrp="1"/>
          </p:cNvSpPr>
          <p:nvPr>
            <p:ph sz="half" idx="2"/>
          </p:nvPr>
        </p:nvSpPr>
        <p:spPr>
          <a:xfrm>
            <a:off x="7610622" y="2286000"/>
            <a:ext cx="3133577" cy="4023360"/>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endParaRPr lang="en-US" dirty="0" smtClean="0"/>
          </a:p>
          <a:p>
            <a:endParaRPr lang="en-US" dirty="0"/>
          </a:p>
          <a:p>
            <a:r>
              <a:rPr lang="en-US" dirty="0" smtClean="0"/>
              <a:t>“Washington Crossing the Delaware”</a:t>
            </a:r>
          </a:p>
          <a:p>
            <a:r>
              <a:rPr lang="en-US" dirty="0" smtClean="0"/>
              <a:t>By </a:t>
            </a:r>
            <a:r>
              <a:rPr lang="en-US" dirty="0"/>
              <a:t>Emanuel Leutze</a:t>
            </a:r>
          </a:p>
        </p:txBody>
      </p:sp>
    </p:spTree>
    <p:extLst>
      <p:ext uri="{BB962C8B-B14F-4D97-AF65-F5344CB8AC3E}">
        <p14:creationId xmlns:p14="http://schemas.microsoft.com/office/powerpoint/2010/main" val="2725120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20027"/>
          </a:xfrm>
          <a:ln>
            <a:solidFill>
              <a:srgbClr val="C00000"/>
            </a:solidFill>
          </a:ln>
        </p:spPr>
        <p:txBody>
          <a:bodyPr/>
          <a:lstStyle/>
          <a:p>
            <a:r>
              <a:rPr lang="en-US" dirty="0" smtClean="0"/>
              <a:t>What Mr. </a:t>
            </a:r>
            <a:r>
              <a:rPr lang="en-US" dirty="0" err="1" smtClean="0"/>
              <a:t>pirzada</a:t>
            </a:r>
            <a:r>
              <a:rPr lang="en-US" dirty="0" smtClean="0"/>
              <a:t> brings…</a:t>
            </a:r>
            <a:endParaRPr lang="en-US" dirty="0"/>
          </a:p>
        </p:txBody>
      </p:sp>
      <p:sp>
        <p:nvSpPr>
          <p:cNvPr id="3" name="Content Placeholder 2"/>
          <p:cNvSpPr>
            <a:spLocks noGrp="1"/>
          </p:cNvSpPr>
          <p:nvPr>
            <p:ph idx="1"/>
          </p:nvPr>
        </p:nvSpPr>
        <p:spPr>
          <a:xfrm>
            <a:off x="1024128" y="1685109"/>
            <a:ext cx="9720071" cy="4624251"/>
          </a:xfrm>
          <a:ln/>
        </p:spPr>
        <p:style>
          <a:lnRef idx="1">
            <a:schemeClr val="accent1"/>
          </a:lnRef>
          <a:fillRef idx="3">
            <a:schemeClr val="accent1"/>
          </a:fillRef>
          <a:effectRef idx="2">
            <a:schemeClr val="accent1"/>
          </a:effectRef>
          <a:fontRef idx="minor">
            <a:schemeClr val="lt1"/>
          </a:fontRef>
        </p:style>
        <p:txBody>
          <a:bodyPr>
            <a:normAutofit/>
          </a:bodyPr>
          <a:lstStyle/>
          <a:p>
            <a:pPr>
              <a:buFont typeface="Arial" panose="020B0604020202020204" pitchFamily="34" charset="0"/>
              <a:buChar char="•"/>
            </a:pPr>
            <a:r>
              <a:rPr lang="en-US" sz="2400" dirty="0" smtClean="0"/>
              <a:t>An awareness of global politics and history</a:t>
            </a:r>
          </a:p>
          <a:p>
            <a:pPr>
              <a:buFont typeface="Arial" panose="020B0604020202020204" pitchFamily="34" charset="0"/>
              <a:buChar char="•"/>
            </a:pPr>
            <a:r>
              <a:rPr lang="en-US" sz="2400" dirty="0" smtClean="0"/>
              <a:t>Cultural translation</a:t>
            </a:r>
          </a:p>
          <a:p>
            <a:pPr>
              <a:buFont typeface="Arial" panose="020B0604020202020204" pitchFamily="34" charset="0"/>
              <a:buChar char="•"/>
            </a:pPr>
            <a:r>
              <a:rPr lang="en-US" sz="2400" dirty="0" smtClean="0"/>
              <a:t>Empathy</a:t>
            </a:r>
          </a:p>
          <a:p>
            <a:pPr>
              <a:buFont typeface="Arial" panose="020B0604020202020204" pitchFamily="34" charset="0"/>
              <a:buChar char="•"/>
            </a:pPr>
            <a:r>
              <a:rPr lang="en-US" sz="2400" dirty="0" smtClean="0"/>
              <a:t>“My stomach tightened as I worried whether his wife and seven daughters were not members of the drifting, clamoring crowd that had flashed at intervals on the screen.”</a:t>
            </a:r>
          </a:p>
          <a:p>
            <a:pPr>
              <a:buFont typeface="Arial" panose="020B0604020202020204" pitchFamily="34" charset="0"/>
              <a:buChar char="•"/>
            </a:pPr>
            <a:r>
              <a:rPr lang="en-US" sz="2400" dirty="0" smtClean="0"/>
              <a:t>“I prayed that Mr. </a:t>
            </a:r>
            <a:r>
              <a:rPr lang="en-US" sz="2400" dirty="0" err="1" smtClean="0"/>
              <a:t>Pirzada’s</a:t>
            </a:r>
            <a:r>
              <a:rPr lang="en-US" sz="2400" dirty="0" smtClean="0"/>
              <a:t> family was safe and sound.”</a:t>
            </a:r>
          </a:p>
          <a:p>
            <a:pPr marL="0" indent="0">
              <a:buNone/>
            </a:pPr>
            <a:r>
              <a:rPr lang="en-US" sz="2400" dirty="0" smtClean="0"/>
              <a:t>“Though I had not seen him for months, it was only then that I felt Mr. </a:t>
            </a:r>
            <a:r>
              <a:rPr lang="en-US" sz="2400" dirty="0" err="1" smtClean="0"/>
              <a:t>Pirzada’s</a:t>
            </a:r>
            <a:r>
              <a:rPr lang="en-US" sz="2400" dirty="0" smtClean="0"/>
              <a:t> absence. It was only then […] that I knew what it meant to miss someone who was so many miles and hours away, just as he had missed his wife and daughters for so many months.”</a:t>
            </a:r>
            <a:endParaRPr lang="en-US" sz="2400" dirty="0"/>
          </a:p>
        </p:txBody>
      </p:sp>
    </p:spTree>
    <p:extLst>
      <p:ext uri="{BB962C8B-B14F-4D97-AF65-F5344CB8AC3E}">
        <p14:creationId xmlns:p14="http://schemas.microsoft.com/office/powerpoint/2010/main" val="2434788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56647"/>
          </a:xfrm>
          <a:ln>
            <a:solidFill>
              <a:srgbClr val="C00000"/>
            </a:solidFill>
          </a:ln>
        </p:spPr>
        <p:txBody>
          <a:bodyPr/>
          <a:lstStyle/>
          <a:p>
            <a:r>
              <a:rPr lang="en-US" dirty="0" smtClean="0"/>
              <a:t>Ways to provide context</a:t>
            </a:r>
            <a:endParaRPr lang="en-US" dirty="0"/>
          </a:p>
        </p:txBody>
      </p:sp>
      <p:sp>
        <p:nvSpPr>
          <p:cNvPr id="3" name="Content Placeholder 2"/>
          <p:cNvSpPr>
            <a:spLocks noGrp="1"/>
          </p:cNvSpPr>
          <p:nvPr>
            <p:ph idx="1"/>
          </p:nvPr>
        </p:nvSpPr>
        <p:spPr>
          <a:ln/>
        </p:spPr>
        <p:style>
          <a:lnRef idx="0">
            <a:schemeClr val="accent1"/>
          </a:lnRef>
          <a:fillRef idx="3">
            <a:schemeClr val="accent1"/>
          </a:fillRef>
          <a:effectRef idx="3">
            <a:schemeClr val="accent1"/>
          </a:effectRef>
          <a:fontRef idx="minor">
            <a:schemeClr val="lt1"/>
          </a:fontRef>
        </p:style>
        <p:txBody>
          <a:bodyPr>
            <a:noAutofit/>
          </a:bodyPr>
          <a:lstStyle/>
          <a:p>
            <a:pPr>
              <a:buFont typeface="Arial" panose="020B0604020202020204" pitchFamily="34" charset="0"/>
              <a:buChar char="•"/>
            </a:pPr>
            <a:r>
              <a:rPr lang="en-US" sz="2800" dirty="0"/>
              <a:t>M</a:t>
            </a:r>
            <a:r>
              <a:rPr lang="en-US" sz="2800" dirty="0" smtClean="0"/>
              <a:t>aps</a:t>
            </a:r>
          </a:p>
          <a:p>
            <a:pPr>
              <a:buFont typeface="Arial" panose="020B0604020202020204" pitchFamily="34" charset="0"/>
              <a:buChar char="•"/>
            </a:pPr>
            <a:r>
              <a:rPr lang="en-US" sz="2800" dirty="0"/>
              <a:t>I</a:t>
            </a:r>
            <a:r>
              <a:rPr lang="en-US" sz="2800" dirty="0" smtClean="0"/>
              <a:t>mages</a:t>
            </a:r>
            <a:endParaRPr lang="en-US" sz="2800" dirty="0"/>
          </a:p>
          <a:p>
            <a:pPr>
              <a:buFont typeface="Arial" panose="020B0604020202020204" pitchFamily="34" charset="0"/>
              <a:buChar char="•"/>
            </a:pPr>
            <a:r>
              <a:rPr lang="en-US" sz="2800" dirty="0"/>
              <a:t>F</a:t>
            </a:r>
            <a:r>
              <a:rPr lang="en-US" sz="2800" dirty="0" smtClean="0"/>
              <a:t>ilm </a:t>
            </a:r>
            <a:r>
              <a:rPr lang="en-US" sz="2800" dirty="0"/>
              <a:t>clips (</a:t>
            </a:r>
            <a:r>
              <a:rPr lang="en-US" sz="2800" i="1" dirty="0"/>
              <a:t>The </a:t>
            </a:r>
            <a:r>
              <a:rPr lang="en-US" sz="2800" i="1" dirty="0" smtClean="0"/>
              <a:t>Namesake</a:t>
            </a:r>
            <a:r>
              <a:rPr lang="en-US" sz="2800" dirty="0" smtClean="0"/>
              <a:t>)</a:t>
            </a:r>
          </a:p>
          <a:p>
            <a:pPr>
              <a:buFont typeface="Arial" panose="020B0604020202020204" pitchFamily="34" charset="0"/>
              <a:buChar char="•"/>
            </a:pPr>
            <a:r>
              <a:rPr lang="en-US" sz="2800" dirty="0"/>
              <a:t>A</a:t>
            </a:r>
            <a:r>
              <a:rPr lang="en-US" sz="2800" dirty="0" smtClean="0"/>
              <a:t>uthor interviews</a:t>
            </a:r>
          </a:p>
          <a:p>
            <a:pPr>
              <a:buFont typeface="Arial" panose="020B0604020202020204" pitchFamily="34" charset="0"/>
              <a:buChar char="•"/>
            </a:pPr>
            <a:r>
              <a:rPr lang="en-US" sz="2800" dirty="0" smtClean="0"/>
              <a:t>Ask students to figure out unfamiliar words and terms and make their own glossary</a:t>
            </a:r>
          </a:p>
          <a:p>
            <a:pPr>
              <a:buFont typeface="Arial" panose="020B0604020202020204" pitchFamily="34" charset="0"/>
              <a:buChar char="•"/>
            </a:pPr>
            <a:r>
              <a:rPr lang="en-US" sz="2800" dirty="0" smtClean="0"/>
              <a:t>Ask students to find newspaper articles and news items from the time</a:t>
            </a:r>
            <a:endParaRPr lang="en-US" sz="2800" dirty="0"/>
          </a:p>
        </p:txBody>
      </p:sp>
    </p:spTree>
    <p:extLst>
      <p:ext uri="{BB962C8B-B14F-4D97-AF65-F5344CB8AC3E}">
        <p14:creationId xmlns:p14="http://schemas.microsoft.com/office/powerpoint/2010/main" val="2218118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02907"/>
          </a:xfrm>
          <a:ln>
            <a:solidFill>
              <a:srgbClr val="C00000"/>
            </a:solidFill>
          </a:ln>
        </p:spPr>
        <p:txBody>
          <a:bodyPr/>
          <a:lstStyle/>
          <a:p>
            <a:r>
              <a:rPr lang="en-US" dirty="0" smtClean="0"/>
              <a:t>Other (short) works about immigration</a:t>
            </a:r>
            <a:endParaRPr lang="en-US" dirty="0"/>
          </a:p>
        </p:txBody>
      </p:sp>
      <p:sp>
        <p:nvSpPr>
          <p:cNvPr id="3" name="Content Placeholder 2"/>
          <p:cNvSpPr>
            <a:spLocks noGrp="1"/>
          </p:cNvSpPr>
          <p:nvPr>
            <p:ph idx="1"/>
          </p:nvPr>
        </p:nvSpPr>
        <p:spPr>
          <a:xfrm>
            <a:off x="1024128" y="1913207"/>
            <a:ext cx="9720071" cy="4396154"/>
          </a:xfrm>
          <a:ln/>
        </p:spPr>
        <p:style>
          <a:lnRef idx="1">
            <a:schemeClr val="accent1"/>
          </a:lnRef>
          <a:fillRef idx="3">
            <a:schemeClr val="accent1"/>
          </a:fillRef>
          <a:effectRef idx="2">
            <a:schemeClr val="accent1"/>
          </a:effectRef>
          <a:fontRef idx="minor">
            <a:schemeClr val="lt1"/>
          </a:fontRef>
        </p:style>
        <p:txBody>
          <a:bodyPr>
            <a:normAutofit/>
          </a:bodyPr>
          <a:lstStyle/>
          <a:p>
            <a:pPr>
              <a:buFont typeface="Arial" panose="020B0604020202020204" pitchFamily="34" charset="0"/>
              <a:buChar char="•"/>
            </a:pPr>
            <a:r>
              <a:rPr lang="en-US" sz="2600" dirty="0" smtClean="0"/>
              <a:t>“The Courter” by Salman Rushdie</a:t>
            </a:r>
          </a:p>
          <a:p>
            <a:pPr>
              <a:buFont typeface="Arial" panose="020B0604020202020204" pitchFamily="34" charset="0"/>
              <a:buChar char="•"/>
            </a:pPr>
            <a:r>
              <a:rPr lang="en-US" sz="2600" dirty="0" smtClean="0"/>
              <a:t>“The Thing Around Your Neck” by </a:t>
            </a:r>
            <a:r>
              <a:rPr lang="en-US" sz="2600" dirty="0" err="1" smtClean="0"/>
              <a:t>Chimamanda</a:t>
            </a:r>
            <a:r>
              <a:rPr lang="en-US" sz="2600" dirty="0" smtClean="0"/>
              <a:t> </a:t>
            </a:r>
            <a:r>
              <a:rPr lang="en-US" sz="2600" dirty="0" err="1" smtClean="0"/>
              <a:t>Ngozie</a:t>
            </a:r>
            <a:r>
              <a:rPr lang="en-US" sz="2600" dirty="0" smtClean="0"/>
              <a:t> </a:t>
            </a:r>
            <a:r>
              <a:rPr lang="en-US" sz="2600" dirty="0" err="1" smtClean="0"/>
              <a:t>Adichie</a:t>
            </a:r>
            <a:endParaRPr lang="en-US" sz="2600" dirty="0" smtClean="0"/>
          </a:p>
          <a:p>
            <a:pPr>
              <a:buFont typeface="Arial" panose="020B0604020202020204" pitchFamily="34" charset="0"/>
              <a:buChar char="•"/>
            </a:pPr>
            <a:r>
              <a:rPr lang="en-US" sz="2600" dirty="0" smtClean="0"/>
              <a:t>“Who’s Irish?” by Gish Jen</a:t>
            </a:r>
          </a:p>
          <a:p>
            <a:pPr>
              <a:buFont typeface="Arial" panose="020B0604020202020204" pitchFamily="34" charset="0"/>
              <a:buChar char="•"/>
            </a:pPr>
            <a:r>
              <a:rPr lang="en-US" sz="2600" dirty="0" smtClean="0"/>
              <a:t>“Two Kinds” by Amy Tan</a:t>
            </a:r>
          </a:p>
          <a:p>
            <a:pPr>
              <a:buFont typeface="Arial" panose="020B0604020202020204" pitchFamily="34" charset="0"/>
              <a:buChar char="•"/>
            </a:pPr>
            <a:r>
              <a:rPr lang="en-US" sz="2600" dirty="0" smtClean="0"/>
              <a:t>“New York Day Women” by </a:t>
            </a:r>
            <a:r>
              <a:rPr lang="en-US" sz="2600" dirty="0" err="1" smtClean="0"/>
              <a:t>Edwidge</a:t>
            </a:r>
            <a:r>
              <a:rPr lang="en-US" sz="2600" dirty="0" smtClean="0"/>
              <a:t> Danticat</a:t>
            </a:r>
          </a:p>
          <a:p>
            <a:pPr>
              <a:buFont typeface="Arial" panose="020B0604020202020204" pitchFamily="34" charset="0"/>
              <a:buChar char="•"/>
            </a:pPr>
            <a:endParaRPr lang="en-US" sz="2600" dirty="0" smtClean="0"/>
          </a:p>
          <a:p>
            <a:pPr>
              <a:buFont typeface="Arial" panose="020B0604020202020204" pitchFamily="34" charset="0"/>
              <a:buChar char="•"/>
            </a:pPr>
            <a:r>
              <a:rPr lang="en-US" sz="2600" dirty="0" smtClean="0"/>
              <a:t>“Assimilation” by Eugene Gloria</a:t>
            </a:r>
          </a:p>
          <a:p>
            <a:pPr>
              <a:buFont typeface="Arial" panose="020B0604020202020204" pitchFamily="34" charset="0"/>
              <a:buChar char="•"/>
            </a:pPr>
            <a:r>
              <a:rPr lang="en-US" sz="2600" dirty="0" smtClean="0"/>
              <a:t>“Translation for </a:t>
            </a:r>
            <a:r>
              <a:rPr lang="en-US" sz="2600" dirty="0" err="1" smtClean="0"/>
              <a:t>Mamá</a:t>
            </a:r>
            <a:r>
              <a:rPr lang="en-US" sz="2600" dirty="0" smtClean="0"/>
              <a:t>” by Richard Blanco </a:t>
            </a:r>
            <a:endParaRPr lang="en-US" sz="2600" dirty="0"/>
          </a:p>
        </p:txBody>
      </p:sp>
    </p:spTree>
    <p:extLst>
      <p:ext uri="{BB962C8B-B14F-4D97-AF65-F5344CB8AC3E}">
        <p14:creationId xmlns:p14="http://schemas.microsoft.com/office/powerpoint/2010/main" val="3290959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 Works about Immigration</a:t>
            </a:r>
            <a:endParaRPr lang="en-US"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r>
              <a:rPr lang="en-US" i="1" dirty="0" smtClean="0"/>
              <a:t>I Am Not Your Perfect Mexican Daughter </a:t>
            </a:r>
            <a:r>
              <a:rPr lang="en-US" dirty="0" smtClean="0"/>
              <a:t>by Erika L. Sánchez </a:t>
            </a:r>
          </a:p>
          <a:p>
            <a:r>
              <a:rPr lang="en-US" i="1" dirty="0" smtClean="0"/>
              <a:t>The Distance Between Us </a:t>
            </a:r>
            <a:r>
              <a:rPr lang="en-US" dirty="0" smtClean="0"/>
              <a:t>by Reyna Grande</a:t>
            </a:r>
          </a:p>
          <a:p>
            <a:r>
              <a:rPr lang="en-US" i="1" dirty="0" smtClean="0"/>
              <a:t>How the Garcia Girls Lost Their Accents</a:t>
            </a:r>
            <a:r>
              <a:rPr lang="en-US" dirty="0" smtClean="0"/>
              <a:t> by Julia Alvarez</a:t>
            </a:r>
          </a:p>
          <a:p>
            <a:r>
              <a:rPr lang="en-US" i="1" dirty="0" err="1" smtClean="0"/>
              <a:t>Homegoing</a:t>
            </a:r>
            <a:r>
              <a:rPr lang="en-US" dirty="0" smtClean="0"/>
              <a:t> by </a:t>
            </a:r>
            <a:r>
              <a:rPr lang="en-US" dirty="0" err="1" smtClean="0"/>
              <a:t>Yaa</a:t>
            </a:r>
            <a:r>
              <a:rPr lang="en-US" dirty="0" smtClean="0"/>
              <a:t> Gyasi </a:t>
            </a:r>
          </a:p>
          <a:p>
            <a:r>
              <a:rPr lang="en-US" i="1" dirty="0" smtClean="0"/>
              <a:t>Behold the Dreamers </a:t>
            </a:r>
            <a:r>
              <a:rPr lang="en-US" dirty="0" smtClean="0"/>
              <a:t>by </a:t>
            </a:r>
            <a:r>
              <a:rPr lang="en-US" dirty="0" err="1" smtClean="0"/>
              <a:t>Imbolo</a:t>
            </a:r>
            <a:r>
              <a:rPr lang="en-US" dirty="0" smtClean="0"/>
              <a:t> </a:t>
            </a:r>
            <a:r>
              <a:rPr lang="en-US" dirty="0" err="1" smtClean="0"/>
              <a:t>Mbue</a:t>
            </a:r>
            <a:endParaRPr lang="en-US" dirty="0" smtClean="0"/>
          </a:p>
          <a:p>
            <a:r>
              <a:rPr lang="en-US" i="1" dirty="0" smtClean="0"/>
              <a:t>The Refugees </a:t>
            </a:r>
            <a:r>
              <a:rPr lang="en-US" dirty="0" smtClean="0"/>
              <a:t>by Viet </a:t>
            </a:r>
            <a:r>
              <a:rPr lang="en-US" dirty="0" err="1" smtClean="0"/>
              <a:t>Thanh</a:t>
            </a:r>
            <a:r>
              <a:rPr lang="en-US" dirty="0" smtClean="0"/>
              <a:t> Nguyen</a:t>
            </a:r>
          </a:p>
          <a:p>
            <a:r>
              <a:rPr lang="en-US" i="1" dirty="0" err="1" smtClean="0"/>
              <a:t>Vietnamerica</a:t>
            </a:r>
            <a:r>
              <a:rPr lang="en-US" i="1" dirty="0" smtClean="0"/>
              <a:t>: A Family’s Journey</a:t>
            </a:r>
            <a:r>
              <a:rPr lang="en-US" dirty="0" smtClean="0"/>
              <a:t> by GB Tran</a:t>
            </a:r>
          </a:p>
          <a:p>
            <a:r>
              <a:rPr lang="en-US" i="1" dirty="0" smtClean="0"/>
              <a:t>Funny in Farsi: A Memoir of Growing up Iranian in America </a:t>
            </a:r>
            <a:r>
              <a:rPr lang="en-US" dirty="0" smtClean="0"/>
              <a:t>by </a:t>
            </a:r>
            <a:r>
              <a:rPr lang="en-US" dirty="0" err="1" smtClean="0"/>
              <a:t>Firoozeh</a:t>
            </a:r>
            <a:r>
              <a:rPr lang="en-US" dirty="0" smtClean="0"/>
              <a:t> Dumas</a:t>
            </a:r>
            <a:endParaRPr lang="en-US" dirty="0"/>
          </a:p>
        </p:txBody>
      </p:sp>
    </p:spTree>
    <p:extLst>
      <p:ext uri="{BB962C8B-B14F-4D97-AF65-F5344CB8AC3E}">
        <p14:creationId xmlns:p14="http://schemas.microsoft.com/office/powerpoint/2010/main" val="41538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4128" y="585216"/>
            <a:ext cx="9720072" cy="1335024"/>
          </a:xfrm>
          <a:ln>
            <a:solidFill>
              <a:srgbClr val="C00000"/>
            </a:solidFill>
          </a:ln>
        </p:spPr>
        <p:txBody>
          <a:bodyPr/>
          <a:lstStyle/>
          <a:p>
            <a:r>
              <a:rPr lang="en-US" dirty="0" smtClean="0"/>
              <a:t>Migration: people moving from one land (homeland) to another (</a:t>
            </a:r>
            <a:r>
              <a:rPr lang="en-US" dirty="0" err="1" smtClean="0"/>
              <a:t>hostland</a:t>
            </a:r>
            <a:r>
              <a:rPr lang="en-US" dirty="0" smtClean="0"/>
              <a:t>)</a:t>
            </a:r>
            <a:endParaRPr lang="en-US" dirty="0"/>
          </a:p>
        </p:txBody>
      </p:sp>
      <p:sp>
        <p:nvSpPr>
          <p:cNvPr id="8" name="Content Placeholder 7"/>
          <p:cNvSpPr>
            <a:spLocks noGrp="1"/>
          </p:cNvSpPr>
          <p:nvPr>
            <p:ph idx="1"/>
          </p:nvPr>
        </p:nvSpPr>
        <p:spPr>
          <a:xfrm>
            <a:off x="1024128" y="2076994"/>
            <a:ext cx="9720071" cy="3944984"/>
          </a:xfrm>
          <a:ln/>
        </p:spPr>
        <p:style>
          <a:lnRef idx="1">
            <a:schemeClr val="accent1"/>
          </a:lnRef>
          <a:fillRef idx="3">
            <a:schemeClr val="accent1"/>
          </a:fillRef>
          <a:effectRef idx="2">
            <a:schemeClr val="accent1"/>
          </a:effectRef>
          <a:fontRef idx="minor">
            <a:schemeClr val="lt1"/>
          </a:fontRef>
        </p:style>
        <p:txBody>
          <a:bodyPr>
            <a:noAutofit/>
          </a:bodyPr>
          <a:lstStyle/>
          <a:p>
            <a:pPr>
              <a:buFont typeface="Arial" panose="020B0604020202020204" pitchFamily="34" charset="0"/>
              <a:buChar char="•"/>
            </a:pPr>
            <a:r>
              <a:rPr lang="en-US" sz="2400" dirty="0" smtClean="0"/>
              <a:t>Mass/forced migrations due to:</a:t>
            </a:r>
          </a:p>
          <a:p>
            <a:r>
              <a:rPr lang="en-US" sz="2400" dirty="0"/>
              <a:t>w</a:t>
            </a:r>
            <a:r>
              <a:rPr lang="en-US" sz="2400" dirty="0" smtClean="0"/>
              <a:t>ar, persecution, famine and other natural disasters, colonialism, slavery, indentured labor</a:t>
            </a:r>
          </a:p>
          <a:p>
            <a:endParaRPr lang="en-US" sz="2400" dirty="0"/>
          </a:p>
          <a:p>
            <a:pPr>
              <a:buFont typeface="Arial" panose="020B0604020202020204" pitchFamily="34" charset="0"/>
              <a:buChar char="•"/>
            </a:pPr>
            <a:r>
              <a:rPr lang="en-US" sz="2400" dirty="0" smtClean="0"/>
              <a:t>People also choose to migrate to seek a better life, more opportunities and resources, a higher standard of living</a:t>
            </a:r>
          </a:p>
          <a:p>
            <a:endParaRPr lang="en-US" sz="2400" dirty="0"/>
          </a:p>
          <a:p>
            <a:pPr>
              <a:buFont typeface="Arial" panose="020B0604020202020204" pitchFamily="34" charset="0"/>
              <a:buChar char="•"/>
            </a:pPr>
            <a:r>
              <a:rPr lang="en-US" sz="2400" dirty="0" smtClean="0"/>
              <a:t>Exiles, expatriates, refugees, asylum seekers, </a:t>
            </a:r>
            <a:r>
              <a:rPr lang="en-US" sz="2400" dirty="0" err="1" smtClean="0"/>
              <a:t>diasporics</a:t>
            </a: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66259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Immigrant writers: </a:t>
            </a:r>
            <a:r>
              <a:rPr lang="en-US" dirty="0" err="1" smtClean="0"/>
              <a:t>chitra</a:t>
            </a:r>
            <a:r>
              <a:rPr lang="en-US" dirty="0" smtClean="0"/>
              <a:t> </a:t>
            </a:r>
            <a:r>
              <a:rPr lang="en-US" dirty="0" err="1" smtClean="0"/>
              <a:t>divakaruni</a:t>
            </a:r>
            <a:endParaRPr lang="en-US" dirty="0"/>
          </a:p>
        </p:txBody>
      </p:sp>
      <p:pic>
        <p:nvPicPr>
          <p:cNvPr id="5" name="Content Placeholder 4"/>
          <p:cNvPicPr>
            <a:picLocks noGrp="1" noChangeAspect="1"/>
          </p:cNvPicPr>
          <p:nvPr>
            <p:ph sz="half" idx="1"/>
          </p:nvPr>
        </p:nvPicPr>
        <p:blipFill>
          <a:blip r:embed="rId3"/>
          <a:stretch>
            <a:fillRect/>
          </a:stretch>
        </p:blipFill>
        <p:spPr>
          <a:xfrm>
            <a:off x="2061652" y="2286000"/>
            <a:ext cx="2679134" cy="4022725"/>
          </a:xfrm>
          <a:prstGeom prst="rect">
            <a:avLst/>
          </a:prstGeom>
        </p:spPr>
      </p:pic>
      <p:sp>
        <p:nvSpPr>
          <p:cNvPr id="4" name="Content Placeholder 3"/>
          <p:cNvSpPr>
            <a:spLocks noGrp="1"/>
          </p:cNvSpPr>
          <p:nvPr>
            <p:ph sz="half" idx="2"/>
          </p:nvPr>
        </p:nvSpPr>
        <p:spPr>
          <a:xfrm>
            <a:off x="5989320" y="2084832"/>
            <a:ext cx="4754880" cy="4224528"/>
          </a:xfrm>
          <a:ln/>
        </p:spPr>
        <p:style>
          <a:lnRef idx="1">
            <a:schemeClr val="accent1"/>
          </a:lnRef>
          <a:fillRef idx="3">
            <a:schemeClr val="accent1"/>
          </a:fillRef>
          <a:effectRef idx="2">
            <a:schemeClr val="accent1"/>
          </a:effectRef>
          <a:fontRef idx="minor">
            <a:schemeClr val="lt1"/>
          </a:fontRef>
        </p:style>
        <p:txBody>
          <a:bodyPr/>
          <a:lstStyle/>
          <a:p>
            <a:pPr>
              <a:buFont typeface="Arial" panose="020B0604020202020204" pitchFamily="34" charset="0"/>
              <a:buChar char="•"/>
            </a:pPr>
            <a:r>
              <a:rPr lang="en-US" dirty="0" smtClean="0"/>
              <a:t>Born in </a:t>
            </a:r>
            <a:r>
              <a:rPr lang="en-US" dirty="0" err="1" smtClean="0"/>
              <a:t>Kolkota</a:t>
            </a:r>
            <a:r>
              <a:rPr lang="en-US" dirty="0" smtClean="0"/>
              <a:t>, India</a:t>
            </a:r>
          </a:p>
          <a:p>
            <a:pPr>
              <a:buFont typeface="Arial" panose="020B0604020202020204" pitchFamily="34" charset="0"/>
              <a:buChar char="•"/>
            </a:pPr>
            <a:r>
              <a:rPr lang="en-US" dirty="0" smtClean="0"/>
              <a:t>Came to the US for graduate studies</a:t>
            </a:r>
          </a:p>
          <a:p>
            <a:pPr>
              <a:buFont typeface="Arial" panose="020B0604020202020204" pitchFamily="34" charset="0"/>
              <a:buChar char="•"/>
            </a:pPr>
            <a:r>
              <a:rPr lang="en-US" dirty="0" smtClean="0"/>
              <a:t>MA from Wright State University and PhD from University of California, Berkley</a:t>
            </a:r>
          </a:p>
          <a:p>
            <a:pPr>
              <a:buFont typeface="Arial" panose="020B0604020202020204" pitchFamily="34" charset="0"/>
              <a:buChar char="•"/>
            </a:pPr>
            <a:r>
              <a:rPr lang="en-US" dirty="0" smtClean="0"/>
              <a:t>Betty and Gene McDavid Professor of Creative Writing at the University of Houston</a:t>
            </a:r>
          </a:p>
          <a:p>
            <a:pPr>
              <a:buFont typeface="Arial" panose="020B0604020202020204" pitchFamily="34" charset="0"/>
              <a:buChar char="•"/>
            </a:pPr>
            <a:r>
              <a:rPr lang="en-US" dirty="0" smtClean="0"/>
              <a:t>Winner of American Book Award and numerous other awards</a:t>
            </a:r>
          </a:p>
          <a:p>
            <a:endParaRPr lang="en-US" dirty="0" smtClean="0"/>
          </a:p>
          <a:p>
            <a:endParaRPr lang="en-US" dirty="0"/>
          </a:p>
        </p:txBody>
      </p:sp>
    </p:spTree>
    <p:extLst>
      <p:ext uri="{BB962C8B-B14F-4D97-AF65-F5344CB8AC3E}">
        <p14:creationId xmlns:p14="http://schemas.microsoft.com/office/powerpoint/2010/main" val="2902866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Immigrant writers: </a:t>
            </a:r>
            <a:r>
              <a:rPr lang="en-US" dirty="0" err="1" smtClean="0"/>
              <a:t>jhumpa</a:t>
            </a:r>
            <a:r>
              <a:rPr lang="en-US" dirty="0" smtClean="0"/>
              <a:t> </a:t>
            </a:r>
            <a:r>
              <a:rPr lang="en-US" dirty="0" err="1" smtClean="0"/>
              <a:t>lahiri</a:t>
            </a:r>
            <a:endParaRPr lang="en-US" dirty="0"/>
          </a:p>
        </p:txBody>
      </p:sp>
      <p:pic>
        <p:nvPicPr>
          <p:cNvPr id="5" name="Content Placeholder 4"/>
          <p:cNvPicPr>
            <a:picLocks noGrp="1" noChangeAspect="1"/>
          </p:cNvPicPr>
          <p:nvPr>
            <p:ph sz="half" idx="1"/>
          </p:nvPr>
        </p:nvPicPr>
        <p:blipFill>
          <a:blip r:embed="rId2"/>
          <a:stretch>
            <a:fillRect/>
          </a:stretch>
        </p:blipFill>
        <p:spPr>
          <a:xfrm>
            <a:off x="1024128" y="2286000"/>
            <a:ext cx="4761005" cy="3566160"/>
          </a:xfrm>
          <a:prstGeom prst="rect">
            <a:avLst/>
          </a:prstGeom>
        </p:spPr>
      </p:pic>
      <p:sp>
        <p:nvSpPr>
          <p:cNvPr id="4" name="Content Placeholder 3"/>
          <p:cNvSpPr>
            <a:spLocks noGrp="1"/>
          </p:cNvSpPr>
          <p:nvPr>
            <p:ph sz="half" idx="2"/>
          </p:nvPr>
        </p:nvSpPr>
        <p:spPr>
          <a:xfrm>
            <a:off x="5989320" y="2286000"/>
            <a:ext cx="4754880" cy="3566160"/>
          </a:xfrm>
          <a:ln/>
        </p:spPr>
        <p:style>
          <a:lnRef idx="1">
            <a:schemeClr val="accent1"/>
          </a:lnRef>
          <a:fillRef idx="3">
            <a:schemeClr val="accent1"/>
          </a:fillRef>
          <a:effectRef idx="2">
            <a:schemeClr val="accent1"/>
          </a:effectRef>
          <a:fontRef idx="minor">
            <a:schemeClr val="lt1"/>
          </a:fontRef>
        </p:style>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Born in London but has lived in the US since she was two</a:t>
            </a:r>
          </a:p>
          <a:p>
            <a:pPr>
              <a:buFont typeface="Arial" panose="020B0604020202020204" pitchFamily="34" charset="0"/>
              <a:buChar char="•"/>
            </a:pPr>
            <a:r>
              <a:rPr lang="en-US" dirty="0" smtClean="0"/>
              <a:t>MA, MFA and PhD from Boston University</a:t>
            </a:r>
          </a:p>
          <a:p>
            <a:pPr>
              <a:buFont typeface="Arial" panose="020B0604020202020204" pitchFamily="34" charset="0"/>
              <a:buChar char="•"/>
            </a:pPr>
            <a:r>
              <a:rPr lang="en-US" dirty="0" smtClean="0"/>
              <a:t>Teaches Creative Writing at Princeton </a:t>
            </a:r>
          </a:p>
          <a:p>
            <a:pPr>
              <a:buFont typeface="Arial" panose="020B0604020202020204" pitchFamily="34" charset="0"/>
              <a:buChar char="•"/>
            </a:pPr>
            <a:r>
              <a:rPr lang="en-US" dirty="0" smtClean="0"/>
              <a:t>Pulitzer Prize for Fiction and other awards</a:t>
            </a:r>
          </a:p>
          <a:p>
            <a:endParaRPr lang="en-US" dirty="0" smtClean="0"/>
          </a:p>
          <a:p>
            <a:endParaRPr lang="en-US" dirty="0"/>
          </a:p>
        </p:txBody>
      </p:sp>
    </p:spTree>
    <p:extLst>
      <p:ext uri="{BB962C8B-B14F-4D97-AF65-F5344CB8AC3E}">
        <p14:creationId xmlns:p14="http://schemas.microsoft.com/office/powerpoint/2010/main" val="394344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Context: Issues for first- and second-generation immigrants</a:t>
            </a:r>
            <a:endParaRPr lang="en-US" dirty="0"/>
          </a:p>
        </p:txBody>
      </p:sp>
      <p:sp>
        <p:nvSpPr>
          <p:cNvPr id="3" name="Content Placeholder 2"/>
          <p:cNvSpPr>
            <a:spLocks noGrp="1"/>
          </p:cNvSpPr>
          <p:nvPr>
            <p:ph idx="1"/>
          </p:nvPr>
        </p:nvSpPr>
        <p:spPr>
          <a:ln/>
        </p:spPr>
        <p:style>
          <a:lnRef idx="1">
            <a:schemeClr val="accent1"/>
          </a:lnRef>
          <a:fillRef idx="3">
            <a:schemeClr val="accent1"/>
          </a:fillRef>
          <a:effectRef idx="2">
            <a:schemeClr val="accent1"/>
          </a:effectRef>
          <a:fontRef idx="minor">
            <a:schemeClr val="lt1"/>
          </a:fontRef>
        </p:style>
        <p:txBody>
          <a:bodyPr/>
          <a:lstStyle/>
          <a:p>
            <a:pPr>
              <a:buFont typeface="Arial" panose="020B0604020202020204" pitchFamily="34" charset="0"/>
              <a:buChar char="•"/>
            </a:pPr>
            <a:r>
              <a:rPr lang="en-US" sz="2800" dirty="0" smtClean="0"/>
              <a:t>Negotiation between the need to assimilate and adapt </a:t>
            </a:r>
            <a:r>
              <a:rPr lang="en-US" sz="2800" dirty="0"/>
              <a:t>to the </a:t>
            </a:r>
            <a:r>
              <a:rPr lang="en-US" sz="2800" dirty="0" err="1"/>
              <a:t>hostland</a:t>
            </a:r>
            <a:r>
              <a:rPr lang="en-US" sz="2800" dirty="0"/>
              <a:t> and </a:t>
            </a:r>
            <a:r>
              <a:rPr lang="en-US" sz="2800" dirty="0" smtClean="0"/>
              <a:t>the desire to preserve culture and tradition of the homeland</a:t>
            </a:r>
          </a:p>
          <a:p>
            <a:pPr>
              <a:buFont typeface="Arial" panose="020B0604020202020204" pitchFamily="34" charset="0"/>
              <a:buChar char="•"/>
            </a:pPr>
            <a:endParaRPr lang="en-US" sz="2400" dirty="0" smtClean="0"/>
          </a:p>
          <a:p>
            <a:pPr>
              <a:buFont typeface="Arial" panose="020B0604020202020204" pitchFamily="34" charset="0"/>
              <a:buChar char="•"/>
            </a:pPr>
            <a:r>
              <a:rPr lang="en-US" sz="2800" dirty="0" smtClean="0"/>
              <a:t>Disorientation and confusion in first-generation immigrants</a:t>
            </a:r>
          </a:p>
          <a:p>
            <a:pPr>
              <a:buFont typeface="Arial" panose="020B0604020202020204" pitchFamily="34" charset="0"/>
              <a:buChar char="•"/>
            </a:pPr>
            <a:endParaRPr lang="en-US" sz="2400" dirty="0" smtClean="0"/>
          </a:p>
          <a:p>
            <a:pPr>
              <a:buFont typeface="Arial" panose="020B0604020202020204" pitchFamily="34" charset="0"/>
              <a:buChar char="•"/>
            </a:pPr>
            <a:r>
              <a:rPr lang="en-US" sz="2800" dirty="0" smtClean="0"/>
              <a:t>Homesickness, loss of status, culture shock, nostalgia</a:t>
            </a:r>
          </a:p>
        </p:txBody>
      </p:sp>
    </p:spTree>
    <p:extLst>
      <p:ext uri="{BB962C8B-B14F-4D97-AF65-F5344CB8AC3E}">
        <p14:creationId xmlns:p14="http://schemas.microsoft.com/office/powerpoint/2010/main" val="3599616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26018"/>
          </a:xfrm>
          <a:ln>
            <a:solidFill>
              <a:schemeClr val="accent1"/>
            </a:solidFill>
          </a:ln>
        </p:spPr>
        <p:txBody>
          <a:bodyPr/>
          <a:lstStyle/>
          <a:p>
            <a:r>
              <a:rPr lang="en-US" dirty="0" smtClean="0"/>
              <a:t>issues</a:t>
            </a:r>
            <a:endParaRPr lang="en-US" dirty="0"/>
          </a:p>
        </p:txBody>
      </p:sp>
      <p:sp>
        <p:nvSpPr>
          <p:cNvPr id="3" name="Content Placeholder 2"/>
          <p:cNvSpPr>
            <a:spLocks noGrp="1"/>
          </p:cNvSpPr>
          <p:nvPr>
            <p:ph idx="1"/>
          </p:nvPr>
        </p:nvSpPr>
        <p:spPr>
          <a:xfrm>
            <a:off x="1024128" y="1998617"/>
            <a:ext cx="9720071" cy="4310743"/>
          </a:xfrm>
        </p:spPr>
        <p:style>
          <a:lnRef idx="1">
            <a:schemeClr val="accent1"/>
          </a:lnRef>
          <a:fillRef idx="3">
            <a:schemeClr val="accent1"/>
          </a:fillRef>
          <a:effectRef idx="2">
            <a:schemeClr val="accent1"/>
          </a:effectRef>
          <a:fontRef idx="minor">
            <a:schemeClr val="lt1"/>
          </a:fontRef>
        </p:style>
        <p:txBody>
          <a:bodyPr/>
          <a:lstStyle/>
          <a:p>
            <a:pPr>
              <a:buFont typeface="Arial" panose="020B0604020202020204" pitchFamily="34" charset="0"/>
              <a:buChar char="•"/>
            </a:pPr>
            <a:r>
              <a:rPr lang="en-US" sz="2800" dirty="0"/>
              <a:t>Straddling between cultures </a:t>
            </a:r>
          </a:p>
          <a:p>
            <a:endParaRPr lang="en-US" dirty="0" smtClean="0"/>
          </a:p>
          <a:p>
            <a:pPr>
              <a:buFont typeface="Arial" panose="020B0604020202020204" pitchFamily="34" charset="0"/>
              <a:buChar char="•"/>
            </a:pPr>
            <a:r>
              <a:rPr lang="en-US" sz="2800" dirty="0" smtClean="0"/>
              <a:t>Divided </a:t>
            </a:r>
            <a:r>
              <a:rPr lang="en-US" sz="2800" dirty="0"/>
              <a:t>identity in second-generation immigrants—double life (ethnic private life and American public life)</a:t>
            </a:r>
          </a:p>
          <a:p>
            <a:endParaRPr lang="en-US" dirty="0" smtClean="0"/>
          </a:p>
          <a:p>
            <a:pPr>
              <a:buFont typeface="Arial" panose="020B0604020202020204" pitchFamily="34" charset="0"/>
              <a:buChar char="•"/>
            </a:pPr>
            <a:r>
              <a:rPr lang="en-US" sz="2800" dirty="0" smtClean="0"/>
              <a:t>Discrimination</a:t>
            </a:r>
            <a:r>
              <a:rPr lang="en-US" sz="2800" dirty="0"/>
              <a:t>, prejudice, and racism</a:t>
            </a:r>
          </a:p>
        </p:txBody>
      </p:sp>
    </p:spTree>
    <p:extLst>
      <p:ext uri="{BB962C8B-B14F-4D97-AF65-F5344CB8AC3E}">
        <p14:creationId xmlns:p14="http://schemas.microsoft.com/office/powerpoint/2010/main" val="344550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Dutta writes a letter”</a:t>
            </a:r>
            <a:endParaRPr lang="en-US" dirty="0"/>
          </a:p>
        </p:txBody>
      </p:sp>
      <p:sp>
        <p:nvSpPr>
          <p:cNvPr id="3" name="Text Placeholder 2"/>
          <p:cNvSpPr>
            <a:spLocks noGrp="1"/>
          </p:cNvSpPr>
          <p:nvPr>
            <p:ph type="body" idx="1"/>
          </p:nvPr>
        </p:nvSpPr>
        <p:spPr/>
        <p:txBody>
          <a:bodyPr/>
          <a:lstStyle/>
          <a:p>
            <a:pPr algn="ctr"/>
            <a:r>
              <a:rPr lang="en-US" dirty="0" smtClean="0"/>
              <a:t>By </a:t>
            </a:r>
            <a:r>
              <a:rPr lang="en-US" dirty="0" err="1" smtClean="0"/>
              <a:t>Chitra</a:t>
            </a:r>
            <a:r>
              <a:rPr lang="en-US" dirty="0" smtClean="0"/>
              <a:t> </a:t>
            </a:r>
            <a:r>
              <a:rPr lang="en-US" dirty="0" err="1" smtClean="0"/>
              <a:t>Divakaruni</a:t>
            </a:r>
            <a:endParaRPr lang="en-US" dirty="0" smtClean="0"/>
          </a:p>
          <a:p>
            <a:pPr algn="ctr"/>
            <a:r>
              <a:rPr lang="en-US" dirty="0" smtClean="0"/>
              <a:t>Published in </a:t>
            </a:r>
            <a:r>
              <a:rPr lang="en-US" i="1" dirty="0" smtClean="0"/>
              <a:t>The Atlantic</a:t>
            </a:r>
            <a:endParaRPr lang="en-US" i="1" dirty="0"/>
          </a:p>
        </p:txBody>
      </p:sp>
    </p:spTree>
    <p:extLst>
      <p:ext uri="{BB962C8B-B14F-4D97-AF65-F5344CB8AC3E}">
        <p14:creationId xmlns:p14="http://schemas.microsoft.com/office/powerpoint/2010/main" val="4248636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smtClean="0"/>
              <a:t>Mrs. Dutta has Moved from…</a:t>
            </a:r>
            <a:endParaRPr lang="en-US" dirty="0"/>
          </a:p>
        </p:txBody>
      </p:sp>
      <p:sp>
        <p:nvSpPr>
          <p:cNvPr id="3" name="Text Placeholder 2"/>
          <p:cNvSpPr>
            <a:spLocks noGrp="1"/>
          </p:cNvSpPr>
          <p:nvPr>
            <p:ph type="body" idx="1"/>
          </p:nvPr>
        </p:nvSpPr>
        <p:spPr/>
        <p:txBody>
          <a:bodyPr/>
          <a:lstStyle/>
          <a:p>
            <a:r>
              <a:rPr lang="en-US" dirty="0" smtClean="0"/>
              <a:t>	</a:t>
            </a:r>
            <a:r>
              <a:rPr lang="en-US" sz="2800" dirty="0" err="1" smtClean="0"/>
              <a:t>Kolkota</a:t>
            </a:r>
            <a:r>
              <a:rPr lang="en-US" sz="2800" dirty="0" smtClean="0"/>
              <a:t>, India</a:t>
            </a:r>
            <a:endParaRPr lang="en-US" sz="2800" dirty="0"/>
          </a:p>
        </p:txBody>
      </p:sp>
      <p:sp>
        <p:nvSpPr>
          <p:cNvPr id="5" name="Text Placeholder 4"/>
          <p:cNvSpPr>
            <a:spLocks noGrp="1"/>
          </p:cNvSpPr>
          <p:nvPr>
            <p:ph type="body" sz="quarter" idx="3"/>
          </p:nvPr>
        </p:nvSpPr>
        <p:spPr>
          <a:xfrm>
            <a:off x="6702302" y="2179636"/>
            <a:ext cx="5198966" cy="822960"/>
          </a:xfrm>
        </p:spPr>
        <p:txBody>
          <a:bodyPr>
            <a:normAutofit/>
          </a:bodyPr>
          <a:lstStyle/>
          <a:p>
            <a:r>
              <a:rPr lang="en-US" dirty="0" smtClean="0"/>
              <a:t>		</a:t>
            </a:r>
          </a:p>
          <a:p>
            <a:r>
              <a:rPr lang="en-US" dirty="0"/>
              <a:t>	</a:t>
            </a:r>
            <a:r>
              <a:rPr lang="en-US" sz="3000" dirty="0" smtClean="0"/>
              <a:t>California,</a:t>
            </a:r>
            <a:r>
              <a:rPr lang="en-US" dirty="0" smtClean="0"/>
              <a:t> </a:t>
            </a:r>
            <a:r>
              <a:rPr lang="en-US" sz="2800" dirty="0" smtClean="0"/>
              <a:t>United States</a:t>
            </a:r>
            <a:endParaRPr lang="en-US" sz="2800" dirty="0"/>
          </a:p>
        </p:txBody>
      </p:sp>
      <p:pic>
        <p:nvPicPr>
          <p:cNvPr id="12" name="Content Placeholder 11"/>
          <p:cNvPicPr>
            <a:picLocks noGrp="1" noChangeAspect="1"/>
          </p:cNvPicPr>
          <p:nvPr>
            <p:ph sz="quarter" idx="4"/>
          </p:nvPr>
        </p:nvPicPr>
        <p:blipFill>
          <a:blip r:embed="rId2"/>
          <a:stretch>
            <a:fillRect/>
          </a:stretch>
        </p:blipFill>
        <p:spPr>
          <a:xfrm>
            <a:off x="6702302" y="3350771"/>
            <a:ext cx="5303520" cy="2651760"/>
          </a:xfrm>
          <a:prstGeom prst="rect">
            <a:avLst/>
          </a:prstGeom>
        </p:spPr>
      </p:pic>
      <p:pic>
        <p:nvPicPr>
          <p:cNvPr id="9" name="Content Placeholder 8"/>
          <p:cNvPicPr>
            <a:picLocks noGrp="1" noChangeAspect="1"/>
          </p:cNvPicPr>
          <p:nvPr>
            <p:ph sz="half" idx="2"/>
          </p:nvPr>
        </p:nvPicPr>
        <p:blipFill>
          <a:blip r:embed="rId3"/>
          <a:stretch>
            <a:fillRect/>
          </a:stretch>
        </p:blipFill>
        <p:spPr>
          <a:xfrm>
            <a:off x="268942" y="2847851"/>
            <a:ext cx="6265251" cy="3657600"/>
          </a:xfrm>
          <a:prstGeom prst="rect">
            <a:avLst/>
          </a:prstGeom>
        </p:spPr>
      </p:pic>
    </p:spTree>
    <p:extLst>
      <p:ext uri="{BB962C8B-B14F-4D97-AF65-F5344CB8AC3E}">
        <p14:creationId xmlns:p14="http://schemas.microsoft.com/office/powerpoint/2010/main" val="3514107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
  <TotalTime>1378</TotalTime>
  <Words>1285</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Tw Cen MT</vt:lpstr>
      <vt:lpstr>Tw Cen MT Condensed</vt:lpstr>
      <vt:lpstr>Wingdings 3</vt:lpstr>
      <vt:lpstr>Integral</vt:lpstr>
      <vt:lpstr>teaching Fiction—text and context</vt:lpstr>
      <vt:lpstr>Immigrant literature</vt:lpstr>
      <vt:lpstr>Migration: people moving from one land (homeland) to another (hostland)</vt:lpstr>
      <vt:lpstr>Immigrant writers: chitra divakaruni</vt:lpstr>
      <vt:lpstr>Immigrant writers: jhumpa lahiri</vt:lpstr>
      <vt:lpstr>Context: Issues for first- and second-generation immigrants</vt:lpstr>
      <vt:lpstr>issues</vt:lpstr>
      <vt:lpstr>“Mrs. Dutta writes a letter”</vt:lpstr>
      <vt:lpstr>Mrs. Dutta has Moved from…</vt:lpstr>
      <vt:lpstr>Context: Cultural differences</vt:lpstr>
      <vt:lpstr>Ramayana—an indian epic: “she wished the ground would open up and swallow her, like the sita of mythology”</vt:lpstr>
      <vt:lpstr>The migrant’s double vision</vt:lpstr>
      <vt:lpstr>Double vision in “Mrs. Dutta”</vt:lpstr>
      <vt:lpstr>“Mr. Pirzada comes to Dine”</vt:lpstr>
      <vt:lpstr>When is an indian not an indian?</vt:lpstr>
      <vt:lpstr>Context: Shifting borders due to Colonialism, independence and partition</vt:lpstr>
      <vt:lpstr>Context: Factors that led to war between east Pakistan and west pakistan</vt:lpstr>
      <vt:lpstr>Context: Bangladeshi war of independence 1971</vt:lpstr>
      <vt:lpstr>Context: Timeline of the war</vt:lpstr>
      <vt:lpstr>“We made dioramas […] depicting George Washington crossing the choppy waters of the Delaware river”</vt:lpstr>
      <vt:lpstr>What Mr. pirzada brings…</vt:lpstr>
      <vt:lpstr>Ways to provide context</vt:lpstr>
      <vt:lpstr>Other (short) works about immigration</vt:lpstr>
      <vt:lpstr>Longer Works about Immigration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Fiction—text and context</dc:title>
  <dc:creator>Maryse Jayasuriya</dc:creator>
  <cp:lastModifiedBy>Maryse Jayasuriya</cp:lastModifiedBy>
  <cp:revision>79</cp:revision>
  <dcterms:created xsi:type="dcterms:W3CDTF">2019-06-06T15:38:27Z</dcterms:created>
  <dcterms:modified xsi:type="dcterms:W3CDTF">2020-07-14T06:38:47Z</dcterms:modified>
</cp:coreProperties>
</file>