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6858000" cx="9144000"/>
  <p:notesSz cx="7010400" cy="9296400"/>
  <p:embeddedFontLst>
    <p:embeddedFont>
      <p:font typeface="Garamond"/>
      <p:regular r:id="rId60"/>
      <p:bold r:id="rId61"/>
      <p:italic r:id="rId62"/>
      <p:boldItalic r:id="rId63"/>
    </p:embeddedFont>
    <p:embeddedFont>
      <p:font typeface="Merriweather"/>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0FAF4E-F7F5-4C52-B380-A2B7279BE225}">
  <a:tblStyle styleId="{170FAF4E-F7F5-4C52-B380-A2B7279BE22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3976EA6A-60B9-4D09-98CC-CC78626EC712}" styleName="Table_1">
    <a:wholeTbl>
      <a:tcTxStyle b="off" i="off">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Garamond-italic.fntdata"/><Relationship Id="rId61" Type="http://schemas.openxmlformats.org/officeDocument/2006/relationships/font" Target="fonts/Garamond-bold.fntdata"/><Relationship Id="rId20" Type="http://schemas.openxmlformats.org/officeDocument/2006/relationships/slide" Target="slides/slide13.xml"/><Relationship Id="rId64" Type="http://schemas.openxmlformats.org/officeDocument/2006/relationships/font" Target="fonts/Merriweather-regular.fntdata"/><Relationship Id="rId63" Type="http://schemas.openxmlformats.org/officeDocument/2006/relationships/font" Target="fonts/Garamond-boldItalic.fntdata"/><Relationship Id="rId22" Type="http://schemas.openxmlformats.org/officeDocument/2006/relationships/slide" Target="slides/slide15.xml"/><Relationship Id="rId66" Type="http://schemas.openxmlformats.org/officeDocument/2006/relationships/font" Target="fonts/Merriweather-italic.fntdata"/><Relationship Id="rId21" Type="http://schemas.openxmlformats.org/officeDocument/2006/relationships/slide" Target="slides/slide14.xml"/><Relationship Id="rId65" Type="http://schemas.openxmlformats.org/officeDocument/2006/relationships/font" Target="fonts/Merriweather-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Merriweather-boldItalic.fntdata"/><Relationship Id="rId60" Type="http://schemas.openxmlformats.org/officeDocument/2006/relationships/font" Target="fonts/Garamond-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docsteach.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archives.gov/global-pages/exit.html?link=https://itunes.apple.com/us/app/congress-creates-bill-rights/id917839792?ls=1&amp;mt=8" TargetMode="External"/><Relationship Id="rId3" Type="http://schemas.openxmlformats.org/officeDocument/2006/relationships/hyperlink" Target="http://www.archives.gov/global-pages/exit.html?link=https://itunes.apple.com/us/book/congress-creates-bill-rights/id917916560?ls=1&amp;mt=11" TargetMode="External"/><Relationship Id="rId4" Type="http://schemas.openxmlformats.org/officeDocument/2006/relationships/hyperlink" Target="http://www.archives.gov/legislative/resources/bill-of-rights/bor.epub"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talog.archives.gov/id/1408913" TargetMode="External"/><Relationship Id="rId3" Type="http://schemas.openxmlformats.org/officeDocument/2006/relationships/hyperlink" Target="https://docsteach.org/documents/document/fourteenth-amendment"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Today, I will talk with you on the topic of teaching about the Bill of Rights. Bringing this Charter of Freedom into your classroom is an essential element of a civics or history class. Schools are a critical venue for building civic knowledge and engagement, and your discussions with students are the foundation of their civic lives.  For students to be the active and informed voters of tomorrow, teachers must engage them in the discussion of civics topics today.</a:t>
            </a:r>
            <a:endParaRPr/>
          </a:p>
          <a:p>
            <a:pPr indent="0" lvl="0" marL="0" rtl="0" algn="l">
              <a:lnSpc>
                <a:spcPct val="100000"/>
              </a:lnSpc>
              <a:spcBef>
                <a:spcPts val="0"/>
              </a:spcBef>
              <a:spcAft>
                <a:spcPts val="0"/>
              </a:spcAft>
              <a:buSzPts val="1400"/>
              <a:buNone/>
            </a:pPr>
            <a:r>
              <a:t/>
            </a:r>
            <a:endParaRPr/>
          </a:p>
        </p:txBody>
      </p:sp>
      <p:sp>
        <p:nvSpPr>
          <p:cNvPr id="168" name="Google Shape;168;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0: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31" name="Google Shape;231;p10: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11: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38" name="Google Shape;238;p11: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2: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Students often think of rights as entitlements to do what they please.  John Locke discussed this misunderstanding when he wrote on rights back in the 1600s.</a:t>
            </a:r>
            <a:endParaRPr/>
          </a:p>
        </p:txBody>
      </p:sp>
      <p:sp>
        <p:nvSpPr>
          <p:cNvPr id="246" name="Google Shape;246;p12: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3: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3: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300"/>
              <a:t>It is essential that students narrow down the meaning of rights from a vague concept to something more concrete.  This Venn diagram was created as a simple way to start a conversation about rights by considering the network of rights and reciprocal responsibility at the heart of a community.  This example uses the classroom as a community of students. </a:t>
            </a:r>
            <a:endParaRPr sz="1300"/>
          </a:p>
        </p:txBody>
      </p:sp>
      <p:sp>
        <p:nvSpPr>
          <p:cNvPr id="253" name="Google Shape;253;p13: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4: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63" name="Google Shape;263;p14: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5: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Once students have formulated an understanding of what a right is, in their terms, they are ready to move to discussing the content of the Bill of Rights . In our national civics webinars with students, the National Archives staff often uses the following activity to engage students in analyzing the text of the Bill of Rights.</a:t>
            </a:r>
            <a:endParaRPr/>
          </a:p>
          <a:p>
            <a:pPr indent="0" lvl="0" marL="0" rtl="0" algn="l">
              <a:lnSpc>
                <a:spcPct val="100000"/>
              </a:lnSpc>
              <a:spcBef>
                <a:spcPts val="0"/>
              </a:spcBef>
              <a:spcAft>
                <a:spcPts val="0"/>
              </a:spcAft>
              <a:buSzPts val="1400"/>
              <a:buNone/>
            </a:pPr>
            <a:r>
              <a:t/>
            </a:r>
            <a:endParaRPr/>
          </a:p>
        </p:txBody>
      </p:sp>
      <p:sp>
        <p:nvSpPr>
          <p:cNvPr id="275" name="Google Shape;275;p15: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On this and the following two screens you will see the amendments of the Bill of Rights color coded with the orange highlighting (and underling) showing limits on what the government can do. Phrases highlighted in green (or in italics) show rights that people have.</a:t>
            </a:r>
            <a:endParaRPr/>
          </a:p>
        </p:txBody>
      </p:sp>
      <p:sp>
        <p:nvSpPr>
          <p:cNvPr id="284" name="Google Shape;284;p16:notes"/>
          <p:cNvSpPr/>
          <p:nvPr>
            <p:ph idx="2" type="sldImg"/>
          </p:nvPr>
        </p:nvSpPr>
        <p:spPr>
          <a:xfrm>
            <a:off x="1168716"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t/>
            </a:r>
            <a:endParaRPr/>
          </a:p>
        </p:txBody>
      </p:sp>
      <p:sp>
        <p:nvSpPr>
          <p:cNvPr id="291" name="Google Shape;291;p17:notes"/>
          <p:cNvSpPr/>
          <p:nvPr>
            <p:ph idx="2" type="sldImg"/>
          </p:nvPr>
        </p:nvSpPr>
        <p:spPr>
          <a:xfrm>
            <a:off x="1168716"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p:nvPr>
            <p:ph idx="2" type="sldImg"/>
          </p:nvPr>
        </p:nvSpPr>
        <p:spPr>
          <a:xfrm>
            <a:off x="1168716"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18: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9: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9: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The students work in pairs to draw from their findings to complete this table, identifying rights of the people and limits on government embedded in the Bill of Rights</a:t>
            </a:r>
            <a:endParaRPr/>
          </a:p>
        </p:txBody>
      </p:sp>
      <p:sp>
        <p:nvSpPr>
          <p:cNvPr id="305" name="Google Shape;305;p19: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The National Archives is the governmental agency responsible for preserving and making available the records that document the story of government under the Constitution.  NARA holds over 14 billion records at 43 centers across the country.  Records exist on a wide range of topics and in many different media.  You can easily access millions of records by visiting archives.gov.  </a:t>
            </a:r>
            <a:endParaRPr/>
          </a:p>
          <a:p>
            <a:pPr indent="0" lvl="0" marL="0" rtl="0" algn="l">
              <a:lnSpc>
                <a:spcPct val="100000"/>
              </a:lnSpc>
              <a:spcBef>
                <a:spcPts val="0"/>
              </a:spcBef>
              <a:spcAft>
                <a:spcPts val="0"/>
              </a:spcAft>
              <a:buSzPts val="1400"/>
              <a:buNone/>
            </a:pPr>
            <a:r>
              <a:rPr lang="en-US"/>
              <a:t>NARA also presents a wide range of educational materials online.  Go to </a:t>
            </a:r>
            <a:r>
              <a:rPr lang="en-US" u="sng">
                <a:solidFill>
                  <a:schemeClr val="hlink"/>
                </a:solidFill>
                <a:hlinkClick r:id="rId2"/>
              </a:rPr>
              <a:t>www.docsteach.org</a:t>
            </a:r>
            <a:r>
              <a:rPr lang="en-US"/>
              <a:t> to discover thousand of documents and hundreds of lesson plans made by teachers and NARA staff. </a:t>
            </a:r>
            <a:endParaRPr/>
          </a:p>
        </p:txBody>
      </p:sp>
      <p:sp>
        <p:nvSpPr>
          <p:cNvPr id="174" name="Google Shape;174;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311" name="Google Shape;311;p20: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1: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316" name="Google Shape;316;p21: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p:nvPr>
            <p:ph idx="2" type="sldImg"/>
          </p:nvPr>
        </p:nvSpPr>
        <p:spPr>
          <a:xfrm>
            <a:off x="1168716"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p22: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SzPts val="1100"/>
              <a:buNone/>
            </a:pPr>
            <a:r>
              <a:rPr lang="en-US"/>
              <a:t>The students then draw from their findings to answer reflection questions about rights and limits in the Bill of Rights.  The ideal result would be if the students gain a better understanding of how the Bill of Rights is a mix of rights and limitations on government.  Students might also consider how limits on government create rights for the people and how articulating rights of the people limits government.  In all, we hope they gain a better understanding about how governmental authority and protected individual rights are balanced and interdependent.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Teks 17 (A) requires students to know about how the Bill of Rights was shaped by the debate between the Anti-Federalists and Federalists about ratifying the Constitution.  To make a complex story very simple, I will say that the Federalists were the faction that wanted to see the Constitution ratified in the way it was signed at the Constitutional Convention.  The Anti-Federalists feared that the new Constitution gave the newly proposed government too much power.  They preferred to see the states retain more of the authority they had under the Articles of Confederation.  A second point made by the Anti-Federalists was that the Constitution should include a Bill of Rights.</a:t>
            </a:r>
            <a:endParaRPr/>
          </a:p>
        </p:txBody>
      </p:sp>
      <p:sp>
        <p:nvSpPr>
          <p:cNvPr id="327" name="Google Shape;327;p23: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4: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The debate between the two factions emerged between September 1787 when several delegates refused to sign the Constitution, and it grew after January, 1788 as states debated ratification of the Constitution at state conventions.</a:t>
            </a:r>
            <a:endParaRPr/>
          </a:p>
        </p:txBody>
      </p:sp>
      <p:sp>
        <p:nvSpPr>
          <p:cNvPr id="333" name="Google Shape;333;p24: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5: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80000"/>
              </a:lnSpc>
              <a:spcBef>
                <a:spcPts val="0"/>
              </a:spcBef>
              <a:spcAft>
                <a:spcPts val="0"/>
              </a:spcAft>
              <a:buSzPts val="1400"/>
              <a:buNone/>
            </a:pPr>
            <a:r>
              <a:rPr lang="en-US">
                <a:latin typeface="Times New Roman"/>
                <a:ea typeface="Times New Roman"/>
                <a:cs typeface="Times New Roman"/>
                <a:sym typeface="Times New Roman"/>
              </a:rPr>
              <a:t>The Center for Legislative Archives has a free mobile app, Congress Creates the Bill of Rights, that details the process of how the Bill of Rights was created. The address on this slide shows where you can access it. The app was designed originally for the iPad, but there is also a pdf version of the content that contains all the same information.  </a:t>
            </a:r>
            <a:endParaRPr>
              <a:latin typeface="Times New Roman"/>
              <a:ea typeface="Times New Roman"/>
              <a:cs typeface="Times New Roman"/>
              <a:sym typeface="Times New Roman"/>
            </a:endParaRPr>
          </a:p>
          <a:p>
            <a:pPr indent="0" lvl="0" marL="0" rtl="0" algn="l">
              <a:lnSpc>
                <a:spcPct val="80000"/>
              </a:lnSpc>
              <a:spcBef>
                <a:spcPts val="0"/>
              </a:spcBef>
              <a:spcAft>
                <a:spcPts val="0"/>
              </a:spcAft>
              <a:buSzPts val="1400"/>
              <a:buNone/>
            </a:pPr>
            <a:r>
              <a:t/>
            </a:r>
            <a:endParaRPr sz="2220"/>
          </a:p>
          <a:p>
            <a:pPr indent="0" lvl="0" marL="0" rtl="0" algn="l">
              <a:lnSpc>
                <a:spcPct val="80000"/>
              </a:lnSpc>
              <a:spcBef>
                <a:spcPts val="0"/>
              </a:spcBef>
              <a:spcAft>
                <a:spcPts val="0"/>
              </a:spcAft>
              <a:buSzPts val="1400"/>
              <a:buNone/>
            </a:pPr>
            <a:r>
              <a:t/>
            </a:r>
            <a:endParaRPr sz="2220"/>
          </a:p>
        </p:txBody>
      </p:sp>
      <p:sp>
        <p:nvSpPr>
          <p:cNvPr id="342" name="Google Shape;342;p25: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6: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6: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You can find examples of proposed amendments offered by Anti-Federalists in state ratifying conventions in the app.  This slide shows the main menu.  You should look for the section entitled 17 Amendments in process.  The iPad version makes this navigation very easy.  The pdf is not as fancy, when you will see the link that will open this section of the app, select it and scroll down to the content you wish to study.  </a:t>
            </a:r>
            <a:endParaRPr>
              <a:latin typeface="Times New Roman"/>
              <a:ea typeface="Times New Roman"/>
              <a:cs typeface="Times New Roman"/>
              <a:sym typeface="Times New Roman"/>
            </a:endParaRPr>
          </a:p>
        </p:txBody>
      </p:sp>
      <p:sp>
        <p:nvSpPr>
          <p:cNvPr id="349" name="Google Shape;349;p26: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7: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This screen takes us a step further into the hunt.  Here you see a link leading to information on each of the 17 articles of amendment that James Madison persuaded the House to pass in 1789.</a:t>
            </a:r>
            <a:endParaRPr>
              <a:latin typeface="Times New Roman"/>
              <a:ea typeface="Times New Roman"/>
              <a:cs typeface="Times New Roman"/>
              <a:sym typeface="Times New Roman"/>
            </a:endParaRPr>
          </a:p>
        </p:txBody>
      </p:sp>
      <p:sp>
        <p:nvSpPr>
          <p:cNvPr id="356" name="Google Shape;356;p27: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8: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The entry for each proposed article begins with examples of proposals sent to Congress from state conventions.</a:t>
            </a:r>
            <a:endParaRPr/>
          </a:p>
        </p:txBody>
      </p:sp>
      <p:sp>
        <p:nvSpPr>
          <p:cNvPr id="362" name="Google Shape;362;p28: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9: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Now that you know where to find the information, let's look at a few samples that illustrate points raised by Anti-Federalists that informed the debate over the Bill of Rights.  Studying these proposals shows the thinking of the Anti-Federalists and gives you an opportunity to engage your students in assessing how much or how little impact the Anti-Federalists had on the Bill of Rights.</a:t>
            </a:r>
            <a:endParaRPr/>
          </a:p>
        </p:txBody>
      </p:sp>
      <p:sp>
        <p:nvSpPr>
          <p:cNvPr id="367" name="Google Shape;367;p29: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90000"/>
              </a:lnSpc>
              <a:spcBef>
                <a:spcPts val="0"/>
              </a:spcBef>
              <a:spcAft>
                <a:spcPts val="0"/>
              </a:spcAft>
              <a:buSzPts val="1400"/>
              <a:buNone/>
            </a:pPr>
            <a:r>
              <a:rPr lang="en-US"/>
              <a:t>I work at the Center for Legislative Archives, the division of the National Archives which preserves and makes available the official records of the United States House of Representatives and Senate.  The Center  provides  resources that will help your students understand our history and civic life. </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rPr lang="en-US"/>
              <a:t>We use the records of representative government to teach the public about how Congress has shaped our history and what it does today.</a:t>
            </a:r>
            <a:endParaRPr/>
          </a:p>
        </p:txBody>
      </p:sp>
      <p:sp>
        <p:nvSpPr>
          <p:cNvPr id="182" name="Google Shape;182;p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0: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76" name="Google Shape;376;p30: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31: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83" name="Google Shape;383;p31: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90" name="Google Shape;390;p32: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3: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t/>
            </a:r>
            <a:endParaRPr/>
          </a:p>
        </p:txBody>
      </p:sp>
      <p:sp>
        <p:nvSpPr>
          <p:cNvPr id="397" name="Google Shape;397;p33: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4:notes"/>
          <p:cNvSpPr txBox="1"/>
          <p:nvPr>
            <p:ph idx="1" type="body"/>
          </p:nvPr>
        </p:nvSpPr>
        <p:spPr>
          <a:xfrm>
            <a:off x="701040" y="4473893"/>
            <a:ext cx="5608200" cy="36606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400"/>
              <a:buNone/>
            </a:pPr>
            <a:r>
              <a:rPr lang="en-US"/>
              <a:t>The app contains many more examples of proposals from state ratifying conventions.  But, your next challenge is to engage your students in the next chapter of the Federalist - Anti-Federalist debate: what happened in Congress.</a:t>
            </a:r>
            <a:endParaRPr/>
          </a:p>
        </p:txBody>
      </p:sp>
      <p:sp>
        <p:nvSpPr>
          <p:cNvPr id="404" name="Google Shape;404;p34:notes"/>
          <p:cNvSpPr/>
          <p:nvPr>
            <p:ph idx="2" type="sldImg"/>
          </p:nvPr>
        </p:nvSpPr>
        <p:spPr>
          <a:xfrm>
            <a:off x="1402080" y="1162050"/>
            <a:ext cx="4206300" cy="3137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1600"/>
              <a:t> This remarkable document is a congressional record known as a mark-up. A markup is an ordinary type of congressional records showing a committee at work, but this markup is truly extraordinary.  From September 2 – 9, 1789, The Senate debated seventeen proposed constitutional amendments that had been passed by the House of Representatives on August 24. The amendments passed by the House form the printed text you see.  The handwritten annotations were added as the Senate debated the House versions of the amendments and show the changes they proposed to make. The Senate was closed to the public at that time, and transcripts of debates were not taken down.  As a result, this document takes us behind the locked doors of the Senate by preserving evidence of how the debate unfolded. </a:t>
            </a:r>
            <a:endParaRPr sz="1600"/>
          </a:p>
        </p:txBody>
      </p:sp>
      <p:sp>
        <p:nvSpPr>
          <p:cNvPr id="410" name="Google Shape;410;p3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6: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It was the Senate markup that inspired us to create the app. We studied the original document, kept under lock in our vault, and asked how we might bring it into the classroom.  To our eyes, this document was valuable because the layers of information recorded on it showed Congress debating our fundamental ideas about rights and limits on government.  How could we open up the magic of this historical artifact to students?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Retuning to the main menu, we can see that it shows the architecture or landscape of the app.  The column to the left gives the historical context for Congress’s debate.  The middle column takes a student inside the First Congress, and the right-hand column invites the students to reflect on the significance of Congress’s work.</a:t>
            </a:r>
            <a:endParaRPr>
              <a:latin typeface="Times New Roman"/>
              <a:ea typeface="Times New Roman"/>
              <a:cs typeface="Times New Roman"/>
              <a:sym typeface="Times New Roman"/>
            </a:endParaRPr>
          </a:p>
        </p:txBody>
      </p:sp>
      <p:sp>
        <p:nvSpPr>
          <p:cNvPr id="419" name="Google Shape;419;p36: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The four-page Senate markup preserved the work of both Houses at a critical moment, and it is the heart of the app.  Studying its contents is the major focus of the app.</a:t>
            </a:r>
            <a:endParaRPr>
              <a:latin typeface="Times New Roman"/>
              <a:ea typeface="Times New Roman"/>
              <a:cs typeface="Times New Roman"/>
              <a:sym typeface="Times New Roman"/>
            </a:endParaRPr>
          </a:p>
        </p:txBody>
      </p:sp>
      <p:sp>
        <p:nvSpPr>
          <p:cNvPr id="425" name="Google Shape;425;p3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3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The technology of the mobile computer app enables us to open out the Senate markup and bring the Senate debate into the classroom in a unique way. We came up with a way to peel off layers of writing and show the sequence in which changes were proposed and adopted in the Senate.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This screen, for example, shows the text of what we know at the First Amendment.  We treasure this amendment as a fundamental statement of our civic lives, but how many people know the process by which it was created?  Was it a self-evident statement of truth that sprang from the mind of James Madison and was agreed to by all.  Or, was the First Amendment the product of a series of debates and compromises?</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431" name="Google Shape;431;p3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3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Clr>
                <a:schemeClr val="dk1"/>
              </a:buClr>
              <a:buSzPts val="1400"/>
              <a:buFont typeface="Arial"/>
              <a:buNone/>
            </a:pPr>
            <a:r>
              <a:rPr lang="en-US">
                <a:latin typeface="Times New Roman"/>
                <a:ea typeface="Times New Roman"/>
                <a:cs typeface="Times New Roman"/>
                <a:sym typeface="Times New Roman"/>
              </a:rPr>
              <a:t>Congress Creates the Bill of Rights will enable your students to see for themselves how the First Amendment came to be.  The section of the App creates an illustrated timeline of the Senate debate in which the First Amendment was changed in several ways.  It is important to keep in mind that James Madison, as a House member was not a participant in this chapter of the story.  Also, as no records were kept of the actual debate, this document and the notes Senate Secretary Samuel Otis wrote on it are the only evidence of the process that took place.</a:t>
            </a:r>
            <a:endParaRPr>
              <a:latin typeface="Times New Roman"/>
              <a:ea typeface="Times New Roman"/>
              <a:cs typeface="Times New Roman"/>
              <a:sym typeface="Times New Roman"/>
            </a:endParaRPr>
          </a:p>
        </p:txBody>
      </p:sp>
      <p:sp>
        <p:nvSpPr>
          <p:cNvPr id="438" name="Google Shape;438;p3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Visit our website - at the address on this slide - and you will find lesson plans for teaching with the records of Congress which focus on:</a:t>
            </a:r>
            <a:endParaRPr/>
          </a:p>
          <a:p>
            <a:pPr indent="-76200" lvl="1" marL="457200" rtl="0" algn="l">
              <a:lnSpc>
                <a:spcPct val="100000"/>
              </a:lnSpc>
              <a:spcBef>
                <a:spcPts val="0"/>
              </a:spcBef>
              <a:spcAft>
                <a:spcPts val="0"/>
              </a:spcAft>
              <a:buClr>
                <a:schemeClr val="dk1"/>
              </a:buClr>
              <a:buSzPts val="1200"/>
              <a:buFont typeface="Arial"/>
              <a:buChar char="•"/>
            </a:pPr>
            <a:r>
              <a:rPr lang="en-US"/>
              <a:t>The fundamental principles of government</a:t>
            </a:r>
            <a:endParaRPr/>
          </a:p>
          <a:p>
            <a:pPr indent="-76200" lvl="1" marL="457200" rtl="0" algn="l">
              <a:lnSpc>
                <a:spcPct val="100000"/>
              </a:lnSpc>
              <a:spcBef>
                <a:spcPts val="0"/>
              </a:spcBef>
              <a:spcAft>
                <a:spcPts val="0"/>
              </a:spcAft>
              <a:buClr>
                <a:schemeClr val="dk1"/>
              </a:buClr>
              <a:buSzPts val="1200"/>
              <a:buFont typeface="Arial"/>
              <a:buChar char="•"/>
            </a:pPr>
            <a:r>
              <a:rPr lang="en-US"/>
              <a:t>Congress in history</a:t>
            </a:r>
            <a:endParaRPr/>
          </a:p>
          <a:p>
            <a:pPr indent="0" lvl="1" marL="457200" rtl="0" algn="l">
              <a:lnSpc>
                <a:spcPct val="100000"/>
              </a:lnSpc>
              <a:spcBef>
                <a:spcPts val="0"/>
              </a:spcBef>
              <a:spcAft>
                <a:spcPts val="0"/>
              </a:spcAft>
              <a:buSzPts val="1400"/>
              <a:buNone/>
            </a:pPr>
            <a:r>
              <a:rPr lang="en-US"/>
              <a:t>	&amp;</a:t>
            </a:r>
            <a:endParaRPr/>
          </a:p>
          <a:p>
            <a:pPr indent="-76200" lvl="1" marL="457200" rtl="0" algn="l">
              <a:lnSpc>
                <a:spcPct val="100000"/>
              </a:lnSpc>
              <a:spcBef>
                <a:spcPts val="0"/>
              </a:spcBef>
              <a:spcAft>
                <a:spcPts val="0"/>
              </a:spcAft>
              <a:buClr>
                <a:schemeClr val="dk1"/>
              </a:buClr>
              <a:buSzPts val="1200"/>
              <a:buFont typeface="Arial"/>
              <a:buChar char="•"/>
            </a:pPr>
            <a:r>
              <a:rPr lang="en-US"/>
              <a:t>How Congress works</a:t>
            </a:r>
            <a:endParaRPr/>
          </a:p>
        </p:txBody>
      </p:sp>
      <p:sp>
        <p:nvSpPr>
          <p:cNvPr id="190" name="Google Shape;190;p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4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40: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sz="2400"/>
          </a:p>
        </p:txBody>
      </p:sp>
      <p:sp>
        <p:nvSpPr>
          <p:cNvPr id="444" name="Google Shape;444;p40: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4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50" name="Google Shape;450;p4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4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sz="2400"/>
              <a:t>By following the menu horizontally, one can see the revisions and compromises in the Senate and between the two houses that merged two House-passed articles into one amendment and sent to the states for ratification.</a:t>
            </a:r>
            <a:endParaRPr sz="2400"/>
          </a:p>
        </p:txBody>
      </p:sp>
      <p:sp>
        <p:nvSpPr>
          <p:cNvPr id="456" name="Google Shape;456;p4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4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62" name="Google Shape;462;p4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4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68" name="Google Shape;468;p4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74" name="Google Shape;474;p4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46: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80" name="Google Shape;480;p46: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4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86" name="Google Shape;486;p4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4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latin typeface="Times New Roman"/>
                <a:ea typeface="Times New Roman"/>
                <a:cs typeface="Times New Roman"/>
                <a:sym typeface="Times New Roman"/>
              </a:rPr>
              <a:t>Again: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76200" lvl="0" marL="0" rtl="0" algn="l">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The </a:t>
            </a:r>
            <a:r>
              <a:rPr lang="en-US" u="sng">
                <a:solidFill>
                  <a:schemeClr val="hlink"/>
                </a:solidFill>
                <a:latin typeface="Times New Roman"/>
                <a:ea typeface="Times New Roman"/>
                <a:cs typeface="Times New Roman"/>
                <a:sym typeface="Times New Roman"/>
                <a:hlinkClick r:id="rId2"/>
              </a:rPr>
              <a:t>app</a:t>
            </a:r>
            <a:r>
              <a:rPr lang="en-US">
                <a:latin typeface="Times New Roman"/>
                <a:ea typeface="Times New Roman"/>
                <a:cs typeface="Times New Roman"/>
                <a:sym typeface="Times New Roman"/>
              </a:rPr>
              <a:t> is available for download on iPad at the App Store.</a:t>
            </a:r>
            <a:endParaRPr>
              <a:latin typeface="Times New Roman"/>
              <a:ea typeface="Times New Roman"/>
              <a:cs typeface="Times New Roman"/>
              <a:sym typeface="Times New Roman"/>
            </a:endParaRPr>
          </a:p>
          <a:p>
            <a:pPr indent="-76200" lvl="0" marL="0" rtl="0" algn="l">
              <a:lnSpc>
                <a:spcPct val="100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The </a:t>
            </a:r>
            <a:r>
              <a:rPr lang="en-US" u="sng">
                <a:solidFill>
                  <a:schemeClr val="hlink"/>
                </a:solidFill>
                <a:latin typeface="Times New Roman"/>
                <a:ea typeface="Times New Roman"/>
                <a:cs typeface="Times New Roman"/>
                <a:sym typeface="Times New Roman"/>
                <a:hlinkClick r:id="rId3"/>
              </a:rPr>
              <a:t>eBook</a:t>
            </a:r>
            <a:r>
              <a:rPr lang="en-US">
                <a:latin typeface="Times New Roman"/>
                <a:ea typeface="Times New Roman"/>
                <a:cs typeface="Times New Roman"/>
                <a:sym typeface="Times New Roman"/>
              </a:rPr>
              <a:t> is available for download on the National Archives </a:t>
            </a:r>
            <a:r>
              <a:rPr lang="en-US" u="sng">
                <a:solidFill>
                  <a:schemeClr val="hlink"/>
                </a:solidFill>
                <a:latin typeface="Times New Roman"/>
                <a:ea typeface="Times New Roman"/>
                <a:cs typeface="Times New Roman"/>
                <a:sym typeface="Times New Roman"/>
                <a:hlinkClick r:id="rId4"/>
              </a:rPr>
              <a:t>website</a:t>
            </a:r>
            <a:r>
              <a:rPr lang="en-US">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p>
        </p:txBody>
      </p:sp>
      <p:sp>
        <p:nvSpPr>
          <p:cNvPr id="492" name="Google Shape;492;p4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49: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49: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499" name="Google Shape;499;p49: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5: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rPr lang="en-US"/>
              <a:t>We have a wide assortment of lessons on our website that engage students in studying history and civics through active collaboration and discussion.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Our goal is to make the big ideas in civics and history “sticky” by engaging students in hands-on learning.</a:t>
            </a:r>
            <a:endParaRPr/>
          </a:p>
        </p:txBody>
      </p:sp>
      <p:sp>
        <p:nvSpPr>
          <p:cNvPr id="197" name="Google Shape;197;p5: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0: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15000"/>
              </a:lnSpc>
              <a:spcBef>
                <a:spcPts val="0"/>
              </a:spcBef>
              <a:spcAft>
                <a:spcPts val="0"/>
              </a:spcAft>
              <a:buClr>
                <a:schemeClr val="dk1"/>
              </a:buClr>
              <a:buSzPts val="1100"/>
              <a:buFont typeface="Arial"/>
              <a:buNone/>
            </a:pPr>
            <a:r>
              <a:rPr lang="en-US" sz="1300">
                <a:solidFill>
                  <a:srgbClr val="444444"/>
                </a:solidFill>
                <a:latin typeface="Arial"/>
                <a:ea typeface="Arial"/>
                <a:cs typeface="Arial"/>
                <a:sym typeface="Arial"/>
              </a:rPr>
              <a:t>This primary source comes from the General Records of the United States Government.</a:t>
            </a:r>
            <a:endParaRPr sz="1300">
              <a:solidFill>
                <a:srgbClr val="444444"/>
              </a:solidFill>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sz="1300">
                <a:solidFill>
                  <a:srgbClr val="444444"/>
                </a:solidFill>
                <a:latin typeface="Arial"/>
                <a:ea typeface="Arial"/>
                <a:cs typeface="Arial"/>
                <a:sym typeface="Arial"/>
              </a:rPr>
              <a:t>National Archives Identifier: </a:t>
            </a:r>
            <a:r>
              <a:rPr lang="en-US" sz="1300">
                <a:solidFill>
                  <a:schemeClr val="hlink"/>
                </a:solidFill>
                <a:uFill>
                  <a:noFill/>
                </a:uFill>
                <a:latin typeface="Arial"/>
                <a:ea typeface="Arial"/>
                <a:cs typeface="Arial"/>
                <a:sym typeface="Arial"/>
                <a:hlinkClick r:id="rId2"/>
              </a:rPr>
              <a:t>1408913</a:t>
            </a:r>
            <a:endParaRPr sz="1300">
              <a:solidFill>
                <a:srgbClr val="FF9200"/>
              </a:solidFill>
              <a:latin typeface="Arial"/>
              <a:ea typeface="Arial"/>
              <a:cs typeface="Arial"/>
              <a:sym typeface="Arial"/>
            </a:endParaRPr>
          </a:p>
          <a:p>
            <a:pPr indent="0" lvl="0" marL="0" rtl="0" algn="l">
              <a:lnSpc>
                <a:spcPct val="100000"/>
              </a:lnSpc>
              <a:spcBef>
                <a:spcPts val="400"/>
              </a:spcBef>
              <a:spcAft>
                <a:spcPts val="0"/>
              </a:spcAft>
              <a:buSzPts val="1400"/>
              <a:buNone/>
            </a:pPr>
            <a:r>
              <a:rPr lang="en-US" sz="1300">
                <a:solidFill>
                  <a:srgbClr val="444444"/>
                </a:solidFill>
                <a:latin typeface="Arial"/>
                <a:ea typeface="Arial"/>
                <a:cs typeface="Arial"/>
                <a:sym typeface="Arial"/>
              </a:rPr>
              <a:t>Full Citation: Joint Resolution Proposing the Fourteenth Amendment to the United States Constitution; 6/13/1866; Enrolled Acts and Resolutions of Congress, 1789 - 2011; General Records of the United States Government, Record Group 11; National Archives Building, Washington, DC. Online Version, </a:t>
            </a:r>
            <a:r>
              <a:rPr lang="en-US" sz="1300" u="sng">
                <a:solidFill>
                  <a:schemeClr val="hlink"/>
                </a:solidFill>
                <a:latin typeface="Arial"/>
                <a:ea typeface="Arial"/>
                <a:cs typeface="Arial"/>
                <a:sym typeface="Arial"/>
                <a:hlinkClick r:id="rId3"/>
              </a:rPr>
              <a:t>https://docsteach.org/documents/document/fourteenth-amendment</a:t>
            </a:r>
            <a:r>
              <a:rPr lang="en-US" sz="1300">
                <a:solidFill>
                  <a:srgbClr val="444444"/>
                </a:solidFill>
                <a:latin typeface="Arial"/>
                <a:ea typeface="Arial"/>
                <a:cs typeface="Arial"/>
                <a:sym typeface="Arial"/>
              </a:rPr>
              <a:t> </a:t>
            </a:r>
            <a:endParaRPr/>
          </a:p>
        </p:txBody>
      </p:sp>
      <p:sp>
        <p:nvSpPr>
          <p:cNvPr id="504" name="Google Shape;504;p50:notes"/>
          <p:cNvSpPr/>
          <p:nvPr>
            <p:ph idx="2" type="sldImg"/>
          </p:nvPr>
        </p:nvSpPr>
        <p:spPr>
          <a:xfrm>
            <a:off x="1168707" y="697230"/>
            <a:ext cx="4673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51:notes"/>
          <p:cNvSpPr txBox="1"/>
          <p:nvPr>
            <p:ph idx="1" type="body"/>
          </p:nvPr>
        </p:nvSpPr>
        <p:spPr>
          <a:xfrm>
            <a:off x="701041"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510" name="Google Shape;510;p51:notes"/>
          <p:cNvSpPr/>
          <p:nvPr>
            <p:ph idx="2" type="sldImg"/>
          </p:nvPr>
        </p:nvSpPr>
        <p:spPr>
          <a:xfrm>
            <a:off x="1181117"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5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516" name="Google Shape;516;p5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6: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04" name="Google Shape;204;p6: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7: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10" name="Google Shape;210;p7: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8: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17" name="Google Shape;217;p8: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9:notes"/>
          <p:cNvSpPr txBox="1"/>
          <p:nvPr>
            <p:ph idx="1" type="body"/>
          </p:nvPr>
        </p:nvSpPr>
        <p:spPr>
          <a:xfrm>
            <a:off x="701040" y="4415790"/>
            <a:ext cx="5608200" cy="4183500"/>
          </a:xfrm>
          <a:prstGeom prst="rect">
            <a:avLst/>
          </a:prstGeom>
          <a:noFill/>
          <a:ln>
            <a:noFill/>
          </a:ln>
        </p:spPr>
        <p:txBody>
          <a:bodyPr anchorCtr="0" anchor="t" bIns="46575" lIns="93175" spcFirstLastPara="1" rIns="93175" wrap="square" tIns="46575">
            <a:noAutofit/>
          </a:bodyPr>
          <a:lstStyle/>
          <a:p>
            <a:pPr indent="0" lvl="0" marL="0" rtl="0" algn="l">
              <a:lnSpc>
                <a:spcPct val="100000"/>
              </a:lnSpc>
              <a:spcBef>
                <a:spcPts val="0"/>
              </a:spcBef>
              <a:spcAft>
                <a:spcPts val="0"/>
              </a:spcAft>
              <a:buSzPts val="1400"/>
              <a:buNone/>
            </a:pPr>
            <a:r>
              <a:t/>
            </a:r>
            <a:endParaRPr/>
          </a:p>
        </p:txBody>
      </p:sp>
      <p:sp>
        <p:nvSpPr>
          <p:cNvPr id="224" name="Google Shape;224;p9:notes"/>
          <p:cNvSpPr txBox="1"/>
          <p:nvPr>
            <p:ph idx="12" type="sldNum"/>
          </p:nvPr>
        </p:nvSpPr>
        <p:spPr>
          <a:xfrm>
            <a:off x="3970938" y="8829967"/>
            <a:ext cx="3037800" cy="464700"/>
          </a:xfrm>
          <a:prstGeom prst="rect">
            <a:avLst/>
          </a:prstGeom>
          <a:noFill/>
          <a:ln>
            <a:noFill/>
          </a:ln>
        </p:spPr>
        <p:txBody>
          <a:bodyPr anchorCtr="0" anchor="b" bIns="46575" lIns="93175" spcFirstLastPara="1" rIns="93175"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7" name="Google Shape;67;p1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8" name="Google Shape;6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p:nvPr>
            <p:ph idx="2" type="pic"/>
          </p:nvPr>
        </p:nvSpPr>
        <p:spPr>
          <a:xfrm>
            <a:off x="1792288" y="612775"/>
            <a:ext cx="5486400" cy="4114800"/>
          </a:xfrm>
          <a:prstGeom prst="rect">
            <a:avLst/>
          </a:prstGeom>
          <a:noFill/>
          <a:ln>
            <a:noFill/>
          </a:ln>
        </p:spPr>
      </p:sp>
      <p:sp>
        <p:nvSpPr>
          <p:cNvPr id="74" name="Google Shape;74;p1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5" name="Google Shape;7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7" name="Google Shape;87;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6" name="Shape 96"/>
        <p:cNvGrpSpPr/>
        <p:nvPr/>
      </p:nvGrpSpPr>
      <p:grpSpPr>
        <a:xfrm>
          <a:off x="0" y="0"/>
          <a:ext cx="0" cy="0"/>
          <a:chOff x="0" y="0"/>
          <a:chExt cx="0" cy="0"/>
        </a:xfrm>
      </p:grpSpPr>
      <p:sp>
        <p:nvSpPr>
          <p:cNvPr id="97" name="Google Shape;97;p1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0" name="Shape 100"/>
        <p:cNvGrpSpPr/>
        <p:nvPr/>
      </p:nvGrpSpPr>
      <p:grpSpPr>
        <a:xfrm>
          <a:off x="0" y="0"/>
          <a:ext cx="0" cy="0"/>
          <a:chOff x="0" y="0"/>
          <a:chExt cx="0" cy="0"/>
        </a:xfrm>
      </p:grpSpPr>
      <p:sp>
        <p:nvSpPr>
          <p:cNvPr id="101" name="Google Shape;101;p17"/>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7"/>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 name="Google Shape;103;p1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p18"/>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2" name="Shape 112"/>
        <p:cNvGrpSpPr/>
        <p:nvPr/>
      </p:nvGrpSpPr>
      <p:grpSpPr>
        <a:xfrm>
          <a:off x="0" y="0"/>
          <a:ext cx="0" cy="0"/>
          <a:chOff x="0" y="0"/>
          <a:chExt cx="0" cy="0"/>
        </a:xfrm>
      </p:grpSpPr>
      <p:sp>
        <p:nvSpPr>
          <p:cNvPr id="113" name="Google Shape;113;p19"/>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19"/>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5" name="Google Shape;115;p1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1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8" name="Shape 118"/>
        <p:cNvGrpSpPr/>
        <p:nvPr/>
      </p:nvGrpSpPr>
      <p:grpSpPr>
        <a:xfrm>
          <a:off x="0" y="0"/>
          <a:ext cx="0" cy="0"/>
          <a:chOff x="0" y="0"/>
          <a:chExt cx="0" cy="0"/>
        </a:xfrm>
      </p:grpSpPr>
      <p:sp>
        <p:nvSpPr>
          <p:cNvPr id="119" name="Google Shape;119;p20"/>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0"/>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20"/>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 name="Google Shape;122;p2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5" name="Shape 125"/>
        <p:cNvGrpSpPr/>
        <p:nvPr/>
      </p:nvGrpSpPr>
      <p:grpSpPr>
        <a:xfrm>
          <a:off x="0" y="0"/>
          <a:ext cx="0" cy="0"/>
          <a:chOff x="0" y="0"/>
          <a:chExt cx="0" cy="0"/>
        </a:xfrm>
      </p:grpSpPr>
      <p:sp>
        <p:nvSpPr>
          <p:cNvPr id="126" name="Google Shape;126;p21"/>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1"/>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21"/>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1"/>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0" name="Google Shape;130;p21"/>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tional Archives Generic 4-3 title slide option #2">
  <p:cSld name="CUSTOM">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1" name="Google Shape;21;p3"/>
          <p:cNvSpPr txBox="1"/>
          <p:nvPr/>
        </p:nvSpPr>
        <p:spPr>
          <a:xfrm>
            <a:off x="8595308" y="6333297"/>
            <a:ext cx="548700" cy="52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FFFFFF"/>
                </a:solidFill>
                <a:latin typeface="Merriweather"/>
                <a:ea typeface="Merriweather"/>
                <a:cs typeface="Merriweather"/>
                <a:sym typeface="Merriweather"/>
              </a:rPr>
              <a:t>‹#›</a:t>
            </a:fld>
            <a:endParaRPr b="0" i="0" sz="1000" u="none" cap="none" strike="noStrike">
              <a:solidFill>
                <a:srgbClr val="FFFFFF"/>
              </a:solidFill>
              <a:latin typeface="Merriweather"/>
              <a:ea typeface="Merriweather"/>
              <a:cs typeface="Merriweather"/>
              <a:sym typeface="Merriweathe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4" name="Shape 134"/>
        <p:cNvGrpSpPr/>
        <p:nvPr/>
      </p:nvGrpSpPr>
      <p:grpSpPr>
        <a:xfrm>
          <a:off x="0" y="0"/>
          <a:ext cx="0" cy="0"/>
          <a:chOff x="0" y="0"/>
          <a:chExt cx="0" cy="0"/>
        </a:xfrm>
      </p:grpSpPr>
      <p:sp>
        <p:nvSpPr>
          <p:cNvPr id="135" name="Google Shape;135;p22"/>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9" name="Shape 139"/>
        <p:cNvGrpSpPr/>
        <p:nvPr/>
      </p:nvGrpSpPr>
      <p:grpSpPr>
        <a:xfrm>
          <a:off x="0" y="0"/>
          <a:ext cx="0" cy="0"/>
          <a:chOff x="0" y="0"/>
          <a:chExt cx="0" cy="0"/>
        </a:xfrm>
      </p:grpSpPr>
      <p:sp>
        <p:nvSpPr>
          <p:cNvPr id="140" name="Google Shape;140;p23"/>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3"/>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2" name="Google Shape;142;p23"/>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 name="Google Shape;143;p2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2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6" name="Shape 146"/>
        <p:cNvGrpSpPr/>
        <p:nvPr/>
      </p:nvGrpSpPr>
      <p:grpSpPr>
        <a:xfrm>
          <a:off x="0" y="0"/>
          <a:ext cx="0" cy="0"/>
          <a:chOff x="0" y="0"/>
          <a:chExt cx="0" cy="0"/>
        </a:xfrm>
      </p:grpSpPr>
      <p:sp>
        <p:nvSpPr>
          <p:cNvPr id="147" name="Google Shape;147;p24"/>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24"/>
          <p:cNvSpPr/>
          <p:nvPr>
            <p:ph idx="2" type="pic"/>
          </p:nvPr>
        </p:nvSpPr>
        <p:spPr>
          <a:xfrm>
            <a:off x="3887391" y="987425"/>
            <a:ext cx="4629300" cy="4873500"/>
          </a:xfrm>
          <a:prstGeom prst="rect">
            <a:avLst/>
          </a:prstGeom>
          <a:noFill/>
          <a:ln>
            <a:noFill/>
          </a:ln>
        </p:spPr>
      </p:sp>
      <p:sp>
        <p:nvSpPr>
          <p:cNvPr id="149" name="Google Shape;149;p24"/>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0" name="Google Shape;150;p2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2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2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3" name="Shape 153"/>
        <p:cNvGrpSpPr/>
        <p:nvPr/>
      </p:nvGrpSpPr>
      <p:grpSpPr>
        <a:xfrm>
          <a:off x="0" y="0"/>
          <a:ext cx="0" cy="0"/>
          <a:chOff x="0" y="0"/>
          <a:chExt cx="0" cy="0"/>
        </a:xfrm>
      </p:grpSpPr>
      <p:sp>
        <p:nvSpPr>
          <p:cNvPr id="154" name="Google Shape;154;p2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5"/>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9" name="Shape 159"/>
        <p:cNvGrpSpPr/>
        <p:nvPr/>
      </p:nvGrpSpPr>
      <p:grpSpPr>
        <a:xfrm>
          <a:off x="0" y="0"/>
          <a:ext cx="0" cy="0"/>
          <a:chOff x="0" y="0"/>
          <a:chExt cx="0" cy="0"/>
        </a:xfrm>
      </p:grpSpPr>
      <p:sp>
        <p:nvSpPr>
          <p:cNvPr id="160" name="Google Shape;160;p26"/>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6"/>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2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tional Archives Generic 16-9 text slide 5">
  <p:cSld name="TITLE_AND_BODY_6">
    <p:spTree>
      <p:nvGrpSpPr>
        <p:cNvPr id="22" name="Shape 22"/>
        <p:cNvGrpSpPr/>
        <p:nvPr/>
      </p:nvGrpSpPr>
      <p:grpSpPr>
        <a:xfrm>
          <a:off x="0" y="0"/>
          <a:ext cx="0" cy="0"/>
          <a:chOff x="0" y="0"/>
          <a:chExt cx="0" cy="0"/>
        </a:xfrm>
      </p:grpSpPr>
      <p:pic>
        <p:nvPicPr>
          <p:cNvPr descr="National Archives power point graphic page 3" id="23" name="Google Shape;23;p4" title="National Archives power point graphic page 3"/>
          <p:cNvPicPr preferRelativeResize="0"/>
          <p:nvPr/>
        </p:nvPicPr>
        <p:blipFill rotWithShape="1">
          <a:blip r:embed="rId2">
            <a:alphaModFix/>
          </a:blip>
          <a:srcRect b="0" l="0" r="0" t="0"/>
          <a:stretch/>
        </p:blipFill>
        <p:spPr>
          <a:xfrm>
            <a:off x="0" y="0"/>
            <a:ext cx="9144000" cy="5143490"/>
          </a:xfrm>
          <a:prstGeom prst="rect">
            <a:avLst/>
          </a:prstGeom>
          <a:noFill/>
          <a:ln>
            <a:noFill/>
          </a:ln>
        </p:spPr>
      </p:pic>
      <p:sp>
        <p:nvSpPr>
          <p:cNvPr id="24" name="Google Shape;24;p4"/>
          <p:cNvSpPr txBox="1"/>
          <p:nvPr/>
        </p:nvSpPr>
        <p:spPr>
          <a:xfrm>
            <a:off x="8695525" y="6148033"/>
            <a:ext cx="289200" cy="5064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000000"/>
                </a:solidFill>
                <a:latin typeface="Merriweather"/>
                <a:ea typeface="Merriweather"/>
                <a:cs typeface="Merriweather"/>
                <a:sym typeface="Merriweather"/>
              </a:rPr>
              <a:t>‹#›</a:t>
            </a:fld>
            <a:endParaRPr b="0" i="0" sz="1000" u="none" cap="none" strike="noStrike">
              <a:solidFill>
                <a:srgbClr val="000000"/>
              </a:solidFill>
              <a:latin typeface="Merriweather"/>
              <a:ea typeface="Merriweather"/>
              <a:cs typeface="Merriweather"/>
              <a:sym typeface="Merriweathe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 name="Google Shape;34;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0" name="Google Shape;4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5" name="Google Shape;55;p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6" name="Google Shape;56;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15"/>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 name="Google Shape;92;p1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4" name="Google Shape;94;p1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5" name="Google Shape;95;p1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6.jp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nvSpPr>
        <p:spPr>
          <a:xfrm>
            <a:off x="0" y="4857450"/>
            <a:ext cx="9144000" cy="200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a:ea typeface="Century"/>
                <a:cs typeface="Century"/>
                <a:sym typeface="Century"/>
              </a:rPr>
              <a:t>Teaching About the Bill of Rights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a:ea typeface="Century"/>
                <a:cs typeface="Century"/>
                <a:sym typeface="Century"/>
              </a:rPr>
              <a:t> with Resources from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a:ea typeface="Century"/>
                <a:cs typeface="Century"/>
                <a:sym typeface="Century"/>
              </a:rPr>
              <a:t>The National Archives &amp;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a:ea typeface="Century"/>
                <a:cs typeface="Century"/>
                <a:sym typeface="Century"/>
              </a:rPr>
              <a:t>The Center for Legislative Archives</a:t>
            </a:r>
            <a:endParaRPr b="0" i="0" sz="2800" u="none" cap="none" strike="noStrike">
              <a:solidFill>
                <a:schemeClr val="dk1"/>
              </a:solidFill>
              <a:latin typeface="Century"/>
              <a:ea typeface="Century"/>
              <a:cs typeface="Century"/>
              <a:sym typeface="Century"/>
            </a:endParaRPr>
          </a:p>
        </p:txBody>
      </p:sp>
      <p:pic>
        <p:nvPicPr>
          <p:cNvPr id="171" name="Google Shape;171;p27"/>
          <p:cNvPicPr preferRelativeResize="0"/>
          <p:nvPr/>
        </p:nvPicPr>
        <p:blipFill rotWithShape="1">
          <a:blip r:embed="rId3">
            <a:alphaModFix/>
          </a:blip>
          <a:srcRect b="0" l="7526" r="0" t="0"/>
          <a:stretch/>
        </p:blipFill>
        <p:spPr>
          <a:xfrm>
            <a:off x="1645000" y="0"/>
            <a:ext cx="5854000" cy="4648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6"/>
          <p:cNvSpPr txBox="1"/>
          <p:nvPr/>
        </p:nvSpPr>
        <p:spPr>
          <a:xfrm>
            <a:off x="324300" y="125200"/>
            <a:ext cx="76902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(19) Citizenship. The student understands the rights and responsibilities of citizens of the United States. The student is expected to:</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(B) summarize </a:t>
            </a:r>
            <a:r>
              <a:rPr b="0" i="0" lang="en-US" sz="2400" u="sng" cap="none" strike="noStrike">
                <a:solidFill>
                  <a:srgbClr val="000000"/>
                </a:solidFill>
                <a:latin typeface="Times New Roman"/>
                <a:ea typeface="Times New Roman"/>
                <a:cs typeface="Times New Roman"/>
                <a:sym typeface="Times New Roman"/>
              </a:rPr>
              <a:t>rights guaranteed in the Bill of Rights</a:t>
            </a:r>
            <a:r>
              <a:rPr b="0" i="0" lang="en-US" sz="2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pic>
        <p:nvPicPr>
          <p:cNvPr id="234" name="Google Shape;234;p36"/>
          <p:cNvPicPr preferRelativeResize="0"/>
          <p:nvPr/>
        </p:nvPicPr>
        <p:blipFill rotWithShape="1">
          <a:blip r:embed="rId3">
            <a:alphaModFix/>
          </a:blip>
          <a:srcRect b="0" l="0" r="0" t="0"/>
          <a:stretch/>
        </p:blipFill>
        <p:spPr>
          <a:xfrm>
            <a:off x="193475" y="4902775"/>
            <a:ext cx="2896750" cy="174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nvSpPr>
        <p:spPr>
          <a:xfrm>
            <a:off x="393300" y="4497775"/>
            <a:ext cx="83574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Students face three challenges when studying the Bill of Rights</a:t>
            </a:r>
            <a:endParaRPr b="0" i="0" sz="2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chemeClr val="dk1"/>
                </a:solidFill>
                <a:latin typeface="Calibri"/>
                <a:ea typeface="Calibri"/>
                <a:cs typeface="Calibri"/>
                <a:sym typeface="Calibri"/>
              </a:rPr>
              <a:t>Understanding the context of law in which rights exist</a:t>
            </a:r>
            <a:endParaRPr b="0" i="0" sz="2400" u="none" cap="none" strike="noStrike">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Defining what a right is</a:t>
            </a:r>
            <a:endParaRPr b="0" i="0" sz="2400" u="none" cap="none" strike="noStrike">
              <a:solidFill>
                <a:srgbClr val="000000"/>
              </a:solidFill>
              <a:latin typeface="Calibri"/>
              <a:ea typeface="Calibri"/>
              <a:cs typeface="Calibri"/>
              <a:sym typeface="Calibri"/>
            </a:endParaRPr>
          </a:p>
          <a:p>
            <a:pPr indent="-381000" lvl="0" marL="457200" marR="0" rtl="0" algn="l">
              <a:lnSpc>
                <a:spcPct val="100000"/>
              </a:lnSpc>
              <a:spcBef>
                <a:spcPts val="0"/>
              </a:spcBef>
              <a:spcAft>
                <a:spcPts val="0"/>
              </a:spcAft>
              <a:buClr>
                <a:srgbClr val="000000"/>
              </a:buClr>
              <a:buSzPts val="2400"/>
              <a:buFont typeface="Calibri"/>
              <a:buChar char="●"/>
            </a:pPr>
            <a:r>
              <a:rPr b="0" i="0" lang="en-US" sz="2400" u="none" cap="none" strike="noStrike">
                <a:solidFill>
                  <a:srgbClr val="000000"/>
                </a:solidFill>
                <a:latin typeface="Calibri"/>
                <a:ea typeface="Calibri"/>
                <a:cs typeface="Calibri"/>
                <a:sym typeface="Calibri"/>
              </a:rPr>
              <a:t>Using these understandings to read the Bill of Rights </a:t>
            </a:r>
            <a:endParaRPr b="0" i="0" sz="2400" u="none" cap="none" strike="noStrike">
              <a:solidFill>
                <a:srgbClr val="000000"/>
              </a:solidFill>
              <a:latin typeface="Calibri"/>
              <a:ea typeface="Calibri"/>
              <a:cs typeface="Calibri"/>
              <a:sym typeface="Calibri"/>
            </a:endParaRPr>
          </a:p>
        </p:txBody>
      </p:sp>
      <p:pic>
        <p:nvPicPr>
          <p:cNvPr id="241" name="Google Shape;241;p37"/>
          <p:cNvPicPr preferRelativeResize="0"/>
          <p:nvPr/>
        </p:nvPicPr>
        <p:blipFill rotWithShape="1">
          <a:blip r:embed="rId3">
            <a:alphaModFix/>
          </a:blip>
          <a:srcRect b="0" l="0" r="0" t="0"/>
          <a:stretch/>
        </p:blipFill>
        <p:spPr>
          <a:xfrm>
            <a:off x="1540925" y="152400"/>
            <a:ext cx="5289975" cy="4271150"/>
          </a:xfrm>
          <a:prstGeom prst="rect">
            <a:avLst/>
          </a:prstGeom>
          <a:noFill/>
          <a:ln>
            <a:noFill/>
          </a:ln>
        </p:spPr>
      </p:pic>
      <p:sp>
        <p:nvSpPr>
          <p:cNvPr id="242" name="Google Shape;242;p37"/>
          <p:cNvSpPr txBox="1"/>
          <p:nvPr/>
        </p:nvSpPr>
        <p:spPr>
          <a:xfrm>
            <a:off x="7021275" y="2983675"/>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33333"/>
                </a:solidFill>
                <a:highlight>
                  <a:srgbClr val="FFFFFF"/>
                </a:highlight>
                <a:latin typeface="Arial"/>
                <a:ea typeface="Arial"/>
                <a:cs typeface="Arial"/>
                <a:sym typeface="Arial"/>
              </a:rPr>
              <a:t>NAID</a:t>
            </a:r>
            <a:endParaRPr b="0" i="0" sz="1800" u="none" cap="none" strike="noStrike">
              <a:solidFill>
                <a:srgbClr val="333333"/>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33333"/>
                </a:solidFill>
                <a:highlight>
                  <a:srgbClr val="FFFFFF"/>
                </a:highlight>
                <a:latin typeface="Arial"/>
                <a:ea typeface="Arial"/>
                <a:cs typeface="Arial"/>
                <a:sym typeface="Arial"/>
              </a:rPr>
              <a:t>205582409</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nvSpPr>
        <p:spPr>
          <a:xfrm>
            <a:off x="951375" y="2973000"/>
            <a:ext cx="7634700" cy="380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“Where there is no law, there is no freedom: for liberty is, to be free from restraint and violence from others; which cannot be, where there is no law: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but freedom </a:t>
            </a:r>
            <a:r>
              <a:rPr b="0" i="0" lang="en-US" sz="2000" u="none" cap="none" strike="noStrike">
                <a:solidFill>
                  <a:srgbClr val="000000"/>
                </a:solidFill>
                <a:highlight>
                  <a:srgbClr val="00FFFF"/>
                </a:highlight>
                <a:latin typeface="Times New Roman"/>
                <a:ea typeface="Times New Roman"/>
                <a:cs typeface="Times New Roman"/>
                <a:sym typeface="Times New Roman"/>
              </a:rPr>
              <a:t>is not, as we are told, a liberty for every man to do what he (wishes)… </a:t>
            </a:r>
            <a:endParaRPr b="0" i="0" sz="2000" u="none" cap="none" strike="noStrike">
              <a:solidFill>
                <a:srgbClr val="000000"/>
              </a:solidFill>
              <a:highlight>
                <a:srgbClr val="00FFFF"/>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Times New Roman"/>
                <a:ea typeface="Times New Roman"/>
                <a:cs typeface="Times New Roman"/>
                <a:sym typeface="Times New Roman"/>
              </a:rPr>
              <a:t>but a liberty to dispose, and order as he (wishes), his person, actions, possessions, and his whole property, </a:t>
            </a:r>
            <a:r>
              <a:rPr b="0" i="0" lang="en-US" sz="2000" u="none" cap="none" strike="noStrike">
                <a:solidFill>
                  <a:srgbClr val="000000"/>
                </a:solidFill>
                <a:highlight>
                  <a:srgbClr val="FFFF00"/>
                </a:highlight>
                <a:latin typeface="Times New Roman"/>
                <a:ea typeface="Times New Roman"/>
                <a:cs typeface="Times New Roman"/>
                <a:sym typeface="Times New Roman"/>
              </a:rPr>
              <a:t>within the allowance of those laws under which he is</a:t>
            </a:r>
            <a:r>
              <a:rPr b="0" i="0" lang="en-US" sz="2000" u="none" cap="none" strike="noStrike">
                <a:solidFill>
                  <a:srgbClr val="000000"/>
                </a:solidFill>
                <a:latin typeface="Times New Roman"/>
                <a:ea typeface="Times New Roman"/>
                <a:cs typeface="Times New Roman"/>
                <a:sym typeface="Times New Roman"/>
              </a:rPr>
              <a:t>, and therein </a:t>
            </a:r>
            <a:r>
              <a:rPr b="0" i="0" lang="en-US" sz="2000" u="none" cap="none" strike="noStrike">
                <a:solidFill>
                  <a:srgbClr val="000000"/>
                </a:solidFill>
                <a:highlight>
                  <a:srgbClr val="FFFF00"/>
                </a:highlight>
                <a:latin typeface="Times New Roman"/>
                <a:ea typeface="Times New Roman"/>
                <a:cs typeface="Times New Roman"/>
                <a:sym typeface="Times New Roman"/>
              </a:rPr>
              <a:t>not to be subject to the arbitrary will of another, but freely follow his own.”</a:t>
            </a:r>
            <a:endParaRPr b="0" i="0" sz="2000" u="none" cap="none" strike="noStrike">
              <a:solidFill>
                <a:srgbClr val="000000"/>
              </a:solidFill>
              <a:highlight>
                <a:srgbClr val="FFFF00"/>
              </a:highlight>
              <a:latin typeface="Times New Roman"/>
              <a:ea typeface="Times New Roman"/>
              <a:cs typeface="Times New Roman"/>
              <a:sym typeface="Times New Roman"/>
            </a:endParaRPr>
          </a:p>
          <a:p>
            <a:pPr indent="0" lvl="0" marL="0" marR="0" rtl="0" algn="r">
              <a:lnSpc>
                <a:spcPct val="100000"/>
              </a:lnSpc>
              <a:spcBef>
                <a:spcPts val="0"/>
              </a:spcBef>
              <a:spcAft>
                <a:spcPts val="0"/>
              </a:spcAft>
              <a:buClr>
                <a:schemeClr val="dk1"/>
              </a:buClr>
              <a:buSzPts val="1100"/>
              <a:buFont typeface="Arial"/>
              <a:buNone/>
            </a:pPr>
            <a:r>
              <a:rPr b="0" i="0" lang="en-US" sz="1500" u="none" cap="none" strike="noStrike">
                <a:solidFill>
                  <a:schemeClr val="dk1"/>
                </a:solidFill>
                <a:latin typeface="Times New Roman"/>
                <a:ea typeface="Times New Roman"/>
                <a:cs typeface="Times New Roman"/>
                <a:sym typeface="Times New Roman"/>
              </a:rPr>
              <a:t>Second Treatise of Civil Government Sec. 57</a:t>
            </a:r>
            <a:endParaRPr b="0" i="0" sz="2000" u="none" cap="none" strike="noStrike">
              <a:solidFill>
                <a:srgbClr val="000000"/>
              </a:solidFill>
              <a:latin typeface="Times New Roman"/>
              <a:ea typeface="Times New Roman"/>
              <a:cs typeface="Times New Roman"/>
              <a:sym typeface="Times New Roman"/>
            </a:endParaRPr>
          </a:p>
        </p:txBody>
      </p:sp>
      <p:sp>
        <p:nvSpPr>
          <p:cNvPr id="249" name="Google Shape;249;p38"/>
          <p:cNvSpPr txBox="1"/>
          <p:nvPr/>
        </p:nvSpPr>
        <p:spPr>
          <a:xfrm>
            <a:off x="200175" y="98550"/>
            <a:ext cx="8872500" cy="2632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Defining Rights: the context</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A right is </a:t>
            </a:r>
            <a:r>
              <a:rPr b="0" i="0" lang="en-US" sz="2400" u="sng" cap="none" strike="noStrike">
                <a:solidFill>
                  <a:schemeClr val="dk1"/>
                </a:solidFill>
                <a:latin typeface="Times New Roman"/>
                <a:ea typeface="Times New Roman"/>
                <a:cs typeface="Times New Roman"/>
                <a:sym typeface="Times New Roman"/>
              </a:rPr>
              <a:t>not</a:t>
            </a:r>
            <a:r>
              <a:rPr b="0" i="0" lang="en-US" sz="2400" u="none" cap="none" strike="noStrike">
                <a:solidFill>
                  <a:schemeClr val="dk1"/>
                </a:solidFill>
                <a:latin typeface="Times New Roman"/>
                <a:ea typeface="Times New Roman"/>
                <a:cs typeface="Times New Roman"/>
                <a:sym typeface="Times New Roman"/>
              </a:rPr>
              <a:t> freedom from law or authority.</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John Locke: </a:t>
            </a:r>
            <a:endParaRPr b="0" i="0" sz="2400" u="none" cap="none" strike="noStrike">
              <a:solidFill>
                <a:schemeClr val="dk1"/>
              </a:solidFill>
              <a:latin typeface="Times New Roman"/>
              <a:ea typeface="Times New Roman"/>
              <a:cs typeface="Times New Roman"/>
              <a:sym typeface="Times New Roman"/>
            </a:endParaRPr>
          </a:p>
          <a:p>
            <a:pPr indent="154305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“Where there is no law, there is no freedom”</a:t>
            </a:r>
            <a:endParaRPr b="0" i="0" sz="2400" u="none" cap="none" strike="noStrike">
              <a:solidFill>
                <a:schemeClr val="dk1"/>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9"/>
          <p:cNvPicPr preferRelativeResize="0"/>
          <p:nvPr/>
        </p:nvPicPr>
        <p:blipFill rotWithShape="1">
          <a:blip r:embed="rId3">
            <a:alphaModFix/>
          </a:blip>
          <a:srcRect b="12966" l="0" r="0" t="15740"/>
          <a:stretch/>
        </p:blipFill>
        <p:spPr>
          <a:xfrm>
            <a:off x="129450" y="796800"/>
            <a:ext cx="8885099" cy="4888700"/>
          </a:xfrm>
          <a:prstGeom prst="rect">
            <a:avLst/>
          </a:prstGeom>
          <a:noFill/>
          <a:ln>
            <a:noFill/>
          </a:ln>
        </p:spPr>
      </p:pic>
      <p:sp>
        <p:nvSpPr>
          <p:cNvPr id="256" name="Google Shape;256;p39"/>
          <p:cNvSpPr txBox="1"/>
          <p:nvPr/>
        </p:nvSpPr>
        <p:spPr>
          <a:xfrm>
            <a:off x="0" y="3966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39"/>
          <p:cNvSpPr txBox="1"/>
          <p:nvPr/>
        </p:nvSpPr>
        <p:spPr>
          <a:xfrm>
            <a:off x="0" y="5981025"/>
            <a:ext cx="91440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Times New Roman"/>
                <a:ea typeface="Times New Roman"/>
                <a:cs typeface="Times New Roman"/>
                <a:sym typeface="Times New Roman"/>
              </a:rPr>
              <a:t>Lesson:</a:t>
            </a:r>
            <a:r>
              <a:rPr b="0" i="0" lang="en-US" sz="2200" u="none" cap="none" strike="noStrike">
                <a:solidFill>
                  <a:srgbClr val="000000"/>
                </a:solidFill>
                <a:latin typeface="Times New Roman"/>
                <a:ea typeface="Times New Roman"/>
                <a:cs typeface="Times New Roman"/>
                <a:sym typeface="Times New Roman"/>
              </a:rPr>
              <a:t> Congress and the Bill of Rights in History and Today</a:t>
            </a:r>
            <a:endParaRPr b="0" i="0" sz="2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Times New Roman"/>
                <a:ea typeface="Times New Roman"/>
                <a:cs typeface="Times New Roman"/>
                <a:sym typeface="Times New Roman"/>
              </a:rPr>
              <a:t>https://www.archives.gov/legislative/resources/education/bill-of-rights</a:t>
            </a:r>
            <a:endParaRPr b="0" i="0" sz="3200" u="none" cap="none" strike="noStrike">
              <a:solidFill>
                <a:srgbClr val="000000"/>
              </a:solidFill>
              <a:latin typeface="Times New Roman"/>
              <a:ea typeface="Times New Roman"/>
              <a:cs typeface="Times New Roman"/>
              <a:sym typeface="Times New Roman"/>
            </a:endParaRPr>
          </a:p>
        </p:txBody>
      </p:sp>
      <p:sp>
        <p:nvSpPr>
          <p:cNvPr id="258" name="Google Shape;258;p39"/>
          <p:cNvSpPr txBox="1"/>
          <p:nvPr/>
        </p:nvSpPr>
        <p:spPr>
          <a:xfrm>
            <a:off x="129450" y="0"/>
            <a:ext cx="4026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Times New Roman"/>
                <a:ea typeface="Times New Roman"/>
                <a:cs typeface="Times New Roman"/>
                <a:sym typeface="Times New Roman"/>
              </a:rPr>
              <a:t>Defining Rights: the process</a:t>
            </a:r>
            <a:endParaRPr b="1"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259" name="Google Shape;259;p39"/>
          <p:cNvSpPr txBox="1"/>
          <p:nvPr/>
        </p:nvSpPr>
        <p:spPr>
          <a:xfrm>
            <a:off x="222875" y="523200"/>
            <a:ext cx="2305200" cy="4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What is a right?</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pSp>
        <p:nvGrpSpPr>
          <p:cNvPr id="265" name="Google Shape;265;p40"/>
          <p:cNvGrpSpPr/>
          <p:nvPr/>
        </p:nvGrpSpPr>
        <p:grpSpPr>
          <a:xfrm>
            <a:off x="190027" y="395872"/>
            <a:ext cx="8885583" cy="6287787"/>
            <a:chOff x="1381900" y="1171567"/>
            <a:chExt cx="6621150" cy="4843466"/>
          </a:xfrm>
        </p:grpSpPr>
        <p:pic>
          <p:nvPicPr>
            <p:cNvPr id="266" name="Google Shape;266;p40"/>
            <p:cNvPicPr preferRelativeResize="0"/>
            <p:nvPr/>
          </p:nvPicPr>
          <p:blipFill rotWithShape="1">
            <a:blip r:embed="rId3">
              <a:alphaModFix/>
            </a:blip>
            <a:srcRect b="12969" l="0" r="0" t="11757"/>
            <a:stretch/>
          </p:blipFill>
          <p:spPr>
            <a:xfrm>
              <a:off x="1381900" y="1171567"/>
              <a:ext cx="6621150" cy="4843466"/>
            </a:xfrm>
            <a:prstGeom prst="rect">
              <a:avLst/>
            </a:prstGeom>
            <a:noFill/>
            <a:ln>
              <a:noFill/>
            </a:ln>
          </p:spPr>
        </p:pic>
        <p:sp>
          <p:nvSpPr>
            <p:cNvPr id="267" name="Google Shape;267;p40"/>
            <p:cNvSpPr txBox="1"/>
            <p:nvPr/>
          </p:nvSpPr>
          <p:spPr>
            <a:xfrm>
              <a:off x="2208800" y="2474967"/>
              <a:ext cx="1565700" cy="3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 right to learn</a:t>
              </a:r>
              <a:endParaRPr b="0" i="0" sz="1400" u="none" cap="none" strike="noStrike">
                <a:solidFill>
                  <a:srgbClr val="000000"/>
                </a:solidFill>
                <a:latin typeface="Arial"/>
                <a:ea typeface="Arial"/>
                <a:cs typeface="Arial"/>
                <a:sym typeface="Arial"/>
              </a:endParaRPr>
            </a:p>
          </p:txBody>
        </p:sp>
        <p:sp>
          <p:nvSpPr>
            <p:cNvPr id="268" name="Google Shape;268;p40"/>
            <p:cNvSpPr txBox="1"/>
            <p:nvPr/>
          </p:nvSpPr>
          <p:spPr>
            <a:xfrm>
              <a:off x="5409950" y="2474967"/>
              <a:ext cx="1506900" cy="3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 right to teach</a:t>
              </a:r>
              <a:endParaRPr b="0" i="0" sz="1400" u="none" cap="none" strike="noStrike">
                <a:solidFill>
                  <a:srgbClr val="000000"/>
                </a:solidFill>
                <a:latin typeface="Arial"/>
                <a:ea typeface="Arial"/>
                <a:cs typeface="Arial"/>
                <a:sym typeface="Arial"/>
              </a:endParaRPr>
            </a:p>
          </p:txBody>
        </p:sp>
        <p:sp>
          <p:nvSpPr>
            <p:cNvPr id="269" name="Google Shape;269;p40"/>
            <p:cNvSpPr txBox="1"/>
            <p:nvPr/>
          </p:nvSpPr>
          <p:spPr>
            <a:xfrm>
              <a:off x="4376125" y="3000367"/>
              <a:ext cx="756900" cy="308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safety</a:t>
              </a:r>
              <a:endParaRPr b="0" i="0" sz="1400" u="none" cap="none" strike="noStrike">
                <a:solidFill>
                  <a:srgbClr val="000000"/>
                </a:solidFill>
                <a:latin typeface="Arial"/>
                <a:ea typeface="Arial"/>
                <a:cs typeface="Arial"/>
                <a:sym typeface="Arial"/>
              </a:endParaRPr>
            </a:p>
          </p:txBody>
        </p:sp>
        <p:sp>
          <p:nvSpPr>
            <p:cNvPr id="270" name="Google Shape;270;p40"/>
            <p:cNvSpPr txBox="1"/>
            <p:nvPr/>
          </p:nvSpPr>
          <p:spPr>
            <a:xfrm>
              <a:off x="2322875" y="4161800"/>
              <a:ext cx="1451700" cy="47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Can’t interfere with learning</a:t>
              </a:r>
              <a:endParaRPr b="0" i="0" sz="1400" u="none" cap="none" strike="noStrike">
                <a:solidFill>
                  <a:srgbClr val="000000"/>
                </a:solidFill>
                <a:latin typeface="Arial"/>
                <a:ea typeface="Arial"/>
                <a:cs typeface="Arial"/>
                <a:sym typeface="Arial"/>
              </a:endParaRPr>
            </a:p>
          </p:txBody>
        </p:sp>
        <p:sp>
          <p:nvSpPr>
            <p:cNvPr id="271" name="Google Shape;271;p40"/>
            <p:cNvSpPr txBox="1"/>
            <p:nvPr/>
          </p:nvSpPr>
          <p:spPr>
            <a:xfrm>
              <a:off x="5662000" y="4217133"/>
              <a:ext cx="1451700" cy="47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Must teach all students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nvSpPr>
        <p:spPr>
          <a:xfrm>
            <a:off x="86850" y="84125"/>
            <a:ext cx="8767500" cy="1662300"/>
          </a:xfrm>
          <a:prstGeom prst="rect">
            <a:avLst/>
          </a:prstGeom>
          <a:noFill/>
          <a:ln>
            <a:noFill/>
          </a:ln>
        </p:spPr>
        <p:txBody>
          <a:bodyPr anchorCtr="0" anchor="t" bIns="91425" lIns="91425" spcFirstLastPara="1" rIns="91425" wrap="square" tIns="91425">
            <a:spAutoFit/>
          </a:bodyPr>
          <a:lstStyle/>
          <a:p>
            <a:pPr indent="0" lvl="0" marL="57150" marR="0" rtl="0" algn="l">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Times New Roman"/>
                <a:ea typeface="Times New Roman"/>
                <a:cs typeface="Times New Roman"/>
                <a:sym typeface="Times New Roman"/>
              </a:rPr>
              <a:t>Identifying the Rights Included in the Bill of Rights</a:t>
            </a:r>
            <a:endParaRPr b="1" i="0" sz="2400" u="none" cap="none" strike="noStrike">
              <a:solidFill>
                <a:schemeClr val="dk1"/>
              </a:solidFill>
              <a:latin typeface="Times New Roman"/>
              <a:ea typeface="Times New Roman"/>
              <a:cs typeface="Times New Roman"/>
              <a:sym typeface="Times New Roman"/>
            </a:endParaRPr>
          </a:p>
          <a:p>
            <a:pPr indent="0" lvl="0" marL="57150" marR="0" rtl="0" algn="l">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(Addressing TEKS 19 (B) summarize the </a:t>
            </a:r>
            <a:r>
              <a:rPr b="0" i="0" lang="en-US" sz="2400" u="sng" cap="none" strike="noStrike">
                <a:solidFill>
                  <a:schemeClr val="dk1"/>
                </a:solidFill>
                <a:latin typeface="Times New Roman"/>
                <a:ea typeface="Times New Roman"/>
                <a:cs typeface="Times New Roman"/>
                <a:sym typeface="Times New Roman"/>
              </a:rPr>
              <a:t>rights guaranteed in the Bill of Rights</a:t>
            </a:r>
            <a:r>
              <a:rPr b="0" i="0" lang="en-US" sz="2400" u="none" cap="none" strike="noStrike">
                <a:solidFill>
                  <a:schemeClr val="dk1"/>
                </a:solidFill>
                <a:latin typeface="Times New Roman"/>
                <a:ea typeface="Times New Roman"/>
                <a:cs typeface="Times New Roman"/>
                <a:sym typeface="Times New Roman"/>
              </a:rPr>
              <a:t>)</a:t>
            </a:r>
            <a:endParaRPr b="0" i="0" sz="2400" u="none" cap="none" strike="noStrike">
              <a:solidFill>
                <a:schemeClr val="dk1"/>
              </a:solidFill>
              <a:latin typeface="Times New Roman"/>
              <a:ea typeface="Times New Roman"/>
              <a:cs typeface="Times New Roman"/>
              <a:sym typeface="Times New Roman"/>
            </a:endParaRPr>
          </a:p>
          <a:p>
            <a:pPr indent="0" lvl="0" marL="914400" marR="0" rtl="0" algn="l">
              <a:lnSpc>
                <a:spcPct val="100000"/>
              </a:lnSpc>
              <a:spcBef>
                <a:spcPts val="0"/>
              </a:spcBef>
              <a:spcAft>
                <a:spcPts val="0"/>
              </a:spcAft>
              <a:buClr>
                <a:schemeClr val="dk1"/>
              </a:buClr>
              <a:buSzPts val="1100"/>
              <a:buFont typeface="Arial"/>
              <a:buNone/>
            </a:pPr>
            <a:r>
              <a:t/>
            </a:r>
            <a:endParaRPr b="1" i="0" sz="2400" u="none" cap="none" strike="noStrike">
              <a:solidFill>
                <a:srgbClr val="000000"/>
              </a:solidFill>
              <a:latin typeface="Calibri"/>
              <a:ea typeface="Calibri"/>
              <a:cs typeface="Calibri"/>
              <a:sym typeface="Calibri"/>
            </a:endParaRPr>
          </a:p>
        </p:txBody>
      </p:sp>
      <p:sp>
        <p:nvSpPr>
          <p:cNvPr id="278" name="Google Shape;278;p41"/>
          <p:cNvSpPr txBox="1"/>
          <p:nvPr/>
        </p:nvSpPr>
        <p:spPr>
          <a:xfrm>
            <a:off x="43500" y="1244925"/>
            <a:ext cx="9057000" cy="42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How to do it:</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381000" lvl="0" marL="914400" marR="0" rtl="0" algn="l">
              <a:lnSpc>
                <a:spcPct val="100000"/>
              </a:lnSpc>
              <a:spcBef>
                <a:spcPts val="0"/>
              </a:spcBef>
              <a:spcAft>
                <a:spcPts val="0"/>
              </a:spcAft>
              <a:buClr>
                <a:schemeClr val="dk1"/>
              </a:buClr>
              <a:buSzPts val="2400"/>
              <a:buFont typeface="Times New Roman"/>
              <a:buAutoNum type="arabicPeriod"/>
            </a:pPr>
            <a:r>
              <a:rPr b="0" i="0" lang="en-US" sz="2400" u="none" cap="none" strike="noStrike">
                <a:solidFill>
                  <a:schemeClr val="dk1"/>
                </a:solidFill>
                <a:latin typeface="Times New Roman"/>
                <a:ea typeface="Times New Roman"/>
                <a:cs typeface="Times New Roman"/>
                <a:sym typeface="Times New Roman"/>
              </a:rPr>
              <a:t>Print a transcript of the Bill of Rights</a:t>
            </a:r>
            <a:endParaRPr b="0" i="0" sz="2400" u="none" cap="none" strike="noStrike">
              <a:solidFill>
                <a:schemeClr val="dk1"/>
              </a:solidFill>
              <a:latin typeface="Times New Roman"/>
              <a:ea typeface="Times New Roman"/>
              <a:cs typeface="Times New Roman"/>
              <a:sym typeface="Times New Roman"/>
            </a:endParaRPr>
          </a:p>
          <a:p>
            <a:pPr indent="-381000" lvl="0" marL="914400" marR="0" rtl="0" algn="l">
              <a:lnSpc>
                <a:spcPct val="100000"/>
              </a:lnSpc>
              <a:spcBef>
                <a:spcPts val="0"/>
              </a:spcBef>
              <a:spcAft>
                <a:spcPts val="0"/>
              </a:spcAft>
              <a:buClr>
                <a:schemeClr val="dk1"/>
              </a:buClr>
              <a:buSzPts val="2400"/>
              <a:buFont typeface="Times New Roman"/>
              <a:buAutoNum type="arabicPeriod"/>
            </a:pPr>
            <a:r>
              <a:rPr b="0" i="0" lang="en-US" sz="2400" u="none" cap="none" strike="noStrike">
                <a:solidFill>
                  <a:schemeClr val="dk1"/>
                </a:solidFill>
                <a:latin typeface="Times New Roman"/>
                <a:ea typeface="Times New Roman"/>
                <a:cs typeface="Times New Roman"/>
                <a:sym typeface="Times New Roman"/>
              </a:rPr>
              <a:t>Instruct the students to:</a:t>
            </a:r>
            <a:endParaRPr b="0" i="0" sz="2400" u="none" cap="none" strike="noStrike">
              <a:solidFill>
                <a:schemeClr val="dk1"/>
              </a:solidFill>
              <a:latin typeface="Times New Roman"/>
              <a:ea typeface="Times New Roman"/>
              <a:cs typeface="Times New Roman"/>
              <a:sym typeface="Times New Roman"/>
            </a:endParaRPr>
          </a:p>
          <a:p>
            <a:pPr indent="-381000" lvl="1" marL="1371600" marR="0" rtl="0" algn="l">
              <a:lnSpc>
                <a:spcPct val="100000"/>
              </a:lnSpc>
              <a:spcBef>
                <a:spcPts val="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 Highlight in </a:t>
            </a:r>
            <a:r>
              <a:rPr b="0" i="0" lang="en-US" sz="2400" u="none" cap="none" strike="noStrike">
                <a:solidFill>
                  <a:schemeClr val="dk1"/>
                </a:solidFill>
                <a:highlight>
                  <a:schemeClr val="accent6"/>
                </a:highlight>
                <a:latin typeface="Times New Roman"/>
                <a:ea typeface="Times New Roman"/>
                <a:cs typeface="Times New Roman"/>
                <a:sym typeface="Times New Roman"/>
              </a:rPr>
              <a:t>orange</a:t>
            </a:r>
            <a:r>
              <a:rPr b="0" i="0" lang="en-US" sz="2400" u="none" cap="none" strike="noStrike">
                <a:solidFill>
                  <a:schemeClr val="dk1"/>
                </a:solidFill>
                <a:latin typeface="Times New Roman"/>
                <a:ea typeface="Times New Roman"/>
                <a:cs typeface="Times New Roman"/>
                <a:sym typeface="Times New Roman"/>
              </a:rPr>
              <a:t> or </a:t>
            </a:r>
            <a:r>
              <a:rPr b="0" i="0" lang="en-US" sz="2400" u="sng" cap="none" strike="noStrike">
                <a:solidFill>
                  <a:schemeClr val="dk1"/>
                </a:solidFill>
                <a:latin typeface="Times New Roman"/>
                <a:ea typeface="Times New Roman"/>
                <a:cs typeface="Times New Roman"/>
                <a:sym typeface="Times New Roman"/>
              </a:rPr>
              <a:t>underline</a:t>
            </a:r>
            <a:r>
              <a:rPr b="0" i="0" lang="en-US" sz="2400" u="none" cap="none" strike="noStrike">
                <a:solidFill>
                  <a:schemeClr val="dk1"/>
                </a:solidFill>
                <a:latin typeface="Times New Roman"/>
                <a:ea typeface="Times New Roman"/>
                <a:cs typeface="Times New Roman"/>
                <a:sym typeface="Times New Roman"/>
              </a:rPr>
              <a:t> the phrases that show </a:t>
            </a:r>
            <a:r>
              <a:rPr b="0" i="0" lang="en-US" sz="2400" u="none" cap="none" strike="noStrike">
                <a:solidFill>
                  <a:schemeClr val="dk1"/>
                </a:solidFill>
                <a:highlight>
                  <a:schemeClr val="accent6"/>
                </a:highlight>
                <a:latin typeface="Times New Roman"/>
                <a:ea typeface="Times New Roman"/>
                <a:cs typeface="Times New Roman"/>
                <a:sym typeface="Times New Roman"/>
              </a:rPr>
              <a:t>limits</a:t>
            </a:r>
            <a:r>
              <a:rPr b="0" i="0" lang="en-US" sz="2400" u="none" cap="none" strike="noStrike">
                <a:solidFill>
                  <a:schemeClr val="dk1"/>
                </a:solidFill>
                <a:latin typeface="Times New Roman"/>
                <a:ea typeface="Times New Roman"/>
                <a:cs typeface="Times New Roman"/>
                <a:sym typeface="Times New Roman"/>
              </a:rPr>
              <a:t> on what the federal government can do. </a:t>
            </a:r>
            <a:endParaRPr b="0" i="0" sz="2400" u="none" cap="none" strike="noStrike">
              <a:solidFill>
                <a:schemeClr val="dk1"/>
              </a:solidFill>
              <a:latin typeface="Times New Roman"/>
              <a:ea typeface="Times New Roman"/>
              <a:cs typeface="Times New Roman"/>
              <a:sym typeface="Times New Roman"/>
            </a:endParaRPr>
          </a:p>
          <a:p>
            <a:pPr indent="-381000" lvl="1" marL="1371600" marR="0" rtl="0" algn="l">
              <a:lnSpc>
                <a:spcPct val="100000"/>
              </a:lnSpc>
              <a:spcBef>
                <a:spcPts val="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Highlight in </a:t>
            </a:r>
            <a:r>
              <a:rPr b="0" i="0" lang="en-US" sz="2400" u="none" cap="none" strike="noStrike">
                <a:solidFill>
                  <a:schemeClr val="dk1"/>
                </a:solidFill>
                <a:highlight>
                  <a:schemeClr val="accent3"/>
                </a:highlight>
                <a:latin typeface="Times New Roman"/>
                <a:ea typeface="Times New Roman"/>
                <a:cs typeface="Times New Roman"/>
                <a:sym typeface="Times New Roman"/>
              </a:rPr>
              <a:t>green</a:t>
            </a:r>
            <a:r>
              <a:rPr b="0" i="0" lang="en-US" sz="2400" u="none" cap="none" strike="noStrike">
                <a:solidFill>
                  <a:schemeClr val="dk1"/>
                </a:solidFill>
                <a:latin typeface="Times New Roman"/>
                <a:ea typeface="Times New Roman"/>
                <a:cs typeface="Times New Roman"/>
                <a:sym typeface="Times New Roman"/>
              </a:rPr>
              <a:t> or circle  the phrases (shown below in italics) indicating protected </a:t>
            </a:r>
            <a:r>
              <a:rPr b="0" i="0" lang="en-US" sz="2400" u="none" cap="none" strike="noStrike">
                <a:solidFill>
                  <a:schemeClr val="dk1"/>
                </a:solidFill>
                <a:highlight>
                  <a:schemeClr val="accent3"/>
                </a:highlight>
                <a:latin typeface="Times New Roman"/>
                <a:ea typeface="Times New Roman"/>
                <a:cs typeface="Times New Roman"/>
                <a:sym typeface="Times New Roman"/>
              </a:rPr>
              <a:t>rights</a:t>
            </a:r>
            <a:r>
              <a:rPr b="0" i="0" lang="en-US" sz="2400" u="none" cap="none" strike="noStrike">
                <a:solidFill>
                  <a:schemeClr val="dk1"/>
                </a:solidFill>
                <a:latin typeface="Times New Roman"/>
                <a:ea typeface="Times New Roman"/>
                <a:cs typeface="Times New Roman"/>
                <a:sym typeface="Times New Roman"/>
              </a:rPr>
              <a:t>. </a:t>
            </a:r>
            <a:endParaRPr b="0" i="0" sz="2400" u="none" cap="none" strike="noStrike">
              <a:solidFill>
                <a:schemeClr val="dk1"/>
              </a:solidFill>
              <a:latin typeface="Times New Roman"/>
              <a:ea typeface="Times New Roman"/>
              <a:cs typeface="Times New Roman"/>
              <a:sym typeface="Times New Roman"/>
            </a:endParaRPr>
          </a:p>
          <a:p>
            <a:pPr indent="-381000" lvl="1" marL="1371600" marR="0" rtl="0" algn="l">
              <a:lnSpc>
                <a:spcPct val="100000"/>
              </a:lnSpc>
              <a:spcBef>
                <a:spcPts val="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Draw from their work to create a table of rights.</a:t>
            </a:r>
            <a:endParaRPr b="0" i="0" sz="2400" u="none" cap="none" strike="noStrike">
              <a:solidFill>
                <a:schemeClr val="dk1"/>
              </a:solidFill>
              <a:latin typeface="Times New Roman"/>
              <a:ea typeface="Times New Roman"/>
              <a:cs typeface="Times New Roman"/>
              <a:sym typeface="Times New Roman"/>
            </a:endParaRPr>
          </a:p>
          <a:p>
            <a:pPr indent="-381000" lvl="1" marL="1371600" marR="0" rtl="0" algn="l">
              <a:lnSpc>
                <a:spcPct val="100000"/>
              </a:lnSpc>
              <a:spcBef>
                <a:spcPts val="0"/>
              </a:spcBef>
              <a:spcAft>
                <a:spcPts val="0"/>
              </a:spcAft>
              <a:buClr>
                <a:schemeClr val="dk1"/>
              </a:buClr>
              <a:buSzPts val="2400"/>
              <a:buFont typeface="Times New Roman"/>
              <a:buChar char="○"/>
            </a:pPr>
            <a:r>
              <a:rPr b="0" i="0" lang="en-US" sz="2400" u="none" cap="none" strike="noStrike">
                <a:solidFill>
                  <a:schemeClr val="dk1"/>
                </a:solidFill>
                <a:latin typeface="Times New Roman"/>
                <a:ea typeface="Times New Roman"/>
                <a:cs typeface="Times New Roman"/>
                <a:sym typeface="Times New Roman"/>
              </a:rPr>
              <a:t>Answer reflection questions.</a:t>
            </a:r>
            <a:endParaRPr b="0" i="0" sz="2400" u="none" cap="none" strike="noStrike">
              <a:solidFill>
                <a:schemeClr val="dk1"/>
              </a:solidFill>
              <a:latin typeface="Times New Roman"/>
              <a:ea typeface="Times New Roman"/>
              <a:cs typeface="Times New Roman"/>
              <a:sym typeface="Times New Roman"/>
            </a:endParaRPr>
          </a:p>
        </p:txBody>
      </p:sp>
      <p:sp>
        <p:nvSpPr>
          <p:cNvPr id="279" name="Google Shape;279;p41"/>
          <p:cNvSpPr txBox="1"/>
          <p:nvPr/>
        </p:nvSpPr>
        <p:spPr>
          <a:xfrm>
            <a:off x="0" y="6057600"/>
            <a:ext cx="92841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Times New Roman"/>
                <a:ea typeface="Times New Roman"/>
                <a:cs typeface="Times New Roman"/>
                <a:sym typeface="Times New Roman"/>
              </a:rPr>
              <a:t>To learn more about the National Archives’ Civics programming, visit https://www.archives.gov/education/civic-education</a:t>
            </a:r>
            <a:endParaRPr b="0" i="1" sz="2400" u="none" cap="none" strike="noStrike">
              <a:solidFill>
                <a:srgbClr val="000000"/>
              </a:solidFill>
              <a:latin typeface="Times New Roman"/>
              <a:ea typeface="Times New Roman"/>
              <a:cs typeface="Times New Roman"/>
              <a:sym typeface="Times New Roman"/>
            </a:endParaRPr>
          </a:p>
        </p:txBody>
      </p:sp>
      <p:sp>
        <p:nvSpPr>
          <p:cNvPr id="280" name="Google Shape;280;p41"/>
          <p:cNvSpPr/>
          <p:nvPr/>
        </p:nvSpPr>
        <p:spPr>
          <a:xfrm>
            <a:off x="4060350" y="3910200"/>
            <a:ext cx="820500" cy="374700"/>
          </a:xfrm>
          <a:prstGeom prst="ellipse">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cxnSp>
        <p:nvCxnSpPr>
          <p:cNvPr id="281" name="Google Shape;281;p41"/>
          <p:cNvCxnSpPr/>
          <p:nvPr/>
        </p:nvCxnSpPr>
        <p:spPr>
          <a:xfrm>
            <a:off x="-2360275" y="830650"/>
            <a:ext cx="972600" cy="972600"/>
          </a:xfrm>
          <a:prstGeom prst="straightConnector1">
            <a:avLst/>
          </a:prstGeom>
          <a:noFill/>
          <a:ln cap="flat" cmpd="sng" w="28575">
            <a:solidFill>
              <a:schemeClr val="dk2"/>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5" name="Shape 285"/>
        <p:cNvGrpSpPr/>
        <p:nvPr/>
      </p:nvGrpSpPr>
      <p:grpSpPr>
        <a:xfrm>
          <a:off x="0" y="0"/>
          <a:ext cx="0" cy="0"/>
          <a:chOff x="0" y="0"/>
          <a:chExt cx="0" cy="0"/>
        </a:xfrm>
      </p:grpSpPr>
      <p:sp>
        <p:nvSpPr>
          <p:cNvPr id="286" name="Google Shape;286;p42"/>
          <p:cNvSpPr txBox="1"/>
          <p:nvPr/>
        </p:nvSpPr>
        <p:spPr>
          <a:xfrm>
            <a:off x="1323850" y="233950"/>
            <a:ext cx="7820100" cy="64002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Amendment I</a:t>
            </a:r>
            <a:endParaRPr b="0" i="0" sz="2000" u="none" cap="none" strike="noStrike">
              <a:solidFill>
                <a:srgbClr val="000000"/>
              </a:solidFill>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Congress shall make </a:t>
            </a:r>
            <a:r>
              <a:rPr b="0" i="0" lang="en-US" sz="2000" u="sng" cap="none" strike="noStrike">
                <a:solidFill>
                  <a:srgbClr val="262626"/>
                </a:solidFill>
                <a:highlight>
                  <a:srgbClr val="FF9900"/>
                </a:highlight>
                <a:latin typeface="Arial"/>
                <a:ea typeface="Arial"/>
                <a:cs typeface="Arial"/>
                <a:sym typeface="Arial"/>
              </a:rPr>
              <a:t>no law</a:t>
            </a:r>
            <a:r>
              <a:rPr b="0" i="0" lang="en-US" sz="2000" u="none" cap="none" strike="noStrike">
                <a:solidFill>
                  <a:srgbClr val="262626"/>
                </a:solidFill>
                <a:latin typeface="Arial"/>
                <a:ea typeface="Arial"/>
                <a:cs typeface="Arial"/>
                <a:sym typeface="Arial"/>
              </a:rPr>
              <a:t> respecting an establishment of </a:t>
            </a:r>
            <a:r>
              <a:rPr b="0" i="0" lang="en-US" sz="2000" u="sng" cap="none" strike="noStrike">
                <a:solidFill>
                  <a:srgbClr val="262626"/>
                </a:solidFill>
                <a:highlight>
                  <a:srgbClr val="FF9900"/>
                </a:highlight>
                <a:latin typeface="Arial"/>
                <a:ea typeface="Arial"/>
                <a:cs typeface="Arial"/>
                <a:sym typeface="Arial"/>
              </a:rPr>
              <a:t>religion</a:t>
            </a:r>
            <a:r>
              <a:rPr b="0" i="0" lang="en-US" sz="2000" u="none" cap="none" strike="noStrike">
                <a:solidFill>
                  <a:srgbClr val="262626"/>
                </a:solidFill>
                <a:highlight>
                  <a:srgbClr val="FF9900"/>
                </a:highlight>
                <a:latin typeface="Arial"/>
                <a:ea typeface="Arial"/>
                <a:cs typeface="Arial"/>
                <a:sym typeface="Arial"/>
              </a:rPr>
              <a:t>,</a:t>
            </a:r>
            <a:r>
              <a:rPr b="0" i="0" lang="en-US" sz="2000" u="none" cap="none" strike="noStrike">
                <a:solidFill>
                  <a:srgbClr val="262626"/>
                </a:solidFill>
                <a:latin typeface="Arial"/>
                <a:ea typeface="Arial"/>
                <a:cs typeface="Arial"/>
                <a:sym typeface="Arial"/>
              </a:rPr>
              <a:t> or </a:t>
            </a:r>
            <a:r>
              <a:rPr b="0" i="0" lang="en-US" sz="2000" u="sng" cap="none" strike="noStrike">
                <a:solidFill>
                  <a:srgbClr val="262626"/>
                </a:solidFill>
                <a:highlight>
                  <a:srgbClr val="FF9900"/>
                </a:highlight>
                <a:latin typeface="Arial"/>
                <a:ea typeface="Arial"/>
                <a:cs typeface="Arial"/>
                <a:sym typeface="Arial"/>
              </a:rPr>
              <a:t>prohibiting</a:t>
            </a:r>
            <a:r>
              <a:rPr b="0" i="0" lang="en-US" sz="2000" u="none" cap="none" strike="noStrike">
                <a:solidFill>
                  <a:srgbClr val="262626"/>
                </a:solidFill>
                <a:latin typeface="Arial"/>
                <a:ea typeface="Arial"/>
                <a:cs typeface="Arial"/>
                <a:sym typeface="Arial"/>
              </a:rPr>
              <a:t> the free exercise thereof; or </a:t>
            </a:r>
            <a:r>
              <a:rPr b="0" i="0" lang="en-US" sz="2000" u="sng" cap="none" strike="noStrike">
                <a:solidFill>
                  <a:srgbClr val="262626"/>
                </a:solidFill>
                <a:highlight>
                  <a:srgbClr val="FF9900"/>
                </a:highlight>
                <a:latin typeface="Arial"/>
                <a:ea typeface="Arial"/>
                <a:cs typeface="Arial"/>
                <a:sym typeface="Arial"/>
              </a:rPr>
              <a:t>abridging the freedom of speech</a:t>
            </a:r>
            <a:r>
              <a:rPr b="0" i="0" lang="en-US" sz="2000" u="none" cap="none" strike="noStrike">
                <a:solidFill>
                  <a:srgbClr val="262626"/>
                </a:solidFill>
                <a:latin typeface="Arial"/>
                <a:ea typeface="Arial"/>
                <a:cs typeface="Arial"/>
                <a:sym typeface="Arial"/>
              </a:rPr>
              <a:t>, or of the </a:t>
            </a:r>
            <a:r>
              <a:rPr b="0" i="0" lang="en-US" sz="2000" u="sng" cap="none" strike="noStrike">
                <a:solidFill>
                  <a:srgbClr val="262626"/>
                </a:solidFill>
                <a:highlight>
                  <a:srgbClr val="FDA739"/>
                </a:highlight>
                <a:latin typeface="Arial"/>
                <a:ea typeface="Arial"/>
                <a:cs typeface="Arial"/>
                <a:sym typeface="Arial"/>
              </a:rPr>
              <a:t>press</a:t>
            </a:r>
            <a:r>
              <a:rPr b="0" i="0" lang="en-US" sz="2000" u="none" cap="none" strike="noStrike">
                <a:solidFill>
                  <a:srgbClr val="262626"/>
                </a:solidFill>
                <a:latin typeface="Arial"/>
                <a:ea typeface="Arial"/>
                <a:cs typeface="Arial"/>
                <a:sym typeface="Arial"/>
              </a:rPr>
              <a:t>; or the </a:t>
            </a:r>
            <a:r>
              <a:rPr b="0" i="1" lang="en-US" sz="2000" u="none" cap="none" strike="noStrike">
                <a:solidFill>
                  <a:srgbClr val="262626"/>
                </a:solidFill>
                <a:highlight>
                  <a:srgbClr val="B6D7A8"/>
                </a:highlight>
                <a:latin typeface="Arial"/>
                <a:ea typeface="Arial"/>
                <a:cs typeface="Arial"/>
                <a:sym typeface="Arial"/>
              </a:rPr>
              <a:t>right</a:t>
            </a:r>
            <a:r>
              <a:rPr b="0" i="0" lang="en-US" sz="2000" u="none" cap="none" strike="noStrike">
                <a:solidFill>
                  <a:srgbClr val="262626"/>
                </a:solidFill>
                <a:latin typeface="Arial"/>
                <a:ea typeface="Arial"/>
                <a:cs typeface="Arial"/>
                <a:sym typeface="Arial"/>
              </a:rPr>
              <a:t> of the people peaceably to </a:t>
            </a:r>
            <a:r>
              <a:rPr b="0" i="1" lang="en-US" sz="2000" u="none" cap="none" strike="noStrike">
                <a:solidFill>
                  <a:srgbClr val="262626"/>
                </a:solidFill>
                <a:highlight>
                  <a:srgbClr val="B6D7A8"/>
                </a:highlight>
                <a:latin typeface="Arial"/>
                <a:ea typeface="Arial"/>
                <a:cs typeface="Arial"/>
                <a:sym typeface="Arial"/>
              </a:rPr>
              <a:t>assemble</a:t>
            </a:r>
            <a:r>
              <a:rPr b="0" i="0" lang="en-US" sz="2000" u="none" cap="none" strike="noStrike">
                <a:solidFill>
                  <a:srgbClr val="262626"/>
                </a:solidFill>
                <a:latin typeface="Arial"/>
                <a:ea typeface="Arial"/>
                <a:cs typeface="Arial"/>
                <a:sym typeface="Arial"/>
              </a:rPr>
              <a:t>, and to </a:t>
            </a:r>
            <a:r>
              <a:rPr b="0" i="1" lang="en-US" sz="2000" u="none" cap="none" strike="noStrike">
                <a:solidFill>
                  <a:srgbClr val="262626"/>
                </a:solidFill>
                <a:highlight>
                  <a:srgbClr val="B6D7A8"/>
                </a:highlight>
                <a:latin typeface="Arial"/>
                <a:ea typeface="Arial"/>
                <a:cs typeface="Arial"/>
                <a:sym typeface="Arial"/>
              </a:rPr>
              <a:t>petition the Government</a:t>
            </a:r>
            <a:r>
              <a:rPr b="0" i="0" lang="en-US" sz="2000" u="none" cap="none" strike="noStrike">
                <a:solidFill>
                  <a:srgbClr val="262626"/>
                </a:solidFill>
                <a:latin typeface="Arial"/>
                <a:ea typeface="Arial"/>
                <a:cs typeface="Arial"/>
                <a:sym typeface="Arial"/>
              </a:rPr>
              <a:t> for a redress of grievances.</a:t>
            </a:r>
            <a:endParaRPr b="0" i="0" sz="2000" u="none" cap="none" strike="noStrike">
              <a:solidFill>
                <a:srgbClr val="000000"/>
              </a:solidFill>
              <a:latin typeface="Arial"/>
              <a:ea typeface="Arial"/>
              <a:cs typeface="Arial"/>
              <a:sym typeface="Arial"/>
            </a:endParaRPr>
          </a:p>
          <a:p>
            <a:pPr indent="-154305" lvl="0" marL="285750" marR="0" rtl="0" algn="l">
              <a:lnSpc>
                <a:spcPct val="80000"/>
              </a:lnSpc>
              <a:spcBef>
                <a:spcPts val="960"/>
              </a:spcBef>
              <a:spcAft>
                <a:spcPts val="0"/>
              </a:spcAft>
              <a:buClr>
                <a:schemeClr val="accent1"/>
              </a:buClr>
              <a:buSzPts val="2070"/>
              <a:buFont typeface="Arial"/>
              <a:buNone/>
            </a:pPr>
            <a:r>
              <a:t/>
            </a:r>
            <a:endParaRPr b="0" i="0" sz="600" u="none" cap="none" strike="noStrike">
              <a:solidFill>
                <a:srgbClr val="262626"/>
              </a:solidFill>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Amendment II</a:t>
            </a:r>
            <a:endParaRPr b="0" i="0" sz="2000" u="none" cap="none" strike="noStrike">
              <a:solidFill>
                <a:srgbClr val="000000"/>
              </a:solidFill>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A well regulated Militia, being necessary to the security of a free State, the </a:t>
            </a:r>
            <a:r>
              <a:rPr b="0" i="1" lang="en-US" sz="2000" u="none" cap="none" strike="noStrike">
                <a:solidFill>
                  <a:srgbClr val="262626"/>
                </a:solidFill>
                <a:highlight>
                  <a:srgbClr val="B6D7A8"/>
                </a:highlight>
                <a:latin typeface="Arial"/>
                <a:ea typeface="Arial"/>
                <a:cs typeface="Arial"/>
                <a:sym typeface="Arial"/>
              </a:rPr>
              <a:t>right of the people to keep and bear Arms</a:t>
            </a:r>
            <a:r>
              <a:rPr b="0" i="0" lang="en-US" sz="2000" u="none" cap="none" strike="noStrike">
                <a:solidFill>
                  <a:srgbClr val="262626"/>
                </a:solidFill>
                <a:latin typeface="Arial"/>
                <a:ea typeface="Arial"/>
                <a:cs typeface="Arial"/>
                <a:sym typeface="Arial"/>
              </a:rPr>
              <a:t>, shall not be infringed.</a:t>
            </a:r>
            <a:endParaRPr b="0" i="0" sz="2000" u="none" cap="none" strike="noStrike">
              <a:solidFill>
                <a:srgbClr val="000000"/>
              </a:solidFill>
              <a:latin typeface="Arial"/>
              <a:ea typeface="Arial"/>
              <a:cs typeface="Arial"/>
              <a:sym typeface="Arial"/>
            </a:endParaRPr>
          </a:p>
          <a:p>
            <a:pPr indent="-154305" lvl="0" marL="285750" marR="0" rtl="0" algn="l">
              <a:lnSpc>
                <a:spcPct val="80000"/>
              </a:lnSpc>
              <a:spcBef>
                <a:spcPts val="960"/>
              </a:spcBef>
              <a:spcAft>
                <a:spcPts val="0"/>
              </a:spcAft>
              <a:buClr>
                <a:schemeClr val="accent1"/>
              </a:buClr>
              <a:buSzPts val="2070"/>
              <a:buFont typeface="Arial"/>
              <a:buNone/>
            </a:pPr>
            <a:r>
              <a:t/>
            </a:r>
            <a:endParaRPr b="0" i="0" sz="600" u="none" cap="none" strike="noStrike">
              <a:solidFill>
                <a:srgbClr val="262626"/>
              </a:solidFill>
              <a:highlight>
                <a:srgbClr val="93C47D"/>
              </a:highlight>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t/>
            </a:r>
            <a:endParaRPr b="0" i="0" sz="2000" u="none" cap="none" strike="noStrike">
              <a:solidFill>
                <a:srgbClr val="000000"/>
              </a:solidFill>
              <a:latin typeface="Arial"/>
              <a:ea typeface="Arial"/>
              <a:cs typeface="Arial"/>
              <a:sym typeface="Arial"/>
            </a:endParaRPr>
          </a:p>
          <a:p>
            <a:pPr indent="-154305" lvl="0" marL="285750" marR="0" rtl="0" algn="l">
              <a:lnSpc>
                <a:spcPct val="80000"/>
              </a:lnSpc>
              <a:spcBef>
                <a:spcPts val="960"/>
              </a:spcBef>
              <a:spcAft>
                <a:spcPts val="0"/>
              </a:spcAft>
              <a:buClr>
                <a:schemeClr val="accent1"/>
              </a:buClr>
              <a:buSzPts val="2070"/>
              <a:buFont typeface="Arial"/>
              <a:buNone/>
            </a:pPr>
            <a:r>
              <a:t/>
            </a:r>
            <a:endParaRPr b="0" i="0" sz="600" u="none" cap="none" strike="noStrike">
              <a:solidFill>
                <a:srgbClr val="262626"/>
              </a:solidFill>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Amendment IV</a:t>
            </a:r>
            <a:endParaRPr b="0" i="0" sz="2000" u="none" cap="none" strike="noStrike">
              <a:solidFill>
                <a:srgbClr val="000000"/>
              </a:solidFill>
              <a:highlight>
                <a:srgbClr val="93C47D"/>
              </a:highlight>
              <a:latin typeface="Arial"/>
              <a:ea typeface="Arial"/>
              <a:cs typeface="Arial"/>
              <a:sym typeface="Arial"/>
            </a:endParaRPr>
          </a:p>
          <a:p>
            <a:pPr indent="0" lvl="0" marL="0" marR="0" rtl="0" algn="l">
              <a:lnSpc>
                <a:spcPct val="80000"/>
              </a:lnSpc>
              <a:spcBef>
                <a:spcPts val="960"/>
              </a:spcBef>
              <a:spcAft>
                <a:spcPts val="0"/>
              </a:spcAft>
              <a:buClr>
                <a:schemeClr val="accent1"/>
              </a:buClr>
              <a:buSzPts val="2070"/>
              <a:buFont typeface="Arial"/>
              <a:buNone/>
            </a:pPr>
            <a:r>
              <a:rPr b="0" i="0" lang="en-US" sz="2000" u="none" cap="none" strike="noStrike">
                <a:solidFill>
                  <a:srgbClr val="262626"/>
                </a:solidFill>
                <a:latin typeface="Arial"/>
                <a:ea typeface="Arial"/>
                <a:cs typeface="Arial"/>
                <a:sym typeface="Arial"/>
              </a:rPr>
              <a:t>The </a:t>
            </a:r>
            <a:r>
              <a:rPr b="0" i="1" lang="en-US" sz="2000" u="none" cap="none" strike="noStrike">
                <a:solidFill>
                  <a:srgbClr val="262626"/>
                </a:solidFill>
                <a:highlight>
                  <a:srgbClr val="B6D7A8"/>
                </a:highlight>
                <a:latin typeface="Arial"/>
                <a:ea typeface="Arial"/>
                <a:cs typeface="Arial"/>
                <a:sym typeface="Arial"/>
              </a:rPr>
              <a:t>right of the people to be secure</a:t>
            </a:r>
            <a:r>
              <a:rPr b="0" i="0" lang="en-US" sz="2000" u="none" cap="none" strike="noStrike">
                <a:solidFill>
                  <a:srgbClr val="262626"/>
                </a:solidFill>
                <a:latin typeface="Arial"/>
                <a:ea typeface="Arial"/>
                <a:cs typeface="Arial"/>
                <a:sym typeface="Arial"/>
              </a:rPr>
              <a:t> in their persons, houses, papers, and effects, </a:t>
            </a:r>
            <a:r>
              <a:rPr b="0" i="1" lang="en-US" sz="2000" u="none" cap="none" strike="noStrike">
                <a:solidFill>
                  <a:srgbClr val="262626"/>
                </a:solidFill>
                <a:highlight>
                  <a:srgbClr val="B6D7A8"/>
                </a:highlight>
                <a:latin typeface="Arial"/>
                <a:ea typeface="Arial"/>
                <a:cs typeface="Arial"/>
                <a:sym typeface="Arial"/>
              </a:rPr>
              <a:t>against unreasonable searches and seizures,</a:t>
            </a:r>
            <a:r>
              <a:rPr b="0" i="0" lang="en-US" sz="2000" u="none" cap="none" strike="noStrike">
                <a:solidFill>
                  <a:srgbClr val="262626"/>
                </a:solidFill>
                <a:latin typeface="Arial"/>
                <a:ea typeface="Arial"/>
                <a:cs typeface="Arial"/>
                <a:sym typeface="Arial"/>
              </a:rPr>
              <a:t> </a:t>
            </a:r>
            <a:r>
              <a:rPr b="0" i="0" lang="en-US" sz="2000" u="none" cap="none" strike="noStrike">
                <a:solidFill>
                  <a:srgbClr val="262626"/>
                </a:solidFill>
                <a:highlight>
                  <a:srgbClr val="F6B26B"/>
                </a:highlight>
                <a:latin typeface="Arial"/>
                <a:ea typeface="Arial"/>
                <a:cs typeface="Arial"/>
                <a:sym typeface="Arial"/>
              </a:rPr>
              <a:t>shall not be</a:t>
            </a:r>
            <a:r>
              <a:rPr b="0" i="0" lang="en-US" sz="2000" u="sng" cap="none" strike="noStrike">
                <a:solidFill>
                  <a:srgbClr val="262626"/>
                </a:solidFill>
                <a:highlight>
                  <a:srgbClr val="F6B26B"/>
                </a:highlight>
                <a:latin typeface="Arial"/>
                <a:ea typeface="Arial"/>
                <a:cs typeface="Arial"/>
                <a:sym typeface="Arial"/>
              </a:rPr>
              <a:t> violated</a:t>
            </a:r>
            <a:r>
              <a:rPr b="0" i="0" lang="en-US" sz="2000" u="none" cap="none" strike="noStrike">
                <a:solidFill>
                  <a:srgbClr val="262626"/>
                </a:solidFill>
                <a:latin typeface="Arial"/>
                <a:ea typeface="Arial"/>
                <a:cs typeface="Arial"/>
                <a:sym typeface="Arial"/>
              </a:rPr>
              <a:t>, and </a:t>
            </a:r>
            <a:r>
              <a:rPr b="0" i="0" lang="en-US" sz="2000" u="sng" cap="none" strike="noStrike">
                <a:solidFill>
                  <a:srgbClr val="262626"/>
                </a:solidFill>
                <a:highlight>
                  <a:srgbClr val="F6B26B"/>
                </a:highlight>
                <a:latin typeface="Arial"/>
                <a:ea typeface="Arial"/>
                <a:cs typeface="Arial"/>
                <a:sym typeface="Arial"/>
              </a:rPr>
              <a:t>no Warrants shall issue</a:t>
            </a:r>
            <a:r>
              <a:rPr b="0" i="0" lang="en-US" sz="2000" u="none" cap="none" strike="noStrike">
                <a:solidFill>
                  <a:srgbClr val="262626"/>
                </a:solidFill>
                <a:latin typeface="Arial"/>
                <a:ea typeface="Arial"/>
                <a:cs typeface="Arial"/>
                <a:sym typeface="Arial"/>
              </a:rPr>
              <a:t>, but upon probable cause, supported by Oath or affirmation, and particularly describing the place to be searched, and the persons or things to be seized.</a:t>
            </a:r>
            <a:endParaRPr b="0" i="0" sz="2000" u="none" cap="none" strike="noStrike">
              <a:solidFill>
                <a:srgbClr val="000000"/>
              </a:solidFill>
              <a:latin typeface="Arial"/>
              <a:ea typeface="Arial"/>
              <a:cs typeface="Arial"/>
              <a:sym typeface="Arial"/>
            </a:endParaRPr>
          </a:p>
          <a:p>
            <a:pPr indent="-241933" lvl="0" marL="285750" marR="0" rtl="0" algn="l">
              <a:lnSpc>
                <a:spcPct val="80000"/>
              </a:lnSpc>
              <a:spcBef>
                <a:spcPts val="720"/>
              </a:spcBef>
              <a:spcAft>
                <a:spcPts val="0"/>
              </a:spcAft>
              <a:buClr>
                <a:schemeClr val="accent1"/>
              </a:buClr>
              <a:buSzPts val="690"/>
              <a:buFont typeface="Arial"/>
              <a:buNone/>
            </a:pPr>
            <a:r>
              <a:t/>
            </a:r>
            <a:endParaRPr b="0" i="0" sz="2000" u="none" cap="none" strike="noStrike">
              <a:solidFill>
                <a:srgbClr val="262626"/>
              </a:solidFill>
              <a:latin typeface="Arial"/>
              <a:ea typeface="Arial"/>
              <a:cs typeface="Arial"/>
              <a:sym typeface="Arial"/>
            </a:endParaRPr>
          </a:p>
          <a:p>
            <a:pPr indent="-241933" lvl="0" marL="285750" marR="0" rtl="0" algn="l">
              <a:lnSpc>
                <a:spcPct val="80000"/>
              </a:lnSpc>
              <a:spcBef>
                <a:spcPts val="720"/>
              </a:spcBef>
              <a:spcAft>
                <a:spcPts val="0"/>
              </a:spcAft>
              <a:buClr>
                <a:schemeClr val="accent1"/>
              </a:buClr>
              <a:buSzPts val="690"/>
              <a:buFont typeface="Arial"/>
              <a:buNone/>
            </a:pPr>
            <a:r>
              <a:t/>
            </a:r>
            <a:endParaRPr b="0" i="0" sz="2000" u="none" cap="none" strike="noStrike">
              <a:solidFill>
                <a:srgbClr val="262626"/>
              </a:solidFill>
              <a:latin typeface="Arial"/>
              <a:ea typeface="Arial"/>
              <a:cs typeface="Arial"/>
              <a:sym typeface="Arial"/>
            </a:endParaRPr>
          </a:p>
          <a:p>
            <a:pPr indent="-241933" lvl="0" marL="285750" marR="0" rtl="0" algn="l">
              <a:lnSpc>
                <a:spcPct val="80000"/>
              </a:lnSpc>
              <a:spcBef>
                <a:spcPts val="720"/>
              </a:spcBef>
              <a:spcAft>
                <a:spcPts val="0"/>
              </a:spcAft>
              <a:buClr>
                <a:schemeClr val="accent1"/>
              </a:buClr>
              <a:buSzPts val="690"/>
              <a:buFont typeface="Arial"/>
              <a:buNone/>
            </a:pPr>
            <a:r>
              <a:t/>
            </a:r>
            <a:endParaRPr b="0" i="0" sz="600" u="none" cap="none" strike="noStrike">
              <a:solidFill>
                <a:srgbClr val="262626"/>
              </a:solidFill>
              <a:latin typeface="Calibri"/>
              <a:ea typeface="Calibri"/>
              <a:cs typeface="Calibri"/>
              <a:sym typeface="Calibri"/>
            </a:endParaRPr>
          </a:p>
        </p:txBody>
      </p:sp>
      <p:sp>
        <p:nvSpPr>
          <p:cNvPr id="287" name="Google Shape;287;p42"/>
          <p:cNvSpPr/>
          <p:nvPr/>
        </p:nvSpPr>
        <p:spPr>
          <a:xfrm>
            <a:off x="0" y="0"/>
            <a:ext cx="1219200" cy="6858000"/>
          </a:xfrm>
          <a:prstGeom prst="rect">
            <a:avLst/>
          </a:prstGeom>
          <a:solidFill>
            <a:srgbClr val="002E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mbria"/>
                <a:ea typeface="Cambria"/>
                <a:cs typeface="Cambria"/>
                <a:sym typeface="Cambria"/>
              </a:rPr>
              <a:t>The Bill of Rights</a:t>
            </a:r>
            <a:endParaRPr b="1" i="0" sz="2000" u="none" cap="none" strike="noStrike">
              <a:solidFill>
                <a:schemeClr val="lt1"/>
              </a:solidFill>
              <a:latin typeface="Cambria"/>
              <a:ea typeface="Cambria"/>
              <a:cs typeface="Cambria"/>
              <a:sym typeface="Cambria"/>
            </a:endParaRPr>
          </a:p>
        </p:txBody>
      </p:sp>
      <p:sp>
        <p:nvSpPr>
          <p:cNvPr id="288" name="Google Shape;288;p42"/>
          <p:cNvSpPr txBox="1"/>
          <p:nvPr/>
        </p:nvSpPr>
        <p:spPr>
          <a:xfrm>
            <a:off x="1500200" y="6182100"/>
            <a:ext cx="7055700" cy="492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highlight>
                  <a:schemeClr val="accent6"/>
                </a:highlight>
                <a:latin typeface="Calibri"/>
                <a:ea typeface="Calibri"/>
                <a:cs typeface="Calibri"/>
                <a:sym typeface="Calibri"/>
              </a:rPr>
              <a:t>Orange</a:t>
            </a:r>
            <a:r>
              <a:rPr b="0" i="1" lang="en-US" sz="2000" u="none" cap="none" strike="noStrike">
                <a:solidFill>
                  <a:srgbClr val="000000"/>
                </a:solidFill>
                <a:latin typeface="Calibri"/>
                <a:ea typeface="Calibri"/>
                <a:cs typeface="Calibri"/>
                <a:sym typeface="Calibri"/>
              </a:rPr>
              <a:t> = limits on government         </a:t>
            </a:r>
            <a:r>
              <a:rPr b="0" i="1" lang="en-US" sz="2000" u="none" cap="none" strike="noStrike">
                <a:solidFill>
                  <a:schemeClr val="dk1"/>
                </a:solidFill>
                <a:highlight>
                  <a:schemeClr val="accent3"/>
                </a:highlight>
                <a:latin typeface="Calibri"/>
                <a:ea typeface="Calibri"/>
                <a:cs typeface="Calibri"/>
                <a:sym typeface="Calibri"/>
              </a:rPr>
              <a:t>Green</a:t>
            </a:r>
            <a:r>
              <a:rPr b="0" i="1" lang="en-US" sz="2000" u="none" cap="none" strike="noStrike">
                <a:solidFill>
                  <a:srgbClr val="000000"/>
                </a:solidFill>
                <a:latin typeface="Calibri"/>
                <a:ea typeface="Calibri"/>
                <a:cs typeface="Calibri"/>
                <a:sym typeface="Calibri"/>
              </a:rPr>
              <a:t> = protected rights</a:t>
            </a:r>
            <a:endParaRPr b="0" i="1" sz="20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2" name="Shape 292"/>
        <p:cNvGrpSpPr/>
        <p:nvPr/>
      </p:nvGrpSpPr>
      <p:grpSpPr>
        <a:xfrm>
          <a:off x="0" y="0"/>
          <a:ext cx="0" cy="0"/>
          <a:chOff x="0" y="0"/>
          <a:chExt cx="0" cy="0"/>
        </a:xfrm>
      </p:grpSpPr>
      <p:sp>
        <p:nvSpPr>
          <p:cNvPr id="293" name="Google Shape;293;p43"/>
          <p:cNvSpPr txBox="1"/>
          <p:nvPr/>
        </p:nvSpPr>
        <p:spPr>
          <a:xfrm>
            <a:off x="1473278" y="339609"/>
            <a:ext cx="7481400" cy="6178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Amendment V</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sng" cap="none" strike="noStrike">
                <a:solidFill>
                  <a:srgbClr val="000000"/>
                </a:solidFill>
                <a:highlight>
                  <a:srgbClr val="FDA739"/>
                </a:highlight>
                <a:latin typeface="Arial"/>
                <a:ea typeface="Arial"/>
                <a:cs typeface="Arial"/>
                <a:sym typeface="Arial"/>
              </a:rPr>
              <a:t>No person shall be held</a:t>
            </a:r>
            <a:r>
              <a:rPr b="0" i="0" lang="en-US" sz="1800" u="none" cap="none" strike="noStrike">
                <a:solidFill>
                  <a:srgbClr val="000000"/>
                </a:solidFill>
                <a:latin typeface="Arial"/>
                <a:ea typeface="Arial"/>
                <a:cs typeface="Arial"/>
                <a:sym typeface="Arial"/>
              </a:rPr>
              <a:t> to answer for a capital, or otherwise infamous crime, </a:t>
            </a:r>
            <a:r>
              <a:rPr b="0" i="0" lang="en-US" sz="1800" u="sng" cap="none" strike="noStrike">
                <a:solidFill>
                  <a:srgbClr val="000000"/>
                </a:solidFill>
                <a:highlight>
                  <a:srgbClr val="FDA739"/>
                </a:highlight>
                <a:latin typeface="Arial"/>
                <a:ea typeface="Arial"/>
                <a:cs typeface="Arial"/>
                <a:sym typeface="Arial"/>
              </a:rPr>
              <a:t>unless on a presentment or indictment of a Grand Jury</a:t>
            </a:r>
            <a:r>
              <a:rPr b="0" i="0" lang="en-US" sz="1800" u="none" cap="none" strike="noStrike">
                <a:solidFill>
                  <a:srgbClr val="000000"/>
                </a:solidFill>
                <a:latin typeface="Arial"/>
                <a:ea typeface="Arial"/>
                <a:cs typeface="Arial"/>
                <a:sym typeface="Arial"/>
              </a:rPr>
              <a:t>, except in cases arising in the land or naval forces, or in the Militia, when in actual service in time of War or public danger; </a:t>
            </a:r>
            <a:r>
              <a:rPr b="0" i="0" lang="en-US" sz="1800" u="sng" cap="none" strike="noStrike">
                <a:solidFill>
                  <a:srgbClr val="000000"/>
                </a:solidFill>
                <a:highlight>
                  <a:srgbClr val="FDA739"/>
                </a:highlight>
                <a:latin typeface="Arial"/>
                <a:ea typeface="Arial"/>
                <a:cs typeface="Arial"/>
                <a:sym typeface="Arial"/>
              </a:rPr>
              <a:t>nor shall any person be subject for the same offence to be twice put in jeopardy</a:t>
            </a:r>
            <a:r>
              <a:rPr b="0" i="0" lang="en-US" sz="1800" u="none" cap="none" strike="noStrike">
                <a:solidFill>
                  <a:srgbClr val="000000"/>
                </a:solidFill>
                <a:latin typeface="Arial"/>
                <a:ea typeface="Arial"/>
                <a:cs typeface="Arial"/>
                <a:sym typeface="Arial"/>
              </a:rPr>
              <a:t> of life or limb; nor shall be compelled in any criminal case to be a witness against himself, </a:t>
            </a:r>
            <a:r>
              <a:rPr b="0" i="0" lang="en-US" sz="1800" u="sng" cap="none" strike="noStrike">
                <a:solidFill>
                  <a:srgbClr val="000000"/>
                </a:solidFill>
                <a:highlight>
                  <a:srgbClr val="FDA739"/>
                </a:highlight>
                <a:latin typeface="Arial"/>
                <a:ea typeface="Arial"/>
                <a:cs typeface="Arial"/>
                <a:sym typeface="Arial"/>
              </a:rPr>
              <a:t>nor be deprived of life, liberty, or property, without due process of law</a:t>
            </a:r>
            <a:r>
              <a:rPr b="0" i="0" lang="en-US" sz="1800" u="none" cap="none" strike="noStrike">
                <a:solidFill>
                  <a:srgbClr val="000000"/>
                </a:solidFill>
                <a:latin typeface="Arial"/>
                <a:ea typeface="Arial"/>
                <a:cs typeface="Arial"/>
                <a:sym typeface="Arial"/>
              </a:rPr>
              <a:t>; </a:t>
            </a:r>
            <a:r>
              <a:rPr b="0" i="0" lang="en-US" sz="1800" u="sng" cap="none" strike="noStrike">
                <a:solidFill>
                  <a:srgbClr val="000000"/>
                </a:solidFill>
                <a:highlight>
                  <a:srgbClr val="FDA739"/>
                </a:highlight>
                <a:latin typeface="Arial"/>
                <a:ea typeface="Arial"/>
                <a:cs typeface="Arial"/>
                <a:sym typeface="Arial"/>
              </a:rPr>
              <a:t>nor shall private property be taken</a:t>
            </a:r>
            <a:r>
              <a:rPr b="0" i="0" lang="en-US" sz="1800" u="none" cap="none" strike="noStrike">
                <a:solidFill>
                  <a:srgbClr val="000000"/>
                </a:solidFill>
                <a:latin typeface="Arial"/>
                <a:ea typeface="Arial"/>
                <a:cs typeface="Arial"/>
                <a:sym typeface="Arial"/>
              </a:rPr>
              <a:t> for public use, without just compensation.</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 </a:t>
            </a:r>
            <a:endParaRPr b="0" i="0" sz="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Amendment VI</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In all criminal prosecutions, the accused shall enjoy the </a:t>
            </a:r>
            <a:r>
              <a:rPr b="0" i="1" lang="en-US" sz="1800" u="none" cap="none" strike="noStrike">
                <a:solidFill>
                  <a:srgbClr val="000000"/>
                </a:solidFill>
                <a:highlight>
                  <a:srgbClr val="B6D7A8"/>
                </a:highlight>
                <a:latin typeface="Arial"/>
                <a:ea typeface="Arial"/>
                <a:cs typeface="Arial"/>
                <a:sym typeface="Arial"/>
              </a:rPr>
              <a:t>right to a speedy and public trial</a:t>
            </a:r>
            <a:r>
              <a:rPr b="0" i="0" lang="en-US" sz="1800" u="none" cap="none" strike="noStrike">
                <a:solidFill>
                  <a:srgbClr val="000000"/>
                </a:solidFill>
                <a:latin typeface="Arial"/>
                <a:ea typeface="Arial"/>
                <a:cs typeface="Arial"/>
                <a:sym typeface="Arial"/>
              </a:rPr>
              <a:t>, by an impartial jury of the State and district wherein the crime shall have been committed, which district shall have been previously ascertained by law, and to </a:t>
            </a:r>
            <a:r>
              <a:rPr b="0" i="1" lang="en-US" sz="1800" u="none" cap="none" strike="noStrike">
                <a:solidFill>
                  <a:srgbClr val="000000"/>
                </a:solidFill>
                <a:highlight>
                  <a:srgbClr val="B6D7A8"/>
                </a:highlight>
                <a:latin typeface="Arial"/>
                <a:ea typeface="Arial"/>
                <a:cs typeface="Arial"/>
                <a:sym typeface="Arial"/>
              </a:rPr>
              <a:t>be informed of</a:t>
            </a:r>
            <a:r>
              <a:rPr b="0" i="0" lang="en-US" sz="1800" u="none" cap="none" strike="noStrike">
                <a:solidFill>
                  <a:srgbClr val="000000"/>
                </a:solidFill>
                <a:latin typeface="Arial"/>
                <a:ea typeface="Arial"/>
                <a:cs typeface="Arial"/>
                <a:sym typeface="Arial"/>
              </a:rPr>
              <a:t> the nature and cause of </a:t>
            </a:r>
            <a:r>
              <a:rPr b="0" i="1" lang="en-US" sz="1800" u="none" cap="none" strike="noStrike">
                <a:solidFill>
                  <a:srgbClr val="000000"/>
                </a:solidFill>
                <a:highlight>
                  <a:srgbClr val="B6D7A8"/>
                </a:highlight>
                <a:latin typeface="Arial"/>
                <a:ea typeface="Arial"/>
                <a:cs typeface="Arial"/>
                <a:sym typeface="Arial"/>
              </a:rPr>
              <a:t>the accusation</a:t>
            </a:r>
            <a:r>
              <a:rPr b="0" i="0" lang="en-US" sz="1800" u="none" cap="none" strike="noStrike">
                <a:solidFill>
                  <a:srgbClr val="000000"/>
                </a:solidFill>
                <a:latin typeface="Arial"/>
                <a:ea typeface="Arial"/>
                <a:cs typeface="Arial"/>
                <a:sym typeface="Arial"/>
              </a:rPr>
              <a:t>; to </a:t>
            </a:r>
            <a:r>
              <a:rPr b="0" i="1" lang="en-US" sz="1800" u="none" cap="none" strike="noStrike">
                <a:solidFill>
                  <a:srgbClr val="000000"/>
                </a:solidFill>
                <a:highlight>
                  <a:srgbClr val="B6D7A8"/>
                </a:highlight>
                <a:latin typeface="Arial"/>
                <a:ea typeface="Arial"/>
                <a:cs typeface="Arial"/>
                <a:sym typeface="Arial"/>
              </a:rPr>
              <a:t>be confronted with the witnesses</a:t>
            </a:r>
            <a:r>
              <a:rPr b="0" i="0" lang="en-US" sz="1800" u="none" cap="none" strike="noStrike">
                <a:solidFill>
                  <a:srgbClr val="000000"/>
                </a:solidFill>
                <a:latin typeface="Arial"/>
                <a:ea typeface="Arial"/>
                <a:cs typeface="Arial"/>
                <a:sym typeface="Arial"/>
              </a:rPr>
              <a:t> against him; to have compulsory process </a:t>
            </a:r>
            <a:r>
              <a:rPr b="0" i="0" lang="en-US" sz="1800" u="none" cap="none" strike="noStrike">
                <a:solidFill>
                  <a:srgbClr val="000000"/>
                </a:solidFill>
                <a:highlight>
                  <a:srgbClr val="B6D7A8"/>
                </a:highlight>
                <a:latin typeface="Arial"/>
                <a:ea typeface="Arial"/>
                <a:cs typeface="Arial"/>
                <a:sym typeface="Arial"/>
              </a:rPr>
              <a:t>for obtaining witnesses in his favor</a:t>
            </a:r>
            <a:r>
              <a:rPr b="0" i="0" lang="en-US" sz="1800" u="none" cap="none" strike="noStrike">
                <a:solidFill>
                  <a:srgbClr val="000000"/>
                </a:solidFill>
                <a:latin typeface="Arial"/>
                <a:ea typeface="Arial"/>
                <a:cs typeface="Arial"/>
                <a:sym typeface="Arial"/>
              </a:rPr>
              <a:t>, and </a:t>
            </a:r>
            <a:r>
              <a:rPr b="0" i="1" lang="en-US" sz="1800" u="none" cap="none" strike="noStrike">
                <a:solidFill>
                  <a:srgbClr val="000000"/>
                </a:solidFill>
                <a:highlight>
                  <a:srgbClr val="B6D7A8"/>
                </a:highlight>
                <a:latin typeface="Arial"/>
                <a:ea typeface="Arial"/>
                <a:cs typeface="Arial"/>
                <a:sym typeface="Arial"/>
              </a:rPr>
              <a:t>to have the Assistance of Counsel</a:t>
            </a:r>
            <a:r>
              <a:rPr b="0" i="0" lang="en-US" sz="1800" u="none" cap="none" strike="noStrike">
                <a:solidFill>
                  <a:srgbClr val="000000"/>
                </a:solidFill>
                <a:latin typeface="Arial"/>
                <a:ea typeface="Arial"/>
                <a:cs typeface="Arial"/>
                <a:sym typeface="Arial"/>
              </a:rPr>
              <a:t> for his defence.</a:t>
            </a:r>
            <a:endParaRPr b="0"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Garamond"/>
                <a:ea typeface="Garamond"/>
                <a:cs typeface="Garamond"/>
                <a:sym typeface="Garamond"/>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dk1"/>
                </a:solidFill>
                <a:highlight>
                  <a:schemeClr val="accent6"/>
                </a:highlight>
                <a:latin typeface="Calibri"/>
                <a:ea typeface="Calibri"/>
                <a:cs typeface="Calibri"/>
                <a:sym typeface="Calibri"/>
              </a:rPr>
              <a:t>Orange</a:t>
            </a:r>
            <a:r>
              <a:rPr b="0" i="1" lang="en-US" sz="2000" u="none" cap="none" strike="noStrike">
                <a:solidFill>
                  <a:srgbClr val="000000"/>
                </a:solidFill>
                <a:latin typeface="Calibri"/>
                <a:ea typeface="Calibri"/>
                <a:cs typeface="Calibri"/>
                <a:sym typeface="Calibri"/>
              </a:rPr>
              <a:t> = limits on government         </a:t>
            </a:r>
            <a:r>
              <a:rPr b="0" i="1" lang="en-US" sz="2000" u="none" cap="none" strike="noStrike">
                <a:solidFill>
                  <a:schemeClr val="dk1"/>
                </a:solidFill>
                <a:highlight>
                  <a:schemeClr val="accent3"/>
                </a:highlight>
                <a:latin typeface="Calibri"/>
                <a:ea typeface="Calibri"/>
                <a:cs typeface="Calibri"/>
                <a:sym typeface="Calibri"/>
              </a:rPr>
              <a:t>Green</a:t>
            </a:r>
            <a:r>
              <a:rPr b="0" i="1" lang="en-US" sz="2000" u="none" cap="none" strike="noStrike">
                <a:solidFill>
                  <a:srgbClr val="000000"/>
                </a:solidFill>
                <a:latin typeface="Calibri"/>
                <a:ea typeface="Calibri"/>
                <a:cs typeface="Calibri"/>
                <a:sym typeface="Calibri"/>
              </a:rPr>
              <a:t> = protected rights</a:t>
            </a:r>
            <a:endParaRPr b="0" i="1" sz="2000" u="none" cap="none" strike="noStrike">
              <a:solidFill>
                <a:srgbClr val="000000"/>
              </a:solidFill>
              <a:latin typeface="Calibri"/>
              <a:ea typeface="Calibri"/>
              <a:cs typeface="Calibri"/>
              <a:sym typeface="Calibri"/>
            </a:endParaRPr>
          </a:p>
          <a:p>
            <a:pPr indent="-110490" lvl="0" marL="285750" marR="0" rtl="0" algn="l">
              <a:lnSpc>
                <a:spcPct val="100000"/>
              </a:lnSpc>
              <a:spcBef>
                <a:spcPts val="480"/>
              </a:spcBef>
              <a:spcAft>
                <a:spcPts val="0"/>
              </a:spcAft>
              <a:buClr>
                <a:schemeClr val="accent1"/>
              </a:buClr>
              <a:buSzPts val="2760"/>
              <a:buFont typeface="Arial"/>
              <a:buNone/>
            </a:pPr>
            <a:r>
              <a:t/>
            </a:r>
            <a:endParaRPr b="0" i="0" sz="2400" u="none" cap="none" strike="noStrike">
              <a:solidFill>
                <a:srgbClr val="262626"/>
              </a:solidFill>
              <a:latin typeface="Calibri"/>
              <a:ea typeface="Calibri"/>
              <a:cs typeface="Calibri"/>
              <a:sym typeface="Calibri"/>
            </a:endParaRPr>
          </a:p>
          <a:p>
            <a:pPr indent="-110490" lvl="0" marL="285750" marR="0" rtl="0" algn="l">
              <a:lnSpc>
                <a:spcPct val="100000"/>
              </a:lnSpc>
              <a:spcBef>
                <a:spcPts val="1080"/>
              </a:spcBef>
              <a:spcAft>
                <a:spcPts val="0"/>
              </a:spcAft>
              <a:buClr>
                <a:schemeClr val="accent1"/>
              </a:buClr>
              <a:buSzPts val="2760"/>
              <a:buFont typeface="Arial"/>
              <a:buNone/>
            </a:pPr>
            <a:r>
              <a:t/>
            </a:r>
            <a:endParaRPr b="0" i="0" sz="2400" u="none" cap="none" strike="noStrike">
              <a:solidFill>
                <a:srgbClr val="262626"/>
              </a:solidFill>
              <a:latin typeface="Calibri"/>
              <a:ea typeface="Calibri"/>
              <a:cs typeface="Calibri"/>
              <a:sym typeface="Calibri"/>
            </a:endParaRPr>
          </a:p>
          <a:p>
            <a:pPr indent="-110490" lvl="0" marL="285750" marR="0" rtl="0" algn="l">
              <a:lnSpc>
                <a:spcPct val="100000"/>
              </a:lnSpc>
              <a:spcBef>
                <a:spcPts val="1080"/>
              </a:spcBef>
              <a:spcAft>
                <a:spcPts val="0"/>
              </a:spcAft>
              <a:buClr>
                <a:schemeClr val="accent1"/>
              </a:buClr>
              <a:buSzPts val="2760"/>
              <a:buFont typeface="Arial"/>
              <a:buNone/>
            </a:pPr>
            <a:r>
              <a:t/>
            </a:r>
            <a:endParaRPr b="0" i="0" sz="2400" u="none" cap="none" strike="noStrike">
              <a:solidFill>
                <a:srgbClr val="262626"/>
              </a:solidFill>
              <a:latin typeface="Calibri"/>
              <a:ea typeface="Calibri"/>
              <a:cs typeface="Calibri"/>
              <a:sym typeface="Calibri"/>
            </a:endParaRPr>
          </a:p>
        </p:txBody>
      </p:sp>
      <p:sp>
        <p:nvSpPr>
          <p:cNvPr id="294" name="Google Shape;294;p43"/>
          <p:cNvSpPr/>
          <p:nvPr/>
        </p:nvSpPr>
        <p:spPr>
          <a:xfrm>
            <a:off x="0" y="0"/>
            <a:ext cx="1219200" cy="6858000"/>
          </a:xfrm>
          <a:prstGeom prst="rect">
            <a:avLst/>
          </a:prstGeom>
          <a:solidFill>
            <a:srgbClr val="002E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mbria"/>
                <a:ea typeface="Cambria"/>
                <a:cs typeface="Cambria"/>
                <a:sym typeface="Cambria"/>
              </a:rPr>
              <a:t>The Bill of Rights</a:t>
            </a:r>
            <a:endParaRPr b="1" i="0" sz="2000" u="none" cap="none" strike="noStrike">
              <a:solidFill>
                <a:schemeClr val="lt1"/>
              </a:solidFill>
              <a:latin typeface="Cambria"/>
              <a:ea typeface="Cambria"/>
              <a:cs typeface="Cambria"/>
              <a:sym typeface="Cambria"/>
            </a:endParaRPr>
          </a:p>
        </p:txBody>
      </p:sp>
      <p:sp>
        <p:nvSpPr>
          <p:cNvPr id="295" name="Google Shape;295;p43"/>
          <p:cNvSpPr txBox="1"/>
          <p:nvPr/>
        </p:nvSpPr>
        <p:spPr>
          <a:xfrm>
            <a:off x="2588225" y="16475"/>
            <a:ext cx="734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9" name="Shape 299"/>
        <p:cNvGrpSpPr/>
        <p:nvPr/>
      </p:nvGrpSpPr>
      <p:grpSpPr>
        <a:xfrm>
          <a:off x="0" y="0"/>
          <a:ext cx="0" cy="0"/>
          <a:chOff x="0" y="0"/>
          <a:chExt cx="0" cy="0"/>
        </a:xfrm>
      </p:grpSpPr>
      <p:sp>
        <p:nvSpPr>
          <p:cNvPr id="300" name="Google Shape;300;p44"/>
          <p:cNvSpPr txBox="1"/>
          <p:nvPr/>
        </p:nvSpPr>
        <p:spPr>
          <a:xfrm>
            <a:off x="1369753" y="415109"/>
            <a:ext cx="7481400" cy="617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Amendment VII</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In Suits at common law, where the value in controversy shall exceed twenty dollars, the </a:t>
            </a:r>
            <a:r>
              <a:rPr b="0" i="1" lang="en-US" sz="2000" u="none" cap="none" strike="noStrike">
                <a:solidFill>
                  <a:srgbClr val="000000"/>
                </a:solidFill>
                <a:highlight>
                  <a:schemeClr val="accent3"/>
                </a:highlight>
                <a:latin typeface="Arial"/>
                <a:ea typeface="Arial"/>
                <a:cs typeface="Arial"/>
                <a:sym typeface="Arial"/>
              </a:rPr>
              <a:t>right of trial by jury</a:t>
            </a:r>
            <a:r>
              <a:rPr b="0" i="0" lang="en-US" sz="2000" u="none" cap="none" strike="noStrike">
                <a:solidFill>
                  <a:srgbClr val="000000"/>
                </a:solidFill>
                <a:highlight>
                  <a:schemeClr val="accent3"/>
                </a:highlight>
                <a:latin typeface="Arial"/>
                <a:ea typeface="Arial"/>
                <a:cs typeface="Arial"/>
                <a:sym typeface="Arial"/>
              </a:rPr>
              <a:t> </a:t>
            </a:r>
            <a:r>
              <a:rPr b="0" i="0" lang="en-US" sz="2000" u="none" cap="none" strike="noStrike">
                <a:solidFill>
                  <a:srgbClr val="000000"/>
                </a:solidFill>
                <a:latin typeface="Arial"/>
                <a:ea typeface="Arial"/>
                <a:cs typeface="Arial"/>
                <a:sym typeface="Arial"/>
              </a:rPr>
              <a:t>shall be preserved, and </a:t>
            </a:r>
            <a:r>
              <a:rPr b="0" i="0" lang="en-US" sz="2000" u="none" cap="none" strike="noStrike">
                <a:solidFill>
                  <a:srgbClr val="000000"/>
                </a:solidFill>
                <a:highlight>
                  <a:srgbClr val="FDA739"/>
                </a:highlight>
                <a:latin typeface="Arial"/>
                <a:ea typeface="Arial"/>
                <a:cs typeface="Arial"/>
                <a:sym typeface="Arial"/>
              </a:rPr>
              <a:t>no fact tried by a jury, shall be otherwise re-examined in any Court</a:t>
            </a:r>
            <a:r>
              <a:rPr b="0" i="0" lang="en-US" sz="2000" u="none" cap="none" strike="noStrike">
                <a:solidFill>
                  <a:srgbClr val="000000"/>
                </a:solidFill>
                <a:latin typeface="Arial"/>
                <a:ea typeface="Arial"/>
                <a:cs typeface="Arial"/>
                <a:sym typeface="Arial"/>
              </a:rPr>
              <a:t> of the United States, than according to the rules of the common law.</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Amendment IX</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The enumeration in the Constitution, of certain rights, </a:t>
            </a:r>
            <a:r>
              <a:rPr b="0" i="0" lang="en-US" sz="2000" u="sng" cap="none" strike="noStrike">
                <a:solidFill>
                  <a:srgbClr val="000000"/>
                </a:solidFill>
                <a:highlight>
                  <a:srgbClr val="FDA739"/>
                </a:highlight>
                <a:latin typeface="Arial"/>
                <a:ea typeface="Arial"/>
                <a:cs typeface="Arial"/>
                <a:sym typeface="Arial"/>
              </a:rPr>
              <a:t>shall not be construed to deny or disparage others</a:t>
            </a:r>
            <a:r>
              <a:rPr b="0" i="0" lang="en-US" sz="2000" u="none" cap="none" strike="noStrike">
                <a:solidFill>
                  <a:srgbClr val="000000"/>
                </a:solidFill>
                <a:latin typeface="Arial"/>
                <a:ea typeface="Arial"/>
                <a:cs typeface="Arial"/>
                <a:sym typeface="Arial"/>
              </a:rPr>
              <a:t> retained by the people.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Amendment X</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000" u="none" cap="none" strike="noStrike">
                <a:solidFill>
                  <a:srgbClr val="000000"/>
                </a:solidFill>
                <a:latin typeface="Arial"/>
                <a:ea typeface="Arial"/>
                <a:cs typeface="Arial"/>
                <a:sym typeface="Arial"/>
              </a:rPr>
              <a:t>The </a:t>
            </a:r>
            <a:r>
              <a:rPr b="0" i="0" lang="en-US" sz="2000" u="sng" cap="none" strike="noStrike">
                <a:solidFill>
                  <a:srgbClr val="000000"/>
                </a:solidFill>
                <a:highlight>
                  <a:srgbClr val="FDA739"/>
                </a:highlight>
                <a:latin typeface="Arial"/>
                <a:ea typeface="Arial"/>
                <a:cs typeface="Arial"/>
                <a:sym typeface="Arial"/>
              </a:rPr>
              <a:t>powers not delegated to the United States</a:t>
            </a:r>
            <a:r>
              <a:rPr b="0" i="0" lang="en-US" sz="2000" u="none" cap="none" strike="noStrike">
                <a:solidFill>
                  <a:srgbClr val="000000"/>
                </a:solidFill>
                <a:latin typeface="Arial"/>
                <a:ea typeface="Arial"/>
                <a:cs typeface="Arial"/>
                <a:sym typeface="Arial"/>
              </a:rPr>
              <a:t> by the Constitution, nor prohibited by it to the States, </a:t>
            </a:r>
            <a:r>
              <a:rPr b="0" i="0" lang="en-US" sz="2000" u="sng" cap="none" strike="noStrike">
                <a:solidFill>
                  <a:srgbClr val="000000"/>
                </a:solidFill>
                <a:highlight>
                  <a:srgbClr val="FDA739"/>
                </a:highlight>
                <a:latin typeface="Arial"/>
                <a:ea typeface="Arial"/>
                <a:cs typeface="Arial"/>
                <a:sym typeface="Arial"/>
              </a:rPr>
              <a:t>are reserved to the States</a:t>
            </a:r>
            <a:r>
              <a:rPr b="0" i="0" lang="en-US" sz="2000" u="none" cap="none" strike="noStrike">
                <a:solidFill>
                  <a:srgbClr val="000000"/>
                </a:solidFill>
                <a:latin typeface="Arial"/>
                <a:ea typeface="Arial"/>
                <a:cs typeface="Arial"/>
                <a:sym typeface="Arial"/>
              </a:rPr>
              <a:t> respectively, </a:t>
            </a:r>
            <a:r>
              <a:rPr b="0" i="0" lang="en-US" sz="2000" u="sng" cap="none" strike="noStrike">
                <a:solidFill>
                  <a:srgbClr val="000000"/>
                </a:solidFill>
                <a:highlight>
                  <a:srgbClr val="FDA739"/>
                </a:highlight>
                <a:latin typeface="Arial"/>
                <a:ea typeface="Arial"/>
                <a:cs typeface="Arial"/>
                <a:sym typeface="Arial"/>
              </a:rPr>
              <a:t>or to the people</a:t>
            </a:r>
            <a:r>
              <a:rPr b="0" i="0" lang="en-US" sz="2000" u="none" cap="none" strike="noStrike">
                <a:solidFill>
                  <a:srgbClr val="000000"/>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1" lang="en-US" sz="2000" u="none" cap="none" strike="noStrike">
                <a:solidFill>
                  <a:schemeClr val="dk1"/>
                </a:solidFill>
                <a:highlight>
                  <a:schemeClr val="accent6"/>
                </a:highlight>
                <a:latin typeface="Calibri"/>
                <a:ea typeface="Calibri"/>
                <a:cs typeface="Calibri"/>
                <a:sym typeface="Calibri"/>
              </a:rPr>
              <a:t>Orange</a:t>
            </a:r>
            <a:r>
              <a:rPr b="0" i="1" lang="en-US" sz="2000" u="none" cap="none" strike="noStrike">
                <a:solidFill>
                  <a:schemeClr val="dk1"/>
                </a:solidFill>
                <a:latin typeface="Calibri"/>
                <a:ea typeface="Calibri"/>
                <a:cs typeface="Calibri"/>
                <a:sym typeface="Calibri"/>
              </a:rPr>
              <a:t> = limits on government         </a:t>
            </a:r>
            <a:r>
              <a:rPr b="0" i="1" lang="en-US" sz="2000" u="none" cap="none" strike="noStrike">
                <a:solidFill>
                  <a:schemeClr val="dk1"/>
                </a:solidFill>
                <a:highlight>
                  <a:schemeClr val="accent3"/>
                </a:highlight>
                <a:latin typeface="Calibri"/>
                <a:ea typeface="Calibri"/>
                <a:cs typeface="Calibri"/>
                <a:sym typeface="Calibri"/>
              </a:rPr>
              <a:t>Green</a:t>
            </a:r>
            <a:r>
              <a:rPr b="0" i="1" lang="en-US" sz="2000" u="none" cap="none" strike="noStrike">
                <a:solidFill>
                  <a:schemeClr val="dk1"/>
                </a:solidFill>
                <a:latin typeface="Calibri"/>
                <a:ea typeface="Calibri"/>
                <a:cs typeface="Calibri"/>
                <a:sym typeface="Calibri"/>
              </a:rPr>
              <a:t> = protected rights</a:t>
            </a:r>
            <a:endParaRPr b="0" i="0" sz="2400" u="none" cap="none" strike="noStrike">
              <a:solidFill>
                <a:srgbClr val="262626"/>
              </a:solidFill>
              <a:latin typeface="Calibri"/>
              <a:ea typeface="Calibri"/>
              <a:cs typeface="Calibri"/>
              <a:sym typeface="Calibri"/>
            </a:endParaRPr>
          </a:p>
          <a:p>
            <a:pPr indent="-110490" lvl="0" marL="285750" marR="0" rtl="0" algn="l">
              <a:lnSpc>
                <a:spcPct val="100000"/>
              </a:lnSpc>
              <a:spcBef>
                <a:spcPts val="1080"/>
              </a:spcBef>
              <a:spcAft>
                <a:spcPts val="0"/>
              </a:spcAft>
              <a:buClr>
                <a:schemeClr val="accent1"/>
              </a:buClr>
              <a:buSzPts val="2760"/>
              <a:buFont typeface="Arial"/>
              <a:buNone/>
            </a:pPr>
            <a:r>
              <a:t/>
            </a:r>
            <a:endParaRPr b="0" i="0" sz="2400" u="none" cap="none" strike="noStrike">
              <a:solidFill>
                <a:srgbClr val="262626"/>
              </a:solidFill>
              <a:latin typeface="Calibri"/>
              <a:ea typeface="Calibri"/>
              <a:cs typeface="Calibri"/>
              <a:sym typeface="Calibri"/>
            </a:endParaRPr>
          </a:p>
          <a:p>
            <a:pPr indent="-110490" lvl="0" marL="285750" marR="0" rtl="0" algn="l">
              <a:lnSpc>
                <a:spcPct val="100000"/>
              </a:lnSpc>
              <a:spcBef>
                <a:spcPts val="1080"/>
              </a:spcBef>
              <a:spcAft>
                <a:spcPts val="0"/>
              </a:spcAft>
              <a:buClr>
                <a:schemeClr val="accent1"/>
              </a:buClr>
              <a:buSzPts val="2760"/>
              <a:buFont typeface="Arial"/>
              <a:buNone/>
            </a:pPr>
            <a:r>
              <a:t/>
            </a:r>
            <a:endParaRPr b="0" i="0" sz="2400" u="none" cap="none" strike="noStrike">
              <a:solidFill>
                <a:srgbClr val="262626"/>
              </a:solidFill>
              <a:latin typeface="Calibri"/>
              <a:ea typeface="Calibri"/>
              <a:cs typeface="Calibri"/>
              <a:sym typeface="Calibri"/>
            </a:endParaRPr>
          </a:p>
        </p:txBody>
      </p:sp>
      <p:sp>
        <p:nvSpPr>
          <p:cNvPr id="301" name="Google Shape;301;p44"/>
          <p:cNvSpPr/>
          <p:nvPr/>
        </p:nvSpPr>
        <p:spPr>
          <a:xfrm>
            <a:off x="0" y="0"/>
            <a:ext cx="1219200" cy="6858000"/>
          </a:xfrm>
          <a:prstGeom prst="rect">
            <a:avLst/>
          </a:prstGeom>
          <a:solidFill>
            <a:srgbClr val="002E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mbria"/>
                <a:ea typeface="Cambria"/>
                <a:cs typeface="Cambria"/>
                <a:sym typeface="Cambria"/>
              </a:rPr>
              <a:t>The Bill of Rights</a:t>
            </a:r>
            <a:endParaRPr b="1" i="0" sz="2000" u="none" cap="none" strike="noStrike">
              <a:solidFill>
                <a:schemeClr val="lt1"/>
              </a:solidFill>
              <a:latin typeface="Cambria"/>
              <a:ea typeface="Cambria"/>
              <a:cs typeface="Cambria"/>
              <a:sym typeface="Cambr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5"/>
          <p:cNvSpPr/>
          <p:nvPr/>
        </p:nvSpPr>
        <p:spPr>
          <a:xfrm>
            <a:off x="0" y="0"/>
            <a:ext cx="1219200" cy="6858000"/>
          </a:xfrm>
          <a:prstGeom prst="rect">
            <a:avLst/>
          </a:prstGeom>
          <a:solidFill>
            <a:srgbClr val="002E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mbria"/>
                <a:ea typeface="Cambria"/>
                <a:cs typeface="Cambria"/>
                <a:sym typeface="Cambria"/>
              </a:rPr>
              <a:t>The Bill of Rights</a:t>
            </a:r>
            <a:endParaRPr b="1" i="0" sz="2000" u="none" cap="none" strike="noStrike">
              <a:solidFill>
                <a:schemeClr val="lt1"/>
              </a:solidFill>
              <a:latin typeface="Cambria"/>
              <a:ea typeface="Cambria"/>
              <a:cs typeface="Cambria"/>
              <a:sym typeface="Cambria"/>
            </a:endParaRPr>
          </a:p>
        </p:txBody>
      </p:sp>
      <p:graphicFrame>
        <p:nvGraphicFramePr>
          <p:cNvPr id="308" name="Google Shape;308;p45"/>
          <p:cNvGraphicFramePr/>
          <p:nvPr/>
        </p:nvGraphicFramePr>
        <p:xfrm>
          <a:off x="1295400" y="122263"/>
          <a:ext cx="3000000" cy="3000000"/>
        </p:xfrm>
        <a:graphic>
          <a:graphicData uri="http://schemas.openxmlformats.org/drawingml/2006/table">
            <a:tbl>
              <a:tblPr>
                <a:noFill/>
                <a:tableStyleId>{170FAF4E-F7F5-4C52-B380-A2B7279BE225}</a:tableStyleId>
              </a:tblPr>
              <a:tblGrid>
                <a:gridCol w="3785050"/>
                <a:gridCol w="3946975"/>
              </a:tblGrid>
              <a:tr h="1132125">
                <a:tc>
                  <a:txBody>
                    <a:bodyPr/>
                    <a:lstStyle/>
                    <a:p>
                      <a:pPr indent="0" lvl="0" marL="0" marR="0" rtl="0" algn="ctr">
                        <a:lnSpc>
                          <a:spcPct val="100000"/>
                        </a:lnSpc>
                        <a:spcBef>
                          <a:spcPts val="0"/>
                        </a:spcBef>
                        <a:spcAft>
                          <a:spcPts val="0"/>
                        </a:spcAft>
                        <a:buClr>
                          <a:srgbClr val="000000"/>
                        </a:buClr>
                        <a:buSzPts val="2400"/>
                        <a:buFont typeface="Arial"/>
                        <a:buNone/>
                      </a:pPr>
                      <a:r>
                        <a:rPr lang="en-US" sz="2100" u="none" cap="none" strike="noStrike">
                          <a:latin typeface="Arial"/>
                          <a:ea typeface="Arial"/>
                          <a:cs typeface="Arial"/>
                          <a:sym typeface="Arial"/>
                        </a:rPr>
                        <a:t>Rights of the People</a:t>
                      </a:r>
                      <a:endParaRPr sz="21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1" lang="en-US" sz="2100" u="none" cap="none" strike="noStrike">
                          <a:latin typeface="Arial"/>
                          <a:ea typeface="Arial"/>
                          <a:cs typeface="Arial"/>
                          <a:sym typeface="Arial"/>
                        </a:rPr>
                        <a:t>The people can:</a:t>
                      </a:r>
                      <a:endParaRPr b="1" i="1" sz="21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100" u="none" cap="none" strike="noStrike">
                          <a:latin typeface="Arial"/>
                          <a:ea typeface="Arial"/>
                          <a:cs typeface="Arial"/>
                          <a:sym typeface="Arial"/>
                        </a:rPr>
                        <a:t>Limits on the Federal Government</a:t>
                      </a:r>
                      <a:endParaRPr sz="2100" u="none" cap="none" strike="noStrike">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1" lang="en-US" sz="2200" u="none" cap="none" strike="noStrike">
                          <a:latin typeface="Arial"/>
                          <a:ea typeface="Arial"/>
                          <a:cs typeface="Arial"/>
                          <a:sym typeface="Arial"/>
                        </a:rPr>
                        <a:t>The government can't:</a:t>
                      </a:r>
                      <a:endParaRPr b="1" i="1" sz="22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08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755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504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726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5029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77050">
                <a:tc>
                  <a:txBody>
                    <a:bodyPr/>
                    <a:lstStyle/>
                    <a:p>
                      <a:pPr indent="0" lvl="0" marL="0" marR="0" rtl="0" algn="l">
                        <a:lnSpc>
                          <a:spcPct val="100000"/>
                        </a:lnSpc>
                        <a:spcBef>
                          <a:spcPts val="0"/>
                        </a:spcBef>
                        <a:spcAft>
                          <a:spcPts val="0"/>
                        </a:spcAft>
                        <a:buClr>
                          <a:srgbClr val="000000"/>
                        </a:buClr>
                        <a:buSzPts val="24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1775">
                <a:tc>
                  <a:txBody>
                    <a:bodyPr/>
                    <a:lstStyle/>
                    <a:p>
                      <a:pPr indent="0" lvl="0" marL="0" marR="0" rtl="0" algn="l">
                        <a:lnSpc>
                          <a:spcPct val="100000"/>
                        </a:lnSpc>
                        <a:spcBef>
                          <a:spcPts val="0"/>
                        </a:spcBef>
                        <a:spcAft>
                          <a:spcPts val="0"/>
                        </a:spcAft>
                        <a:buClr>
                          <a:srgbClr val="000000"/>
                        </a:buClr>
                        <a:buSzPts val="24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17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17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17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r h="461775">
                <a:tc>
                  <a:txBody>
                    <a:bodyPr/>
                    <a:lstStyle/>
                    <a:p>
                      <a:pPr indent="0" lvl="0" marL="0" marR="0" rtl="0" algn="l">
                        <a:lnSpc>
                          <a:spcPct val="100000"/>
                        </a:lnSpc>
                        <a:spcBef>
                          <a:spcPts val="0"/>
                        </a:spcBef>
                        <a:spcAft>
                          <a:spcPts val="0"/>
                        </a:spcAft>
                        <a:buClr>
                          <a:srgbClr val="000000"/>
                        </a:buClr>
                        <a:buSzPts val="1900"/>
                        <a:buFont typeface="Arial"/>
                        <a:buNone/>
                      </a:pPr>
                      <a:r>
                        <a:t/>
                      </a:r>
                      <a:endParaRPr sz="1900" u="none" cap="none" strike="noStrike">
                        <a:latin typeface="Arial"/>
                        <a:ea typeface="Arial"/>
                        <a:cs typeface="Arial"/>
                        <a:sym typeface="Arial"/>
                      </a:endParaRPr>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38100">
                      <a:solidFill>
                        <a:srgbClr val="9E9E9E"/>
                      </a:solidFill>
                      <a:prstDash val="solid"/>
                      <a:round/>
                      <a:headEnd len="sm" w="sm" type="none"/>
                      <a:tailEnd len="sm" w="sm" type="none"/>
                    </a:lnL>
                    <a:lnR cap="flat" cmpd="sng" w="38100">
                      <a:solidFill>
                        <a:srgbClr val="9E9E9E"/>
                      </a:solidFill>
                      <a:prstDash val="solid"/>
                      <a:round/>
                      <a:headEnd len="sm" w="sm" type="none"/>
                      <a:tailEnd len="sm" w="sm" type="none"/>
                    </a:lnR>
                    <a:lnT cap="flat" cmpd="sng" w="38100">
                      <a:solidFill>
                        <a:srgbClr val="9E9E9E"/>
                      </a:solidFill>
                      <a:prstDash val="solid"/>
                      <a:round/>
                      <a:headEnd len="sm" w="sm" type="none"/>
                      <a:tailEnd len="sm" w="sm" type="none"/>
                    </a:lnT>
                    <a:lnB cap="flat" cmpd="sng" w="38100">
                      <a:solidFill>
                        <a:srgbClr val="9E9E9E"/>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descr="archives1-l.jpg" id="176" name="Google Shape;176;p28"/>
          <p:cNvPicPr preferRelativeResize="0"/>
          <p:nvPr/>
        </p:nvPicPr>
        <p:blipFill rotWithShape="1">
          <a:blip r:embed="rId3">
            <a:alphaModFix/>
          </a:blip>
          <a:srcRect b="0" l="0" r="0" t="0"/>
          <a:stretch/>
        </p:blipFill>
        <p:spPr>
          <a:xfrm>
            <a:off x="3107273" y="457200"/>
            <a:ext cx="3590925" cy="2637401"/>
          </a:xfrm>
          <a:prstGeom prst="rect">
            <a:avLst/>
          </a:prstGeom>
          <a:noFill/>
          <a:ln>
            <a:noFill/>
          </a:ln>
        </p:spPr>
      </p:pic>
      <p:sp>
        <p:nvSpPr>
          <p:cNvPr id="177" name="Google Shape;177;p28"/>
          <p:cNvSpPr/>
          <p:nvPr/>
        </p:nvSpPr>
        <p:spPr>
          <a:xfrm>
            <a:off x="456675" y="3268725"/>
            <a:ext cx="8105100" cy="22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The National Archives and Records Administration:</a:t>
            </a:r>
            <a:endParaRPr b="0" i="0"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chemeClr val="dk1"/>
              </a:buClr>
              <a:buSzPts val="1800"/>
              <a:buFont typeface="Times New Roman"/>
              <a:buChar char="●"/>
            </a:pPr>
            <a:r>
              <a:rPr b="0" i="0" lang="en-US" sz="1800" u="none" cap="none" strike="noStrike">
                <a:solidFill>
                  <a:schemeClr val="dk1"/>
                </a:solidFill>
                <a:latin typeface="Times New Roman"/>
                <a:ea typeface="Times New Roman"/>
                <a:cs typeface="Times New Roman"/>
                <a:sym typeface="Times New Roman"/>
              </a:rPr>
              <a:t>An independent agency of the United States government preserves the historical records of the federal government.</a:t>
            </a:r>
            <a:endParaRPr b="0" i="0" sz="1400" u="none" cap="none" strike="noStrike">
              <a:solidFill>
                <a:srgbClr val="000000"/>
              </a:solidFill>
              <a:latin typeface="Times New Roman"/>
              <a:ea typeface="Times New Roman"/>
              <a:cs typeface="Times New Roman"/>
              <a:sym typeface="Times New Roman"/>
            </a:endParaRPr>
          </a:p>
          <a:p>
            <a:pPr indent="-342900" lvl="0" marL="457200" marR="0" rtl="0" algn="l">
              <a:lnSpc>
                <a:spcPct val="100000"/>
              </a:lnSpc>
              <a:spcBef>
                <a:spcPts val="0"/>
              </a:spcBef>
              <a:spcAft>
                <a:spcPts val="0"/>
              </a:spcAft>
              <a:buClr>
                <a:schemeClr val="dk1"/>
              </a:buClr>
              <a:buSzPts val="1800"/>
              <a:buFont typeface="Times New Roman"/>
              <a:buChar char="●"/>
            </a:pPr>
            <a:r>
              <a:rPr b="0" i="0" lang="en-US" sz="1800" u="none" cap="none" strike="noStrike">
                <a:solidFill>
                  <a:schemeClr val="dk1"/>
                </a:solidFill>
                <a:latin typeface="Times New Roman"/>
                <a:ea typeface="Times New Roman"/>
                <a:cs typeface="Times New Roman"/>
                <a:sym typeface="Times New Roman"/>
              </a:rPr>
              <a:t>Its14 billion records document the legacy of government by the people under the Constitution.</a:t>
            </a:r>
            <a:endParaRPr b="0" i="0" sz="1800" u="none" cap="none" strike="noStrike">
              <a:solidFill>
                <a:schemeClr val="dk1"/>
              </a:solidFill>
              <a:latin typeface="Times New Roman"/>
              <a:ea typeface="Times New Roman"/>
              <a:cs typeface="Times New Roman"/>
              <a:sym typeface="Times New Roman"/>
            </a:endParaRPr>
          </a:p>
        </p:txBody>
      </p:sp>
      <p:sp>
        <p:nvSpPr>
          <p:cNvPr id="178" name="Google Shape;178;p28"/>
          <p:cNvSpPr txBox="1"/>
          <p:nvPr/>
        </p:nvSpPr>
        <p:spPr>
          <a:xfrm>
            <a:off x="2053175" y="5188150"/>
            <a:ext cx="4851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Times New Roman"/>
                <a:ea typeface="Times New Roman"/>
                <a:cs typeface="Times New Roman"/>
                <a:sym typeface="Times New Roman"/>
              </a:rPr>
              <a:t>https://www.archives.gov</a:t>
            </a:r>
            <a:endParaRPr b="1" i="0" sz="3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Times New Roman"/>
                <a:ea typeface="Times New Roman"/>
                <a:cs typeface="Times New Roman"/>
                <a:sym typeface="Times New Roman"/>
              </a:rPr>
              <a:t>https://www.docsteach.org</a:t>
            </a:r>
            <a:endParaRPr b="1" i="0" sz="30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2E52"/>
        </a:solidFill>
      </p:bgPr>
    </p:bg>
    <p:spTree>
      <p:nvGrpSpPr>
        <p:cNvPr id="312" name="Shape 312"/>
        <p:cNvGrpSpPr/>
        <p:nvPr/>
      </p:nvGrpSpPr>
      <p:grpSpPr>
        <a:xfrm>
          <a:off x="0" y="0"/>
          <a:ext cx="0" cy="0"/>
          <a:chOff x="0" y="0"/>
          <a:chExt cx="0" cy="0"/>
        </a:xfrm>
      </p:grpSpPr>
      <p:graphicFrame>
        <p:nvGraphicFramePr>
          <p:cNvPr id="313" name="Google Shape;313;p46"/>
          <p:cNvGraphicFramePr/>
          <p:nvPr/>
        </p:nvGraphicFramePr>
        <p:xfrm>
          <a:off x="247750" y="411225"/>
          <a:ext cx="3000000" cy="3000000"/>
        </p:xfrm>
        <a:graphic>
          <a:graphicData uri="http://schemas.openxmlformats.org/drawingml/2006/table">
            <a:tbl>
              <a:tblPr>
                <a:noFill/>
                <a:tableStyleId>{3976EA6A-60B9-4D09-98CC-CC78626EC712}</a:tableStyleId>
              </a:tblPr>
              <a:tblGrid>
                <a:gridCol w="4053300"/>
                <a:gridCol w="4595200"/>
              </a:tblGrid>
              <a:tr h="65097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Rights of the People</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latin typeface="Calibri"/>
                          <a:ea typeface="Calibri"/>
                          <a:cs typeface="Calibri"/>
                          <a:sym typeface="Calibri"/>
                        </a:rPr>
                        <a:t>The people can:</a:t>
                      </a:r>
                      <a:endParaRPr b="1" i="1" sz="1800" u="none" cap="none" strike="noStrike">
                        <a:latin typeface="Calibri"/>
                        <a:ea typeface="Calibri"/>
                        <a:cs typeface="Calibri"/>
                        <a:sym typeface="Calibri"/>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Limits on the Government</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latin typeface="Calibri"/>
                          <a:ea typeface="Calibri"/>
                          <a:cs typeface="Calibri"/>
                          <a:sym typeface="Calibri"/>
                        </a:rPr>
                        <a:t>The government can't:</a:t>
                      </a:r>
                      <a:endParaRPr b="1" i="1" sz="1800" u="none" cap="none" strike="noStrike">
                        <a:latin typeface="Calibri"/>
                        <a:ea typeface="Calibri"/>
                        <a:cs typeface="Calibri"/>
                        <a:sym typeface="Calibri"/>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559075">
                <a:tc>
                  <a:txBody>
                    <a:bodyPr/>
                    <a:lstStyle/>
                    <a:p>
                      <a:pPr indent="0" lvl="0" marL="0" marR="0" rtl="0" algn="l">
                        <a:lnSpc>
                          <a:spcPct val="8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Assemble</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8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Establish religion or prohibit religious practice</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559075">
                <a:tc>
                  <a:txBody>
                    <a:bodyPr/>
                    <a:lstStyle/>
                    <a:p>
                      <a:pPr indent="0" lvl="0" marL="0" marR="0" rtl="0" algn="l">
                        <a:lnSpc>
                          <a:spcPct val="8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Petition the government</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8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Limit freedom of speech or the press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6509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Keep and bear arms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Station soldiers in people’s houses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869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Have a speedy and public trial with a jury of one’s peers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Search people or seize property without a warrant based on probable cause and an oath</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108750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Be secure in houses papers and effects from unreasonable search and seizure</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Hold people for a crime without bringing charges from a grand jury</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8692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Have a lawyer represent them  in a trial</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Deprive people of life, liberty or property without due process of law</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6509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latin typeface="Arial"/>
                          <a:ea typeface="Arial"/>
                          <a:cs typeface="Arial"/>
                          <a:sym typeface="Arial"/>
                        </a:rPr>
                        <a:t>Try people twice for the same offense </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2E52"/>
        </a:solidFill>
      </p:bgPr>
    </p:bg>
    <p:spTree>
      <p:nvGrpSpPr>
        <p:cNvPr id="317" name="Shape 317"/>
        <p:cNvGrpSpPr/>
        <p:nvPr/>
      </p:nvGrpSpPr>
      <p:grpSpPr>
        <a:xfrm>
          <a:off x="0" y="0"/>
          <a:ext cx="0" cy="0"/>
          <a:chOff x="0" y="0"/>
          <a:chExt cx="0" cy="0"/>
        </a:xfrm>
      </p:grpSpPr>
      <p:graphicFrame>
        <p:nvGraphicFramePr>
          <p:cNvPr id="318" name="Google Shape;318;p47"/>
          <p:cNvGraphicFramePr/>
          <p:nvPr/>
        </p:nvGraphicFramePr>
        <p:xfrm>
          <a:off x="146650" y="527638"/>
          <a:ext cx="3000000" cy="3000000"/>
        </p:xfrm>
        <a:graphic>
          <a:graphicData uri="http://schemas.openxmlformats.org/drawingml/2006/table">
            <a:tbl>
              <a:tblPr>
                <a:noFill/>
                <a:tableStyleId>{3976EA6A-60B9-4D09-98CC-CC78626EC712}</a:tableStyleId>
              </a:tblPr>
              <a:tblGrid>
                <a:gridCol w="4339875"/>
                <a:gridCol w="4510825"/>
              </a:tblGrid>
              <a:tr h="252625">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Rights of the People</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latin typeface="Calibri"/>
                          <a:ea typeface="Calibri"/>
                          <a:cs typeface="Calibri"/>
                          <a:sym typeface="Calibri"/>
                        </a:rPr>
                        <a:t>The people can:</a:t>
                      </a:r>
                      <a:endParaRPr b="1" i="1" sz="1800" u="none" cap="none" strike="noStrike">
                        <a:latin typeface="Calibri"/>
                        <a:ea typeface="Calibri"/>
                        <a:cs typeface="Calibri"/>
                        <a:sym typeface="Calibri"/>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Limits on the Government</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latin typeface="Calibri"/>
                          <a:ea typeface="Calibri"/>
                          <a:cs typeface="Calibri"/>
                          <a:sym typeface="Calibri"/>
                        </a:rPr>
                        <a:t>The government can't:</a:t>
                      </a:r>
                      <a:endParaRPr b="1" i="1" sz="1800" u="none" cap="none" strike="noStrike">
                        <a:latin typeface="Calibri"/>
                        <a:ea typeface="Calibri"/>
                        <a:cs typeface="Calibri"/>
                        <a:sym typeface="Calibri"/>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5130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Be informed of the specific nature and cause of accusations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rPr>
                        <a:t>Take private property without just compensation</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446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Be confronted by witnesses in a criminal trial and can confront </a:t>
                      </a:r>
                      <a:r>
                        <a:rPr lang="en-US" sz="1800" u="none" cap="none" strike="noStrike"/>
                        <a:t>witnesses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rPr>
                        <a:t>Convict people accused of a crime without a fair trial</a:t>
                      </a:r>
                      <a:endParaRPr sz="1800" u="none" cap="none" strike="noStrike">
                        <a:solidFill>
                          <a:schemeClr val="dk1"/>
                        </a:solidFil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446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Compel defense witnesses to appear</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latin typeface="Arial"/>
                          <a:ea typeface="Arial"/>
                          <a:cs typeface="Arial"/>
                          <a:sym typeface="Arial"/>
                        </a:rPr>
                        <a:t>Inflict cruel and unusual punishment</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4466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Have a trial by a jury in civil cases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latin typeface="Arial"/>
                          <a:ea typeface="Arial"/>
                          <a:cs typeface="Arial"/>
                          <a:sym typeface="Arial"/>
                        </a:rPr>
                        <a:t>Impose excessive bail of fines</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5130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Know that facts established by a jury can’t be re-examined except according to common law</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latin typeface="Arial"/>
                          <a:ea typeface="Arial"/>
                          <a:cs typeface="Arial"/>
                          <a:sym typeface="Arial"/>
                        </a:rPr>
                        <a:t>Say these are the only rights you have</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r h="44662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rial"/>
                        <a:buNone/>
                      </a:pPr>
                      <a:r>
                        <a:rPr lang="en-US" sz="1800" u="none" cap="none" strike="noStrike">
                          <a:solidFill>
                            <a:schemeClr val="dk1"/>
                          </a:solidFill>
                          <a:latin typeface="Arial"/>
                          <a:ea typeface="Arial"/>
                          <a:cs typeface="Arial"/>
                          <a:sym typeface="Arial"/>
                        </a:rPr>
                        <a:t>Take powers that belong to the states or the people</a:t>
                      </a:r>
                      <a:endParaRPr sz="1800" u="none" cap="none" strike="noStrike">
                        <a:latin typeface="Arial"/>
                        <a:ea typeface="Arial"/>
                        <a:cs typeface="Arial"/>
                        <a:sym typeface="Arial"/>
                      </a:endParaRPr>
                    </a:p>
                  </a:txBody>
                  <a:tcPr marT="118525" marB="118525" marR="88900" marL="889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2" name="Shape 322"/>
        <p:cNvGrpSpPr/>
        <p:nvPr/>
      </p:nvGrpSpPr>
      <p:grpSpPr>
        <a:xfrm>
          <a:off x="0" y="0"/>
          <a:ext cx="0" cy="0"/>
          <a:chOff x="0" y="0"/>
          <a:chExt cx="0" cy="0"/>
        </a:xfrm>
      </p:grpSpPr>
      <p:sp>
        <p:nvSpPr>
          <p:cNvPr id="323" name="Google Shape;323;p48"/>
          <p:cNvSpPr/>
          <p:nvPr/>
        </p:nvSpPr>
        <p:spPr>
          <a:xfrm>
            <a:off x="0" y="0"/>
            <a:ext cx="1219200" cy="6858000"/>
          </a:xfrm>
          <a:prstGeom prst="rect">
            <a:avLst/>
          </a:prstGeom>
          <a:solidFill>
            <a:srgbClr val="002E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mbria"/>
                <a:ea typeface="Cambria"/>
                <a:cs typeface="Cambria"/>
                <a:sym typeface="Cambria"/>
              </a:rPr>
              <a:t>The Bill of Rights</a:t>
            </a:r>
            <a:endParaRPr b="1" i="0" sz="2000" u="none" cap="none" strike="noStrike">
              <a:solidFill>
                <a:schemeClr val="lt1"/>
              </a:solidFill>
              <a:latin typeface="Cambria"/>
              <a:ea typeface="Cambria"/>
              <a:cs typeface="Cambria"/>
              <a:sym typeface="Cambria"/>
            </a:endParaRPr>
          </a:p>
        </p:txBody>
      </p:sp>
      <p:sp>
        <p:nvSpPr>
          <p:cNvPr id="324" name="Google Shape;324;p48"/>
          <p:cNvSpPr txBox="1"/>
          <p:nvPr/>
        </p:nvSpPr>
        <p:spPr>
          <a:xfrm>
            <a:off x="1477525" y="136650"/>
            <a:ext cx="7569000" cy="403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Reflection Questions:</a:t>
            </a:r>
            <a:endParaRPr b="1"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AutoNum type="arabicPeriod"/>
            </a:pPr>
            <a:r>
              <a:rPr b="0" i="0" lang="en-US" sz="2000" u="none" cap="none" strike="noStrike">
                <a:solidFill>
                  <a:schemeClr val="dk1"/>
                </a:solidFill>
                <a:latin typeface="Calibri"/>
                <a:ea typeface="Calibri"/>
                <a:cs typeface="Calibri"/>
                <a:sym typeface="Calibri"/>
              </a:rPr>
              <a:t>Whose rights are protected in the Bill of Rights?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2. 	What are the three most important limits on government?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3. 	How do limits on government also protect rights?</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400050" lvl="0" marL="4572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4.  	How does language from the Bill of Rights provide a means for responding to rights violations?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49"/>
          <p:cNvSpPr/>
          <p:nvPr/>
        </p:nvSpPr>
        <p:spPr>
          <a:xfrm>
            <a:off x="905900" y="2832450"/>
            <a:ext cx="7364100" cy="3000900"/>
          </a:xfrm>
          <a:prstGeom prst="rect">
            <a:avLst/>
          </a:prstGeom>
          <a:solidFill>
            <a:srgbClr val="FFFFFF">
              <a:alpha val="4784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The origin of the Bill of Rights:</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Part 1</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The Federalist – Anti-Federalist Debate over the Constitution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TEKS 17 (A)</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0"/>
          <p:cNvSpPr txBox="1"/>
          <p:nvPr/>
        </p:nvSpPr>
        <p:spPr>
          <a:xfrm>
            <a:off x="0" y="5011788"/>
            <a:ext cx="89922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Times New Roman"/>
                <a:ea typeface="Times New Roman"/>
                <a:cs typeface="Times New Roman"/>
                <a:sym typeface="Times New Roman"/>
              </a:rPr>
              <a:t>Ideas about constitutional rights expressed in statements from ratifying conventions: December 1787 - July 1788</a:t>
            </a:r>
            <a:endParaRPr b="0" i="0" sz="2900" u="none" cap="none" strike="noStrike">
              <a:solidFill>
                <a:schemeClr val="dk1"/>
              </a:solidFill>
              <a:latin typeface="Times New Roman"/>
              <a:ea typeface="Times New Roman"/>
              <a:cs typeface="Times New Roman"/>
              <a:sym typeface="Times New Roman"/>
            </a:endParaRPr>
          </a:p>
        </p:txBody>
      </p:sp>
      <p:pic>
        <p:nvPicPr>
          <p:cNvPr id="336" name="Google Shape;336;p50"/>
          <p:cNvPicPr preferRelativeResize="0"/>
          <p:nvPr/>
        </p:nvPicPr>
        <p:blipFill rotWithShape="1">
          <a:blip r:embed="rId3">
            <a:alphaModFix/>
          </a:blip>
          <a:srcRect b="43348" l="0" r="0" t="7299"/>
          <a:stretch/>
        </p:blipFill>
        <p:spPr>
          <a:xfrm>
            <a:off x="151765" y="0"/>
            <a:ext cx="8840470" cy="4800451"/>
          </a:xfrm>
          <a:prstGeom prst="rect">
            <a:avLst/>
          </a:prstGeom>
          <a:noFill/>
          <a:ln>
            <a:noFill/>
          </a:ln>
        </p:spPr>
      </p:pic>
      <p:sp>
        <p:nvSpPr>
          <p:cNvPr id="337" name="Google Shape;337;p50"/>
          <p:cNvSpPr txBox="1"/>
          <p:nvPr/>
        </p:nvSpPr>
        <p:spPr>
          <a:xfrm>
            <a:off x="850300" y="63004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50"/>
          <p:cNvSpPr txBox="1"/>
          <p:nvPr/>
        </p:nvSpPr>
        <p:spPr>
          <a:xfrm>
            <a:off x="439800" y="6177275"/>
            <a:ext cx="7488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1" lang="en-US" sz="1500" u="none" cap="none" strike="noStrike">
                <a:solidFill>
                  <a:srgbClr val="000000"/>
                </a:solidFill>
                <a:latin typeface="Arial"/>
                <a:ea typeface="Arial"/>
                <a:cs typeface="Arial"/>
                <a:sym typeface="Arial"/>
              </a:rPr>
              <a:t>Broadside: Richmond, State of Virginia. In convention, Wednesday, the 25th of June, 1788. http://hdl.loc.gov/loc.rbc/rbpe.1790110a</a:t>
            </a:r>
            <a:endParaRPr b="0" i="1" sz="15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Screen Shot 2014-08-01 at 10.56.59 AM.png" id="344" name="Google Shape;344;p51"/>
          <p:cNvPicPr preferRelativeResize="0"/>
          <p:nvPr/>
        </p:nvPicPr>
        <p:blipFill rotWithShape="1">
          <a:blip r:embed="rId3">
            <a:alphaModFix/>
          </a:blip>
          <a:srcRect b="0" l="0" r="0" t="0"/>
          <a:stretch/>
        </p:blipFill>
        <p:spPr>
          <a:xfrm>
            <a:off x="0" y="66972"/>
            <a:ext cx="9144000" cy="6724055"/>
          </a:xfrm>
          <a:prstGeom prst="rect">
            <a:avLst/>
          </a:prstGeom>
          <a:noFill/>
          <a:ln>
            <a:noFill/>
          </a:ln>
        </p:spPr>
      </p:pic>
      <p:sp>
        <p:nvSpPr>
          <p:cNvPr id="345" name="Google Shape;345;p51"/>
          <p:cNvSpPr txBox="1"/>
          <p:nvPr/>
        </p:nvSpPr>
        <p:spPr>
          <a:xfrm>
            <a:off x="350250" y="5628900"/>
            <a:ext cx="8443500" cy="569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Times New Roman"/>
                <a:ea typeface="Times New Roman"/>
                <a:cs typeface="Times New Roman"/>
                <a:sym typeface="Times New Roman"/>
              </a:rPr>
              <a:t>https://www.archives.gov/legislative/resources/bill-of-rights</a:t>
            </a:r>
            <a:endParaRPr b="0" i="0" sz="25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menu 1.png" id="351" name="Google Shape;351;p5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52" name="Google Shape;352;p52"/>
          <p:cNvSpPr/>
          <p:nvPr/>
        </p:nvSpPr>
        <p:spPr>
          <a:xfrm>
            <a:off x="1619475" y="4825400"/>
            <a:ext cx="2396100" cy="743700"/>
          </a:xfrm>
          <a:prstGeom prst="rightArrow">
            <a:avLst>
              <a:gd fmla="val 50000" name="adj1"/>
              <a:gd fmla="val 50000" name="adj2"/>
            </a:avLst>
          </a:prstGeom>
          <a:solidFill>
            <a:srgbClr val="BF9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3"/>
          <p:cNvPicPr preferRelativeResize="0"/>
          <p:nvPr/>
        </p:nvPicPr>
        <p:blipFill rotWithShape="1">
          <a:blip r:embed="rId3">
            <a:alphaModFix/>
          </a:blip>
          <a:srcRect b="0" l="0" r="0" t="0"/>
          <a:stretch/>
        </p:blipFill>
        <p:spPr>
          <a:xfrm>
            <a:off x="0" y="0"/>
            <a:ext cx="9358097" cy="6858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4"/>
          <p:cNvPicPr preferRelativeResize="0"/>
          <p:nvPr/>
        </p:nvPicPr>
        <p:blipFill rotWithShape="1">
          <a:blip r:embed="rId3">
            <a:alphaModFix/>
          </a:blip>
          <a:srcRect b="0" l="0" r="0" t="3333"/>
          <a:stretch/>
        </p:blipFill>
        <p:spPr>
          <a:xfrm>
            <a:off x="-1" y="381000"/>
            <a:ext cx="9271997" cy="68580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8" name="Shape 368"/>
        <p:cNvGrpSpPr/>
        <p:nvPr/>
      </p:nvGrpSpPr>
      <p:grpSpPr>
        <a:xfrm>
          <a:off x="0" y="0"/>
          <a:ext cx="0" cy="0"/>
          <a:chOff x="0" y="0"/>
          <a:chExt cx="0" cy="0"/>
        </a:xfrm>
      </p:grpSpPr>
      <p:sp>
        <p:nvSpPr>
          <p:cNvPr id="369" name="Google Shape;369;p55"/>
          <p:cNvSpPr txBox="1"/>
          <p:nvPr/>
        </p:nvSpPr>
        <p:spPr>
          <a:xfrm>
            <a:off x="399536" y="985505"/>
            <a:ext cx="81624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p:txBody>
      </p:sp>
      <p:sp>
        <p:nvSpPr>
          <p:cNvPr id="370" name="Google Shape;370;p55"/>
          <p:cNvSpPr/>
          <p:nvPr/>
        </p:nvSpPr>
        <p:spPr>
          <a:xfrm>
            <a:off x="561384" y="2002070"/>
            <a:ext cx="78387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“There are certain</a:t>
            </a:r>
            <a:r>
              <a:rPr b="0" i="0" lang="en-US" sz="2400" u="sng" cap="none" strike="noStrike">
                <a:solidFill>
                  <a:schemeClr val="dk1"/>
                </a:solidFill>
                <a:latin typeface="Times New Roman"/>
                <a:ea typeface="Times New Roman"/>
                <a:cs typeface="Times New Roman"/>
                <a:sym typeface="Times New Roman"/>
              </a:rPr>
              <a:t> natural rights</a:t>
            </a:r>
            <a:r>
              <a:rPr b="0" i="0" lang="en-US" sz="2400" u="none" cap="none" strike="noStrike">
                <a:solidFill>
                  <a:schemeClr val="dk1"/>
                </a:solidFill>
                <a:latin typeface="Times New Roman"/>
                <a:ea typeface="Times New Roman"/>
                <a:cs typeface="Times New Roman"/>
                <a:sym typeface="Times New Roman"/>
              </a:rPr>
              <a:t> of which men, </a:t>
            </a:r>
            <a:r>
              <a:rPr b="0" i="0" lang="en-US" sz="2400" u="none" cap="none" strike="noStrike">
                <a:solidFill>
                  <a:schemeClr val="dk1"/>
                </a:solidFill>
                <a:highlight>
                  <a:srgbClr val="FFFF00"/>
                </a:highlight>
                <a:latin typeface="Times New Roman"/>
                <a:ea typeface="Times New Roman"/>
                <a:cs typeface="Times New Roman"/>
                <a:sym typeface="Times New Roman"/>
              </a:rPr>
              <a:t>when they form a social compact</a:t>
            </a:r>
            <a:r>
              <a:rPr b="0" i="0" lang="en-US" sz="2400" u="none" cap="none" strike="noStrike">
                <a:solidFill>
                  <a:schemeClr val="dk1"/>
                </a:solidFill>
                <a:latin typeface="Times New Roman"/>
                <a:ea typeface="Times New Roman"/>
                <a:cs typeface="Times New Roman"/>
                <a:sym typeface="Times New Roman"/>
              </a:rPr>
              <a:t> </a:t>
            </a:r>
            <a:r>
              <a:rPr b="0" i="0" lang="en-US" sz="2400" u="sng" cap="none" strike="noStrike">
                <a:solidFill>
                  <a:schemeClr val="dk1"/>
                </a:solidFill>
                <a:latin typeface="Times New Roman"/>
                <a:ea typeface="Times New Roman"/>
                <a:cs typeface="Times New Roman"/>
                <a:sym typeface="Times New Roman"/>
              </a:rPr>
              <a:t>cannot deprive or divest their posterity</a:t>
            </a:r>
            <a:r>
              <a:rPr b="0" i="0" lang="en-US" sz="2400" u="none" cap="none" strike="noStrike">
                <a:solidFill>
                  <a:schemeClr val="dk1"/>
                </a:solidFill>
                <a:latin typeface="Times New Roman"/>
                <a:ea typeface="Times New Roman"/>
                <a:cs typeface="Times New Roman"/>
                <a:sym typeface="Times New Roman"/>
              </a:rPr>
              <a:t>, among which are the enjoyment of life and liberty, with the means of acquiring, possessing and protecting property, and pursuing and obtaining happiness and safety.” </a:t>
            </a:r>
            <a:endParaRPr b="0" i="0" sz="2400" u="none" cap="none" strike="noStrike">
              <a:solidFill>
                <a:schemeClr val="dk1"/>
              </a:solidFill>
              <a:latin typeface="Times New Roman"/>
              <a:ea typeface="Times New Roman"/>
              <a:cs typeface="Times New Roman"/>
              <a:sym typeface="Times New Roman"/>
            </a:endParaRPr>
          </a:p>
        </p:txBody>
      </p:sp>
      <p:sp>
        <p:nvSpPr>
          <p:cNvPr id="371" name="Google Shape;371;p55"/>
          <p:cNvSpPr txBox="1"/>
          <p:nvPr/>
        </p:nvSpPr>
        <p:spPr>
          <a:xfrm>
            <a:off x="399522" y="1379025"/>
            <a:ext cx="6258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Virginia Convention, June 27, 1788</a:t>
            </a:r>
            <a:r>
              <a:rPr b="0" i="0" lang="en-US" sz="2400" u="none" cap="none" strike="noStrike">
                <a:solidFill>
                  <a:schemeClr val="dk1"/>
                </a:solidFill>
                <a:latin typeface="Times New Roman"/>
                <a:ea typeface="Times New Roman"/>
                <a:cs typeface="Times New Roman"/>
                <a:sym typeface="Times New Roman"/>
              </a:rPr>
              <a:t>:</a:t>
            </a:r>
            <a:endParaRPr b="1" i="0" sz="2400" u="none" cap="none" strike="noStrike">
              <a:solidFill>
                <a:schemeClr val="dk1"/>
              </a:solidFill>
              <a:latin typeface="Times New Roman"/>
              <a:ea typeface="Times New Roman"/>
              <a:cs typeface="Times New Roman"/>
              <a:sym typeface="Times New Roman"/>
            </a:endParaRPr>
          </a:p>
        </p:txBody>
      </p:sp>
      <p:sp>
        <p:nvSpPr>
          <p:cNvPr id="372" name="Google Shape;372;p55"/>
          <p:cNvSpPr txBox="1"/>
          <p:nvPr/>
        </p:nvSpPr>
        <p:spPr>
          <a:xfrm>
            <a:off x="287925" y="4191000"/>
            <a:ext cx="8385600" cy="9234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https://www.archives.gov/legislative/resources/bill-of-rights</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 (See: Amendments in Process, Article XV)</a:t>
            </a:r>
            <a:endParaRPr b="0" i="0" sz="2400" u="none" cap="none" strike="noStrike">
              <a:solidFill>
                <a:srgbClr val="000000"/>
              </a:solidFill>
              <a:latin typeface="Times New Roman"/>
              <a:ea typeface="Times New Roman"/>
              <a:cs typeface="Times New Roman"/>
              <a:sym typeface="Times New Roman"/>
            </a:endParaRPr>
          </a:p>
        </p:txBody>
      </p:sp>
      <p:sp>
        <p:nvSpPr>
          <p:cNvPr id="373" name="Google Shape;373;p55"/>
          <p:cNvSpPr txBox="1"/>
          <p:nvPr/>
        </p:nvSpPr>
        <p:spPr>
          <a:xfrm>
            <a:off x="545325" y="4627075"/>
            <a:ext cx="83856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1" sz="19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nvSpPr>
        <p:spPr>
          <a:xfrm>
            <a:off x="179200" y="904200"/>
            <a:ext cx="4851300" cy="501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a:ea typeface="Century"/>
                <a:cs typeface="Century"/>
                <a:sym typeface="Century"/>
              </a:rPr>
              <a:t> What Congress Does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a:ea typeface="Century"/>
                <a:cs typeface="Century"/>
                <a:sym typeface="Century"/>
              </a:rPr>
              <a:t>&amp;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a:ea typeface="Century"/>
                <a:cs typeface="Century"/>
                <a:sym typeface="Century"/>
              </a:rPr>
              <a:t>Why it Matters</a:t>
            </a:r>
            <a:endParaRPr b="0" i="0" sz="3200" u="none" cap="none" strike="noStrike">
              <a:solidFill>
                <a:schemeClr val="dk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a:ea typeface="Century"/>
                <a:cs typeface="Century"/>
                <a:sym typeface="Century"/>
              </a:rPr>
              <a:t>https://www.archives.gov/legislative</a:t>
            </a:r>
            <a:endParaRPr b="0" i="0" sz="3200" u="none" cap="none" strike="noStrike">
              <a:solidFill>
                <a:schemeClr val="dk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a:ea typeface="Century"/>
              <a:cs typeface="Century"/>
              <a:sym typeface="Century"/>
            </a:endParaRPr>
          </a:p>
          <a:p>
            <a:pPr indent="-400050" lvl="0" marL="400050" marR="0" rtl="0" algn="ctr">
              <a:lnSpc>
                <a:spcPct val="100000"/>
              </a:lnSpc>
              <a:spcBef>
                <a:spcPts val="0"/>
              </a:spcBef>
              <a:spcAft>
                <a:spcPts val="0"/>
              </a:spcAft>
              <a:buClr>
                <a:schemeClr val="dk1"/>
              </a:buClr>
              <a:buSzPts val="3200"/>
              <a:buFont typeface="Century"/>
              <a:buChar char="●"/>
            </a:pPr>
            <a:r>
              <a:rPr b="0" i="0" lang="en-US" sz="3200" u="none" cap="none" strike="noStrike">
                <a:solidFill>
                  <a:schemeClr val="dk1"/>
                </a:solidFill>
                <a:latin typeface="Century"/>
                <a:ea typeface="Century"/>
                <a:cs typeface="Century"/>
                <a:sym typeface="Century"/>
              </a:rPr>
              <a:t>6 eBooks</a:t>
            </a:r>
            <a:endParaRPr b="0" i="0" sz="3200" u="none" cap="none" strike="noStrike">
              <a:solidFill>
                <a:schemeClr val="dk1"/>
              </a:solidFill>
              <a:latin typeface="Century"/>
              <a:ea typeface="Century"/>
              <a:cs typeface="Century"/>
              <a:sym typeface="Century"/>
            </a:endParaRPr>
          </a:p>
          <a:p>
            <a:pPr indent="-431800" lvl="0" marL="457200" marR="0" rtl="0" algn="ctr">
              <a:lnSpc>
                <a:spcPct val="100000"/>
              </a:lnSpc>
              <a:spcBef>
                <a:spcPts val="0"/>
              </a:spcBef>
              <a:spcAft>
                <a:spcPts val="0"/>
              </a:spcAft>
              <a:buClr>
                <a:schemeClr val="dk1"/>
              </a:buClr>
              <a:buSzPts val="3200"/>
              <a:buFont typeface="Century"/>
              <a:buChar char="●"/>
            </a:pPr>
            <a:r>
              <a:rPr b="0" i="0" lang="en-US" sz="3200" u="none" cap="none" strike="noStrike">
                <a:solidFill>
                  <a:schemeClr val="dk1"/>
                </a:solidFill>
                <a:latin typeface="Century"/>
                <a:ea typeface="Century"/>
                <a:cs typeface="Century"/>
                <a:sym typeface="Century"/>
              </a:rPr>
              <a:t>48 Lessons</a:t>
            </a:r>
            <a:endParaRPr b="0" i="0" sz="3200" u="none" cap="none" strike="noStrike">
              <a:solidFill>
                <a:schemeClr val="dk1"/>
              </a:solidFill>
              <a:latin typeface="Century"/>
              <a:ea typeface="Century"/>
              <a:cs typeface="Century"/>
              <a:sym typeface="Century"/>
            </a:endParaRPr>
          </a:p>
          <a:p>
            <a:pPr indent="-431800" lvl="0" marL="457200" marR="0" rtl="0" algn="ctr">
              <a:lnSpc>
                <a:spcPct val="100000"/>
              </a:lnSpc>
              <a:spcBef>
                <a:spcPts val="0"/>
              </a:spcBef>
              <a:spcAft>
                <a:spcPts val="0"/>
              </a:spcAft>
              <a:buClr>
                <a:schemeClr val="dk1"/>
              </a:buClr>
              <a:buSzPts val="3200"/>
              <a:buFont typeface="Century"/>
              <a:buChar char="●"/>
            </a:pPr>
            <a:r>
              <a:rPr b="0" i="0" lang="en-US" sz="3200" u="none" cap="none" strike="noStrike">
                <a:solidFill>
                  <a:schemeClr val="dk1"/>
                </a:solidFill>
                <a:latin typeface="Century"/>
                <a:ea typeface="Century"/>
                <a:cs typeface="Century"/>
                <a:sym typeface="Century"/>
              </a:rPr>
              <a:t>1 Digital app</a:t>
            </a:r>
            <a:endParaRPr b="0" i="0" sz="3200" u="none" cap="none" strike="noStrike">
              <a:solidFill>
                <a:schemeClr val="dk1"/>
              </a:solidFill>
              <a:latin typeface="Century"/>
              <a:ea typeface="Century"/>
              <a:cs typeface="Century"/>
              <a:sym typeface="Century"/>
            </a:endParaRPr>
          </a:p>
        </p:txBody>
      </p:sp>
      <p:pic>
        <p:nvPicPr>
          <p:cNvPr id="185" name="Google Shape;185;p29"/>
          <p:cNvPicPr preferRelativeResize="0"/>
          <p:nvPr/>
        </p:nvPicPr>
        <p:blipFill rotWithShape="1">
          <a:blip r:embed="rId3">
            <a:alphaModFix/>
          </a:blip>
          <a:srcRect b="0" l="0" r="0" t="0"/>
          <a:stretch/>
        </p:blipFill>
        <p:spPr>
          <a:xfrm>
            <a:off x="5327300" y="1842533"/>
            <a:ext cx="3816701" cy="4997016"/>
          </a:xfrm>
          <a:prstGeom prst="rect">
            <a:avLst/>
          </a:prstGeom>
          <a:noFill/>
          <a:ln cap="flat" cmpd="sng" w="12700">
            <a:solidFill>
              <a:schemeClr val="dk1"/>
            </a:solidFill>
            <a:prstDash val="solid"/>
            <a:miter lim="800000"/>
            <a:headEnd len="sm" w="sm" type="none"/>
            <a:tailEnd len="sm" w="sm" type="none"/>
          </a:ln>
        </p:spPr>
      </p:pic>
      <p:sp>
        <p:nvSpPr>
          <p:cNvPr id="186" name="Google Shape;186;p29"/>
          <p:cNvSpPr/>
          <p:nvPr/>
        </p:nvSpPr>
        <p:spPr>
          <a:xfrm>
            <a:off x="0" y="0"/>
            <a:ext cx="9067800" cy="90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a:ea typeface="Century"/>
                <a:cs typeface="Century"/>
                <a:sym typeface="Century"/>
              </a:rPr>
              <a:t>The Center for Legislative Archives</a:t>
            </a:r>
            <a:endParaRPr b="0" i="0" sz="3200" u="none" cap="none" strike="noStrike">
              <a:solidFill>
                <a:schemeClr val="dk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a:ea typeface="Century"/>
              <a:cs typeface="Century"/>
              <a:sym typeface="Century"/>
            </a:endParaRPr>
          </a:p>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a:ea typeface="Century"/>
              <a:cs typeface="Century"/>
              <a:sym typeface="Centur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56"/>
          <p:cNvSpPr txBox="1"/>
          <p:nvPr/>
        </p:nvSpPr>
        <p:spPr>
          <a:xfrm>
            <a:off x="467203" y="1242346"/>
            <a:ext cx="741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79" name="Google Shape;379;p56"/>
          <p:cNvSpPr/>
          <p:nvPr/>
        </p:nvSpPr>
        <p:spPr>
          <a:xfrm>
            <a:off x="626165" y="2274906"/>
            <a:ext cx="8056500" cy="2308200"/>
          </a:xfrm>
          <a:prstGeom prst="rect">
            <a:avLst/>
          </a:prstGeom>
          <a:noFill/>
          <a:ln>
            <a:noFill/>
          </a:ln>
        </p:spPr>
        <p:txBody>
          <a:bodyPr anchorCtr="0" anchor="t" bIns="45700" lIns="91425" spcFirstLastPara="1" rIns="91425" wrap="square" tIns="45700">
            <a:noAutofit/>
          </a:bodyPr>
          <a:lstStyle/>
          <a:p>
            <a:pPr indent="0" lvl="0" marL="0" marR="51435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0" name="Google Shape;380;p56"/>
          <p:cNvSpPr/>
          <p:nvPr/>
        </p:nvSpPr>
        <p:spPr>
          <a:xfrm>
            <a:off x="356550" y="1060150"/>
            <a:ext cx="8326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2100" u="none" cap="none" strike="noStrike">
                <a:solidFill>
                  <a:schemeClr val="dk1"/>
                </a:solidFill>
                <a:latin typeface="Times New Roman"/>
                <a:ea typeface="Times New Roman"/>
                <a:cs typeface="Times New Roman"/>
                <a:sym typeface="Times New Roman"/>
              </a:rPr>
              <a:t>Earlier version: Virginia Declaration of Rights, June 12, 1776</a:t>
            </a:r>
            <a:endParaRPr b="0" i="1" sz="2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t/>
            </a:r>
            <a:endParaRPr b="0" i="1" sz="2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rPr b="0" i="1" lang="en-US" sz="2100" u="none" cap="none" strike="noStrike">
                <a:solidFill>
                  <a:schemeClr val="dk1"/>
                </a:solidFill>
                <a:latin typeface="Times New Roman"/>
                <a:ea typeface="Times New Roman"/>
                <a:cs typeface="Times New Roman"/>
                <a:sym typeface="Times New Roman"/>
              </a:rPr>
              <a:t>Section 1. That all men are by nature equally free and independent and have certain </a:t>
            </a:r>
            <a:r>
              <a:rPr b="0" i="1" lang="en-US" sz="2100" u="none" cap="none" strike="noStrike">
                <a:solidFill>
                  <a:schemeClr val="dk1"/>
                </a:solidFill>
                <a:highlight>
                  <a:srgbClr val="00FF00"/>
                </a:highlight>
                <a:latin typeface="Times New Roman"/>
                <a:ea typeface="Times New Roman"/>
                <a:cs typeface="Times New Roman"/>
                <a:sym typeface="Times New Roman"/>
              </a:rPr>
              <a:t>inherent</a:t>
            </a:r>
            <a:r>
              <a:rPr b="0" i="1" lang="en-US" sz="2100" u="none" cap="none" strike="noStrike">
                <a:solidFill>
                  <a:schemeClr val="dk1"/>
                </a:solidFill>
                <a:latin typeface="Times New Roman"/>
                <a:ea typeface="Times New Roman"/>
                <a:cs typeface="Times New Roman"/>
                <a:sym typeface="Times New Roman"/>
              </a:rPr>
              <a:t> rights, of which, </a:t>
            </a:r>
            <a:r>
              <a:rPr b="0" i="1" lang="en-US" sz="2100" u="none" cap="none" strike="noStrike">
                <a:solidFill>
                  <a:schemeClr val="dk1"/>
                </a:solidFill>
                <a:highlight>
                  <a:srgbClr val="FFFF00"/>
                </a:highlight>
                <a:latin typeface="Times New Roman"/>
                <a:ea typeface="Times New Roman"/>
                <a:cs typeface="Times New Roman"/>
                <a:sym typeface="Times New Roman"/>
              </a:rPr>
              <a:t>when they enter into a state of society</a:t>
            </a:r>
            <a:r>
              <a:rPr b="0" i="1" lang="en-US" sz="2100" u="none" cap="none" strike="noStrike">
                <a:solidFill>
                  <a:schemeClr val="dk1"/>
                </a:solidFill>
                <a:latin typeface="Times New Roman"/>
                <a:ea typeface="Times New Roman"/>
                <a:cs typeface="Times New Roman"/>
                <a:sym typeface="Times New Roman"/>
              </a:rPr>
              <a:t>, they cannot, by any compact, deprive or divest their posterity; namely, the enjoyment of life and liberty, with the means of acquiring and possessing property, and pursuing and obtaining happiness and safety.</a:t>
            </a:r>
            <a:endParaRPr b="0" i="1" sz="2100" u="none" cap="none" strike="noStrike">
              <a:solidFill>
                <a:schemeClr val="dk1"/>
              </a:solidFill>
              <a:latin typeface="Times New Roman"/>
              <a:ea typeface="Times New Roman"/>
              <a:cs typeface="Times New Roman"/>
              <a:sym typeface="Times New Roman"/>
            </a:endParaRPr>
          </a:p>
          <a:p>
            <a:pPr indent="0" lvl="0" marL="0" marR="51435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57"/>
          <p:cNvSpPr txBox="1"/>
          <p:nvPr/>
        </p:nvSpPr>
        <p:spPr>
          <a:xfrm>
            <a:off x="467203" y="1242346"/>
            <a:ext cx="741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386" name="Google Shape;386;p57"/>
          <p:cNvSpPr/>
          <p:nvPr/>
        </p:nvSpPr>
        <p:spPr>
          <a:xfrm>
            <a:off x="626165" y="2274906"/>
            <a:ext cx="8056500" cy="2308200"/>
          </a:xfrm>
          <a:prstGeom prst="rect">
            <a:avLst/>
          </a:prstGeom>
          <a:noFill/>
          <a:ln>
            <a:noFill/>
          </a:ln>
        </p:spPr>
        <p:txBody>
          <a:bodyPr anchorCtr="0" anchor="t" bIns="45700" lIns="91425" spcFirstLastPara="1" rIns="91425" wrap="square" tIns="45700">
            <a:noAutofit/>
          </a:bodyPr>
          <a:lstStyle/>
          <a:p>
            <a:pPr indent="0" lvl="0" marL="0" marR="51435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87" name="Google Shape;387;p57"/>
          <p:cNvSpPr/>
          <p:nvPr/>
        </p:nvSpPr>
        <p:spPr>
          <a:xfrm>
            <a:off x="356550" y="1060150"/>
            <a:ext cx="8326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1" lang="en-US" sz="2100" u="none" cap="none" strike="noStrike">
                <a:solidFill>
                  <a:schemeClr val="dk1"/>
                </a:solidFill>
                <a:latin typeface="Times New Roman"/>
                <a:ea typeface="Times New Roman"/>
                <a:cs typeface="Times New Roman"/>
                <a:sym typeface="Times New Roman"/>
              </a:rPr>
              <a:t>Declaration of Independence</a:t>
            </a:r>
            <a:endParaRPr b="0" i="1" sz="2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t/>
            </a:r>
            <a:endParaRPr b="0" i="1" sz="21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rPr b="0" i="0" lang="en-US" sz="2000" u="none" cap="none" strike="noStrike">
                <a:solidFill>
                  <a:srgbClr val="555555"/>
                </a:solidFill>
                <a:latin typeface="Times New Roman"/>
                <a:ea typeface="Times New Roman"/>
                <a:cs typeface="Times New Roman"/>
                <a:sym typeface="Times New Roman"/>
              </a:rPr>
              <a:t>We hold these truths to be self-evident, that all men are created equal, that they are </a:t>
            </a:r>
            <a:r>
              <a:rPr b="0" i="0" lang="en-US" sz="2000" u="none" cap="none" strike="noStrike">
                <a:solidFill>
                  <a:schemeClr val="dk1"/>
                </a:solidFill>
                <a:highlight>
                  <a:srgbClr val="00FF00"/>
                </a:highlight>
                <a:latin typeface="Times New Roman"/>
                <a:ea typeface="Times New Roman"/>
                <a:cs typeface="Times New Roman"/>
                <a:sym typeface="Times New Roman"/>
              </a:rPr>
              <a:t>endowed by their Creator</a:t>
            </a:r>
            <a:r>
              <a:rPr b="0" i="0" lang="en-US" sz="2000" u="none" cap="none" strike="noStrike">
                <a:solidFill>
                  <a:srgbClr val="00FF00"/>
                </a:solidFill>
                <a:highlight>
                  <a:srgbClr val="00FF00"/>
                </a:highlight>
                <a:latin typeface="Times New Roman"/>
                <a:ea typeface="Times New Roman"/>
                <a:cs typeface="Times New Roman"/>
                <a:sym typeface="Times New Roman"/>
              </a:rPr>
              <a:t> </a:t>
            </a:r>
            <a:r>
              <a:rPr b="0" i="0" lang="en-US" sz="2000" u="none" cap="none" strike="noStrike">
                <a:solidFill>
                  <a:srgbClr val="555555"/>
                </a:solidFill>
                <a:latin typeface="Times New Roman"/>
                <a:ea typeface="Times New Roman"/>
                <a:cs typeface="Times New Roman"/>
                <a:sym typeface="Times New Roman"/>
              </a:rPr>
              <a:t>with certain </a:t>
            </a:r>
            <a:r>
              <a:rPr b="0" i="0" lang="en-US" sz="2000" u="none" cap="none" strike="noStrike">
                <a:solidFill>
                  <a:srgbClr val="555555"/>
                </a:solidFill>
                <a:highlight>
                  <a:srgbClr val="FFFF00"/>
                </a:highlight>
                <a:latin typeface="Times New Roman"/>
                <a:ea typeface="Times New Roman"/>
                <a:cs typeface="Times New Roman"/>
                <a:sym typeface="Times New Roman"/>
              </a:rPr>
              <a:t>unalienable</a:t>
            </a:r>
            <a:r>
              <a:rPr b="0" i="0" lang="en-US" sz="2000" u="none" cap="none" strike="noStrike">
                <a:solidFill>
                  <a:srgbClr val="555555"/>
                </a:solidFill>
                <a:latin typeface="Times New Roman"/>
                <a:ea typeface="Times New Roman"/>
                <a:cs typeface="Times New Roman"/>
                <a:sym typeface="Times New Roman"/>
              </a:rPr>
              <a:t> Rights, that among these are Life, Liberty and the pursuit of Happiness.--</a:t>
            </a:r>
            <a:endParaRPr b="0" i="0" sz="2000" u="none" cap="none" strike="noStrike">
              <a:solidFill>
                <a:srgbClr val="555555"/>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800"/>
              <a:buFont typeface="Arial"/>
              <a:buNone/>
            </a:pPr>
            <a:r>
              <a:t/>
            </a:r>
            <a:endParaRPr b="0" i="0" sz="2000" u="none" cap="none" strike="noStrike">
              <a:solidFill>
                <a:srgbClr val="555555"/>
              </a:solidFill>
              <a:latin typeface="Times New Roman"/>
              <a:ea typeface="Times New Roman"/>
              <a:cs typeface="Times New Roman"/>
              <a:sym typeface="Times New Roman"/>
            </a:endParaRPr>
          </a:p>
          <a:p>
            <a:pPr indent="0" lvl="0" marL="0" marR="0" rtl="0" algn="r">
              <a:lnSpc>
                <a:spcPct val="100000"/>
              </a:lnSpc>
              <a:spcBef>
                <a:spcPts val="0"/>
              </a:spcBef>
              <a:spcAft>
                <a:spcPts val="0"/>
              </a:spcAft>
              <a:buClr>
                <a:schemeClr val="dk1"/>
              </a:buClr>
              <a:buSzPts val="1800"/>
              <a:buFont typeface="Arial"/>
              <a:buNone/>
            </a:pPr>
            <a:r>
              <a:rPr b="0" i="0" lang="en-US" sz="2000" u="none" cap="none" strike="noStrike">
                <a:solidFill>
                  <a:srgbClr val="555555"/>
                </a:solidFill>
                <a:latin typeface="Times New Roman"/>
                <a:ea typeface="Times New Roman"/>
                <a:cs typeface="Times New Roman"/>
                <a:sym typeface="Times New Roman"/>
              </a:rPr>
              <a:t>July, 1776</a:t>
            </a:r>
            <a:endParaRPr b="0" i="0" sz="2000" u="none" cap="none" strike="noStrike">
              <a:solidFill>
                <a:srgbClr val="555555"/>
              </a:solidFill>
              <a:latin typeface="Times New Roman"/>
              <a:ea typeface="Times New Roman"/>
              <a:cs typeface="Times New Roman"/>
              <a:sym typeface="Times New Roman"/>
            </a:endParaRPr>
          </a:p>
          <a:p>
            <a:pPr indent="0" lvl="0" marL="0" marR="51435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 name="Shape 391"/>
        <p:cNvGrpSpPr/>
        <p:nvPr/>
      </p:nvGrpSpPr>
      <p:grpSpPr>
        <a:xfrm>
          <a:off x="0" y="0"/>
          <a:ext cx="0" cy="0"/>
          <a:chOff x="0" y="0"/>
          <a:chExt cx="0" cy="0"/>
        </a:xfrm>
      </p:grpSpPr>
      <p:sp>
        <p:nvSpPr>
          <p:cNvPr id="392" name="Google Shape;392;p58"/>
          <p:cNvSpPr txBox="1"/>
          <p:nvPr/>
        </p:nvSpPr>
        <p:spPr>
          <a:xfrm>
            <a:off x="669946" y="1894350"/>
            <a:ext cx="64506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New York Convention, July 26, 1788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3" name="Google Shape;393;p58"/>
          <p:cNvSpPr/>
          <p:nvPr/>
        </p:nvSpPr>
        <p:spPr>
          <a:xfrm>
            <a:off x="669961" y="2545182"/>
            <a:ext cx="73152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“That </a:t>
            </a:r>
            <a:r>
              <a:rPr b="0" i="0" lang="en-US" sz="2400" u="sng" cap="none" strike="noStrike">
                <a:solidFill>
                  <a:schemeClr val="dk1"/>
                </a:solidFill>
                <a:latin typeface="Times New Roman"/>
                <a:ea typeface="Times New Roman"/>
                <a:cs typeface="Times New Roman"/>
                <a:sym typeface="Times New Roman"/>
              </a:rPr>
              <a:t>the Powers of Government may be reassumed by the People</a:t>
            </a:r>
            <a:r>
              <a:rPr b="0" i="0" lang="en-US" sz="2400" u="none" cap="none" strike="noStrike">
                <a:solidFill>
                  <a:schemeClr val="dk1"/>
                </a:solidFill>
                <a:latin typeface="Times New Roman"/>
                <a:ea typeface="Times New Roman"/>
                <a:cs typeface="Times New Roman"/>
                <a:sym typeface="Times New Roman"/>
              </a:rPr>
              <a:t>, whensoever it shall become necessary to their Happiness; that every Power, Jurisdiction and Right, which is not by the said Constitution clearly delegated to the Congress of the United States, or to the departments of the Government thereof, remains to the People of the several States or to their respective State Governments to whom they may have granted the same….”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See Amendments in Process, Article XV</a:t>
            </a:r>
            <a:endParaRPr b="0" i="0" sz="2400" u="none" cap="none" strike="noStrike">
              <a:solidFill>
                <a:schemeClr val="dk1"/>
              </a:solidFill>
              <a:latin typeface="Times New Roman"/>
              <a:ea typeface="Times New Roman"/>
              <a:cs typeface="Times New Roman"/>
              <a:sym typeface="Times New Roman"/>
            </a:endParaRPr>
          </a:p>
        </p:txBody>
      </p:sp>
      <p:sp>
        <p:nvSpPr>
          <p:cNvPr id="394" name="Google Shape;394;p58"/>
          <p:cNvSpPr/>
          <p:nvPr/>
        </p:nvSpPr>
        <p:spPr>
          <a:xfrm>
            <a:off x="354052" y="362635"/>
            <a:ext cx="79926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59"/>
          <p:cNvSpPr txBox="1"/>
          <p:nvPr/>
        </p:nvSpPr>
        <p:spPr>
          <a:xfrm>
            <a:off x="467203" y="1242346"/>
            <a:ext cx="741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Times New Roman"/>
              <a:ea typeface="Times New Roman"/>
              <a:cs typeface="Times New Roman"/>
              <a:sym typeface="Times New Roman"/>
            </a:endParaRPr>
          </a:p>
        </p:txBody>
      </p:sp>
      <p:sp>
        <p:nvSpPr>
          <p:cNvPr id="400" name="Google Shape;400;p59"/>
          <p:cNvSpPr/>
          <p:nvPr/>
        </p:nvSpPr>
        <p:spPr>
          <a:xfrm>
            <a:off x="626165" y="2274906"/>
            <a:ext cx="8056500" cy="2308200"/>
          </a:xfrm>
          <a:prstGeom prst="rect">
            <a:avLst/>
          </a:prstGeom>
          <a:noFill/>
          <a:ln>
            <a:noFill/>
          </a:ln>
        </p:spPr>
        <p:txBody>
          <a:bodyPr anchorCtr="0" anchor="t" bIns="45700" lIns="91425" spcFirstLastPara="1" rIns="91425" wrap="square" tIns="45700">
            <a:noAutofit/>
          </a:bodyPr>
          <a:lstStyle/>
          <a:p>
            <a:pPr indent="0" lvl="0" marL="0" marR="51435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“That the people have a right to keep and bear arms; that a </a:t>
            </a:r>
            <a:r>
              <a:rPr b="0" i="0" lang="en-US" sz="2400" u="sng" cap="none" strike="noStrike">
                <a:solidFill>
                  <a:schemeClr val="dk1"/>
                </a:solidFill>
                <a:latin typeface="Times New Roman"/>
                <a:ea typeface="Times New Roman"/>
                <a:cs typeface="Times New Roman"/>
                <a:sym typeface="Times New Roman"/>
              </a:rPr>
              <a:t>well regulated </a:t>
            </a:r>
            <a:r>
              <a:rPr b="0" i="0" lang="en-US" sz="2400" u="sng" cap="none" strike="noStrike">
                <a:solidFill>
                  <a:schemeClr val="dk1"/>
                </a:solidFill>
                <a:highlight>
                  <a:srgbClr val="FFFF00"/>
                </a:highlight>
                <a:latin typeface="Times New Roman"/>
                <a:ea typeface="Times New Roman"/>
                <a:cs typeface="Times New Roman"/>
                <a:sym typeface="Times New Roman"/>
              </a:rPr>
              <a:t>militia composed of the body of the people</a:t>
            </a:r>
            <a:r>
              <a:rPr b="0" i="0" lang="en-US" sz="2400" u="sng" cap="none" strike="noStrike">
                <a:solidFill>
                  <a:schemeClr val="dk1"/>
                </a:solidFill>
                <a:latin typeface="Times New Roman"/>
                <a:ea typeface="Times New Roman"/>
                <a:cs typeface="Times New Roman"/>
                <a:sym typeface="Times New Roman"/>
              </a:rPr>
              <a:t> </a:t>
            </a:r>
            <a:r>
              <a:rPr b="0" i="0" lang="en-US" sz="2400" u="none" cap="none" strike="noStrike">
                <a:solidFill>
                  <a:schemeClr val="dk1"/>
                </a:solidFill>
                <a:latin typeface="Times New Roman"/>
                <a:ea typeface="Times New Roman"/>
                <a:cs typeface="Times New Roman"/>
                <a:sym typeface="Times New Roman"/>
              </a:rPr>
              <a:t>trained to arms is the proper, natural and safe defense of a free state. That </a:t>
            </a:r>
            <a:r>
              <a:rPr b="0" i="0" lang="en-US" sz="2400" u="sng" cap="none" strike="noStrike">
                <a:solidFill>
                  <a:schemeClr val="dk1"/>
                </a:solidFill>
                <a:highlight>
                  <a:srgbClr val="FFFF00"/>
                </a:highlight>
                <a:latin typeface="Times New Roman"/>
                <a:ea typeface="Times New Roman"/>
                <a:cs typeface="Times New Roman"/>
                <a:sym typeface="Times New Roman"/>
              </a:rPr>
              <a:t>standing armies in times of peace</a:t>
            </a:r>
            <a:r>
              <a:rPr b="0" i="0" lang="en-US" sz="2400" u="sng" cap="none" strike="noStrike">
                <a:solidFill>
                  <a:schemeClr val="dk1"/>
                </a:solidFill>
                <a:latin typeface="Times New Roman"/>
                <a:ea typeface="Times New Roman"/>
                <a:cs typeface="Times New Roman"/>
                <a:sym typeface="Times New Roman"/>
              </a:rPr>
              <a:t> are dangerous to liberty</a:t>
            </a:r>
            <a:r>
              <a:rPr b="0" i="0" lang="en-US" sz="2400" u="none" cap="none" strike="noStrike">
                <a:solidFill>
                  <a:schemeClr val="dk1"/>
                </a:solidFill>
                <a:latin typeface="Times New Roman"/>
                <a:ea typeface="Times New Roman"/>
                <a:cs typeface="Times New Roman"/>
                <a:sym typeface="Times New Roman"/>
              </a:rPr>
              <a:t>, and therefore ought to be avoided ... That any person religiously scrupulous of bearing arms ought to be exempted upon payment of an equivalent to employ another to bear arms in his stead.”</a:t>
            </a:r>
            <a:endParaRPr b="0" i="0" sz="2400" u="none" cap="none" strike="noStrike">
              <a:solidFill>
                <a:schemeClr val="dk1"/>
              </a:solidFill>
              <a:latin typeface="Times New Roman"/>
              <a:ea typeface="Times New Roman"/>
              <a:cs typeface="Times New Roman"/>
              <a:sym typeface="Times New Roman"/>
            </a:endParaRPr>
          </a:p>
          <a:p>
            <a:pPr indent="0" lvl="0" marL="0" marR="51435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51435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Times New Roman"/>
                <a:ea typeface="Times New Roman"/>
                <a:cs typeface="Times New Roman"/>
                <a:sym typeface="Times New Roman"/>
              </a:rPr>
              <a:t>See Amendments in Process, Article V</a:t>
            </a:r>
            <a:endParaRPr b="0" i="0" sz="2400" u="none" cap="none" strike="noStrike">
              <a:solidFill>
                <a:schemeClr val="dk1"/>
              </a:solidFill>
              <a:latin typeface="Times New Roman"/>
              <a:ea typeface="Times New Roman"/>
              <a:cs typeface="Times New Roman"/>
              <a:sym typeface="Times New Roman"/>
            </a:endParaRPr>
          </a:p>
        </p:txBody>
      </p:sp>
      <p:sp>
        <p:nvSpPr>
          <p:cNvPr id="401" name="Google Shape;401;p59"/>
          <p:cNvSpPr/>
          <p:nvPr/>
        </p:nvSpPr>
        <p:spPr>
          <a:xfrm>
            <a:off x="356550" y="1060150"/>
            <a:ext cx="6055200" cy="461700"/>
          </a:xfrm>
          <a:prstGeom prst="rect">
            <a:avLst/>
          </a:prstGeom>
          <a:noFill/>
          <a:ln>
            <a:noFill/>
          </a:ln>
        </p:spPr>
        <p:txBody>
          <a:bodyPr anchorCtr="0" anchor="t" bIns="45700" lIns="91425" spcFirstLastPara="1" rIns="91425" wrap="square" tIns="45700">
            <a:noAutofit/>
          </a:bodyPr>
          <a:lstStyle/>
          <a:p>
            <a:pPr indent="0" lvl="0" marL="0" marR="51435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Times New Roman"/>
                <a:ea typeface="Times New Roman"/>
                <a:cs typeface="Times New Roman"/>
                <a:sym typeface="Times New Roman"/>
              </a:rPr>
              <a:t>Virginia</a:t>
            </a:r>
            <a:r>
              <a:rPr b="1" i="0" lang="en-US" sz="1800" u="none" cap="none" strike="noStrike">
                <a:solidFill>
                  <a:schemeClr val="dk1"/>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Convention</a:t>
            </a:r>
            <a:r>
              <a:rPr b="1" i="0" lang="en-US" sz="1800" u="none" cap="none" strike="noStrike">
                <a:solidFill>
                  <a:schemeClr val="dk1"/>
                </a:solidFill>
                <a:latin typeface="Times New Roman"/>
                <a:ea typeface="Times New Roman"/>
                <a:cs typeface="Times New Roman"/>
                <a:sym typeface="Times New Roman"/>
              </a:rPr>
              <a:t>, </a:t>
            </a:r>
            <a:r>
              <a:rPr b="1" i="0" lang="en-US" sz="2400" u="none" cap="none" strike="noStrike">
                <a:solidFill>
                  <a:schemeClr val="dk1"/>
                </a:solidFill>
                <a:latin typeface="Times New Roman"/>
                <a:ea typeface="Times New Roman"/>
                <a:cs typeface="Times New Roman"/>
                <a:sym typeface="Times New Roman"/>
              </a:rPr>
              <a:t>June 27, 1788</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5" name="Shape 405"/>
        <p:cNvGrpSpPr/>
        <p:nvPr/>
      </p:nvGrpSpPr>
      <p:grpSpPr>
        <a:xfrm>
          <a:off x="0" y="0"/>
          <a:ext cx="0" cy="0"/>
          <a:chOff x="0" y="0"/>
          <a:chExt cx="0" cy="0"/>
        </a:xfrm>
      </p:grpSpPr>
      <p:sp>
        <p:nvSpPr>
          <p:cNvPr id="406" name="Google Shape;406;p60"/>
          <p:cNvSpPr/>
          <p:nvPr/>
        </p:nvSpPr>
        <p:spPr>
          <a:xfrm>
            <a:off x="905900" y="2832449"/>
            <a:ext cx="7364100" cy="3397500"/>
          </a:xfrm>
          <a:prstGeom prst="rect">
            <a:avLst/>
          </a:prstGeom>
          <a:solidFill>
            <a:srgbClr val="FFFFFF">
              <a:alpha val="4784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t/>
            </a:r>
            <a:endParaRPr b="0"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The Origin of the Bill of Rights:</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Part 2</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The Federalist – Anti-Federalist congressional debate about proposed constitutional amendments</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t/>
            </a:r>
            <a:endParaRPr b="1" i="0" sz="24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2800"/>
              <a:buFont typeface="Arial"/>
              <a:buNone/>
            </a:pPr>
            <a:r>
              <a:rPr b="1" i="0" lang="en-US" sz="2400" u="none" cap="none" strike="noStrike">
                <a:solidFill>
                  <a:schemeClr val="dk1"/>
                </a:solidFill>
                <a:latin typeface="Times New Roman"/>
                <a:ea typeface="Times New Roman"/>
                <a:cs typeface="Times New Roman"/>
                <a:sym typeface="Times New Roman"/>
              </a:rPr>
              <a:t>TEKS 16 (A)</a:t>
            </a:r>
            <a:endParaRPr b="1" i="0" sz="2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1"/>
          <p:cNvPicPr preferRelativeResize="0"/>
          <p:nvPr/>
        </p:nvPicPr>
        <p:blipFill rotWithShape="1">
          <a:blip r:embed="rId3">
            <a:alphaModFix/>
          </a:blip>
          <a:srcRect b="0" l="0" r="0" t="0"/>
          <a:stretch/>
        </p:blipFill>
        <p:spPr>
          <a:xfrm>
            <a:off x="141904" y="228600"/>
            <a:ext cx="2829896" cy="4746299"/>
          </a:xfrm>
          <a:prstGeom prst="rect">
            <a:avLst/>
          </a:prstGeom>
          <a:noFill/>
          <a:ln cap="flat" cmpd="sng" w="12700">
            <a:solidFill>
              <a:schemeClr val="dk1"/>
            </a:solidFill>
            <a:prstDash val="solid"/>
            <a:miter lim="800000"/>
            <a:headEnd len="sm" w="sm" type="none"/>
            <a:tailEnd len="sm" w="sm" type="none"/>
          </a:ln>
        </p:spPr>
      </p:pic>
      <p:pic>
        <p:nvPicPr>
          <p:cNvPr id="413" name="Google Shape;413;p61"/>
          <p:cNvPicPr preferRelativeResize="0"/>
          <p:nvPr/>
        </p:nvPicPr>
        <p:blipFill rotWithShape="1">
          <a:blip r:embed="rId4">
            <a:alphaModFix/>
          </a:blip>
          <a:srcRect b="0" l="0" r="0" t="0"/>
          <a:stretch/>
        </p:blipFill>
        <p:spPr>
          <a:xfrm>
            <a:off x="3097621" y="228600"/>
            <a:ext cx="2872557" cy="4791075"/>
          </a:xfrm>
          <a:prstGeom prst="rect">
            <a:avLst/>
          </a:prstGeom>
          <a:noFill/>
          <a:ln cap="flat" cmpd="sng" w="12700">
            <a:solidFill>
              <a:schemeClr val="dk1"/>
            </a:solidFill>
            <a:prstDash val="solid"/>
            <a:miter lim="800000"/>
            <a:headEnd len="sm" w="sm" type="none"/>
            <a:tailEnd len="sm" w="sm" type="none"/>
          </a:ln>
        </p:spPr>
      </p:pic>
      <p:pic>
        <p:nvPicPr>
          <p:cNvPr id="414" name="Google Shape;414;p61"/>
          <p:cNvPicPr preferRelativeResize="0"/>
          <p:nvPr/>
        </p:nvPicPr>
        <p:blipFill rotWithShape="1">
          <a:blip r:embed="rId5">
            <a:alphaModFix/>
          </a:blip>
          <a:srcRect b="0" l="0" r="0" t="0"/>
          <a:stretch/>
        </p:blipFill>
        <p:spPr>
          <a:xfrm>
            <a:off x="6096000" y="228600"/>
            <a:ext cx="2859180" cy="4745736"/>
          </a:xfrm>
          <a:prstGeom prst="rect">
            <a:avLst/>
          </a:prstGeom>
          <a:noFill/>
          <a:ln cap="flat" cmpd="sng" w="12700">
            <a:solidFill>
              <a:schemeClr val="dk1"/>
            </a:solidFill>
            <a:prstDash val="solid"/>
            <a:miter lim="800000"/>
            <a:headEnd len="sm" w="sm" type="none"/>
            <a:tailEnd len="sm" w="sm" type="none"/>
          </a:ln>
        </p:spPr>
      </p:pic>
      <p:sp>
        <p:nvSpPr>
          <p:cNvPr id="415" name="Google Shape;415;p61"/>
          <p:cNvSpPr txBox="1"/>
          <p:nvPr/>
        </p:nvSpPr>
        <p:spPr>
          <a:xfrm>
            <a:off x="56250" y="5769750"/>
            <a:ext cx="89553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Senate Revisions to House Proposed Amendments to the U.S. Constitution NAID 3535588</a:t>
            </a:r>
            <a:endParaRPr b="1" i="0" sz="2400" u="none" cap="none" strike="noStrike">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menu 1.png" id="421" name="Google Shape;421;p62"/>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63"/>
          <p:cNvPicPr preferRelativeResize="0"/>
          <p:nvPr/>
        </p:nvPicPr>
        <p:blipFill rotWithShape="1">
          <a:blip r:embed="rId3">
            <a:alphaModFix/>
          </a:blip>
          <a:srcRect b="0" l="851" r="0" t="0"/>
          <a:stretch/>
        </p:blipFill>
        <p:spPr>
          <a:xfrm>
            <a:off x="1828800" y="0"/>
            <a:ext cx="553393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4"/>
          <p:cNvPicPr preferRelativeResize="0"/>
          <p:nvPr/>
        </p:nvPicPr>
        <p:blipFill rotWithShape="1">
          <a:blip r:embed="rId3">
            <a:alphaModFix/>
          </a:blip>
          <a:srcRect b="0" l="0" r="0" t="0"/>
          <a:stretch/>
        </p:blipFill>
        <p:spPr>
          <a:xfrm>
            <a:off x="3429000" y="103725"/>
            <a:ext cx="2209800" cy="3706275"/>
          </a:xfrm>
          <a:prstGeom prst="rect">
            <a:avLst/>
          </a:prstGeom>
          <a:noFill/>
          <a:ln>
            <a:noFill/>
          </a:ln>
        </p:spPr>
      </p:pic>
      <p:pic>
        <p:nvPicPr>
          <p:cNvPr id="434" name="Google Shape;434;p64"/>
          <p:cNvPicPr preferRelativeResize="0"/>
          <p:nvPr/>
        </p:nvPicPr>
        <p:blipFill rotWithShape="1">
          <a:blip r:embed="rId4">
            <a:alphaModFix/>
          </a:blip>
          <a:srcRect b="0" l="0" r="0" t="0"/>
          <a:stretch/>
        </p:blipFill>
        <p:spPr>
          <a:xfrm>
            <a:off x="0" y="3886200"/>
            <a:ext cx="8951495" cy="274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65"/>
          <p:cNvPicPr preferRelativeResize="0"/>
          <p:nvPr/>
        </p:nvPicPr>
        <p:blipFill rotWithShape="1">
          <a:blip r:embed="rId3">
            <a:alphaModFix/>
          </a:blip>
          <a:srcRect b="0" l="0" r="0" t="0"/>
          <a:stretch/>
        </p:blipFill>
        <p:spPr>
          <a:xfrm>
            <a:off x="1" y="0"/>
            <a:ext cx="9462099"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nvSpPr>
        <p:spPr>
          <a:xfrm>
            <a:off x="0" y="5638800"/>
            <a:ext cx="9144000" cy="14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dk1"/>
                </a:solidFill>
                <a:latin typeface="Century"/>
                <a:ea typeface="Century"/>
                <a:cs typeface="Century"/>
                <a:sym typeface="Century"/>
              </a:rPr>
              <a:t>http://www.archives.gov/legislative</a:t>
            </a:r>
            <a:endParaRPr b="1" i="0" sz="2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300"/>
              <a:buFont typeface="Arial"/>
              <a:buNone/>
            </a:pPr>
            <a:r>
              <a:t/>
            </a:r>
            <a:endParaRPr b="1" i="0" sz="4300" u="none" cap="none" strike="noStrike">
              <a:solidFill>
                <a:schemeClr val="dk1"/>
              </a:solidFill>
              <a:latin typeface="Calibri"/>
              <a:ea typeface="Calibri"/>
              <a:cs typeface="Calibri"/>
              <a:sym typeface="Calibri"/>
            </a:endParaRPr>
          </a:p>
        </p:txBody>
      </p:sp>
      <p:pic>
        <p:nvPicPr>
          <p:cNvPr id="193" name="Google Shape;193;p30"/>
          <p:cNvPicPr preferRelativeResize="0"/>
          <p:nvPr/>
        </p:nvPicPr>
        <p:blipFill rotWithShape="1">
          <a:blip r:embed="rId3">
            <a:alphaModFix/>
          </a:blip>
          <a:srcRect b="0" l="0" r="0" t="0"/>
          <a:stretch/>
        </p:blipFill>
        <p:spPr>
          <a:xfrm>
            <a:off x="0" y="0"/>
            <a:ext cx="9144000" cy="5216317"/>
          </a:xfrm>
          <a:prstGeom prst="rect">
            <a:avLst/>
          </a:prstGeom>
          <a:noFill/>
          <a:ln cap="flat" cmpd="sng" w="12700">
            <a:solidFill>
              <a:schemeClr val="dk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66"/>
          <p:cNvPicPr preferRelativeResize="0"/>
          <p:nvPr/>
        </p:nvPicPr>
        <p:blipFill rotWithShape="1">
          <a:blip r:embed="rId3">
            <a:alphaModFix/>
          </a:blip>
          <a:srcRect b="0" l="0" r="0" t="0"/>
          <a:stretch/>
        </p:blipFill>
        <p:spPr>
          <a:xfrm>
            <a:off x="457200" y="0"/>
            <a:ext cx="8229600" cy="6824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67"/>
          <p:cNvPicPr preferRelativeResize="0"/>
          <p:nvPr/>
        </p:nvPicPr>
        <p:blipFill rotWithShape="1">
          <a:blip r:embed="rId3">
            <a:alphaModFix/>
          </a:blip>
          <a:srcRect b="0" l="0" r="0" t="0"/>
          <a:stretch/>
        </p:blipFill>
        <p:spPr>
          <a:xfrm>
            <a:off x="343760" y="0"/>
            <a:ext cx="8456481"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68"/>
          <p:cNvPicPr preferRelativeResize="0"/>
          <p:nvPr/>
        </p:nvPicPr>
        <p:blipFill rotWithShape="1">
          <a:blip r:embed="rId3">
            <a:alphaModFix/>
          </a:blip>
          <a:srcRect b="0" l="0" r="0" t="0"/>
          <a:stretch/>
        </p:blipFill>
        <p:spPr>
          <a:xfrm>
            <a:off x="432827" y="0"/>
            <a:ext cx="8278346"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69"/>
          <p:cNvPicPr preferRelativeResize="0"/>
          <p:nvPr/>
        </p:nvPicPr>
        <p:blipFill rotWithShape="1">
          <a:blip r:embed="rId3">
            <a:alphaModFix/>
          </a:blip>
          <a:srcRect b="0" l="0" r="0" t="0"/>
          <a:stretch/>
        </p:blipFill>
        <p:spPr>
          <a:xfrm>
            <a:off x="420221" y="0"/>
            <a:ext cx="8303559"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0"/>
          <p:cNvPicPr preferRelativeResize="0"/>
          <p:nvPr/>
        </p:nvPicPr>
        <p:blipFill rotWithShape="1">
          <a:blip r:embed="rId3">
            <a:alphaModFix/>
          </a:blip>
          <a:srcRect b="0" l="0" r="0" t="0"/>
          <a:stretch/>
        </p:blipFill>
        <p:spPr>
          <a:xfrm>
            <a:off x="399210" y="0"/>
            <a:ext cx="8345581"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71"/>
          <p:cNvPicPr preferRelativeResize="0"/>
          <p:nvPr/>
        </p:nvPicPr>
        <p:blipFill rotWithShape="1">
          <a:blip r:embed="rId3">
            <a:alphaModFix/>
          </a:blip>
          <a:srcRect b="0" l="0" r="0" t="0"/>
          <a:stretch/>
        </p:blipFill>
        <p:spPr>
          <a:xfrm>
            <a:off x="0" y="0"/>
            <a:ext cx="8271164" cy="6858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72"/>
          <p:cNvPicPr preferRelativeResize="0"/>
          <p:nvPr/>
        </p:nvPicPr>
        <p:blipFill rotWithShape="1">
          <a:blip r:embed="rId3">
            <a:alphaModFix/>
          </a:blip>
          <a:srcRect b="0" l="0" r="0" t="0"/>
          <a:stretch/>
        </p:blipFill>
        <p:spPr>
          <a:xfrm>
            <a:off x="377260" y="0"/>
            <a:ext cx="838948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73"/>
          <p:cNvPicPr preferRelativeResize="0"/>
          <p:nvPr/>
        </p:nvPicPr>
        <p:blipFill rotWithShape="1">
          <a:blip r:embed="rId3">
            <a:alphaModFix/>
          </a:blip>
          <a:srcRect b="0" l="0" r="0" t="0"/>
          <a:stretch/>
        </p:blipFill>
        <p:spPr>
          <a:xfrm>
            <a:off x="502185" y="0"/>
            <a:ext cx="8139631"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74"/>
          <p:cNvSpPr/>
          <p:nvPr/>
        </p:nvSpPr>
        <p:spPr>
          <a:xfrm>
            <a:off x="-100" y="5638800"/>
            <a:ext cx="9144000" cy="8310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en-US" sz="2700" u="none" cap="none" strike="noStrike">
                <a:solidFill>
                  <a:schemeClr val="dk1"/>
                </a:solidFill>
                <a:latin typeface="Times New Roman"/>
                <a:ea typeface="Times New Roman"/>
                <a:cs typeface="Times New Roman"/>
                <a:sym typeface="Times New Roman"/>
              </a:rPr>
              <a:t>https://www.archives.gov/legislative/resources/bill-of-rights</a:t>
            </a:r>
            <a:endParaRPr b="1" i="0" sz="2700" u="none" cap="none" strike="noStrike">
              <a:solidFill>
                <a:schemeClr val="dk1"/>
              </a:solidFill>
              <a:latin typeface="Calibri"/>
              <a:ea typeface="Calibri"/>
              <a:cs typeface="Calibri"/>
              <a:sym typeface="Calibri"/>
            </a:endParaRPr>
          </a:p>
        </p:txBody>
      </p:sp>
      <p:pic>
        <p:nvPicPr>
          <p:cNvPr descr="Screen Shot 2014-08-01 at 10.56.59 AM.png" id="495" name="Google Shape;495;p74"/>
          <p:cNvPicPr preferRelativeResize="0"/>
          <p:nvPr/>
        </p:nvPicPr>
        <p:blipFill rotWithShape="1">
          <a:blip r:embed="rId3">
            <a:alphaModFix/>
          </a:blip>
          <a:srcRect b="0" l="0" r="0" t="0"/>
          <a:stretch/>
        </p:blipFill>
        <p:spPr>
          <a:xfrm>
            <a:off x="835265" y="66972"/>
            <a:ext cx="7473470" cy="549562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5"/>
          <p:cNvSpPr txBox="1"/>
          <p:nvPr/>
        </p:nvSpPr>
        <p:spPr>
          <a:xfrm>
            <a:off x="580800" y="942300"/>
            <a:ext cx="7982400" cy="248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Calibri"/>
                <a:ea typeface="Calibri"/>
                <a:cs typeface="Calibri"/>
                <a:sym typeface="Calibri"/>
              </a:rPr>
              <a:t>A question not answered when the Bill of Rights was ratified in 1791:</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0" i="0" lang="en-US" sz="2500" u="none" cap="none" strike="noStrike">
                <a:solidFill>
                  <a:srgbClr val="000000"/>
                </a:solidFill>
                <a:latin typeface="Calibri"/>
                <a:ea typeface="Calibri"/>
                <a:cs typeface="Calibri"/>
                <a:sym typeface="Calibri"/>
              </a:rPr>
              <a:t>To whom do the listed rights and protections apply?</a:t>
            </a:r>
            <a:endParaRPr b="0" i="0" sz="25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1"/>
          <p:cNvPicPr preferRelativeResize="0"/>
          <p:nvPr/>
        </p:nvPicPr>
        <p:blipFill rotWithShape="1">
          <a:blip r:embed="rId3">
            <a:alphaModFix/>
          </a:blip>
          <a:srcRect b="0" l="0" r="0" t="0"/>
          <a:stretch/>
        </p:blipFill>
        <p:spPr>
          <a:xfrm>
            <a:off x="804162" y="0"/>
            <a:ext cx="7535676" cy="5638800"/>
          </a:xfrm>
          <a:prstGeom prst="rect">
            <a:avLst/>
          </a:prstGeom>
          <a:noFill/>
          <a:ln>
            <a:noFill/>
          </a:ln>
        </p:spPr>
      </p:pic>
      <p:sp>
        <p:nvSpPr>
          <p:cNvPr id="200" name="Google Shape;200;p31"/>
          <p:cNvSpPr txBox="1"/>
          <p:nvPr/>
        </p:nvSpPr>
        <p:spPr>
          <a:xfrm>
            <a:off x="0" y="5867400"/>
            <a:ext cx="9144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Times New Roman"/>
                <a:ea typeface="Times New Roman"/>
                <a:cs typeface="Times New Roman"/>
                <a:sym typeface="Times New Roman"/>
              </a:rPr>
              <a:t>We make big ideas in Civics and History “sticky”</a:t>
            </a:r>
            <a:endParaRPr b="0" i="0" sz="32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2E52"/>
        </a:solidFill>
      </p:bgPr>
    </p:bg>
    <p:spTree>
      <p:nvGrpSpPr>
        <p:cNvPr id="505" name="Shape 505"/>
        <p:cNvGrpSpPr/>
        <p:nvPr/>
      </p:nvGrpSpPr>
      <p:grpSpPr>
        <a:xfrm>
          <a:off x="0" y="0"/>
          <a:ext cx="0" cy="0"/>
          <a:chOff x="0" y="0"/>
          <a:chExt cx="0" cy="0"/>
        </a:xfrm>
      </p:grpSpPr>
      <p:pic>
        <p:nvPicPr>
          <p:cNvPr id="506" name="Google Shape;506;p76"/>
          <p:cNvPicPr preferRelativeResize="0"/>
          <p:nvPr/>
        </p:nvPicPr>
        <p:blipFill rotWithShape="1">
          <a:blip r:embed="rId3">
            <a:alphaModFix/>
          </a:blip>
          <a:srcRect b="0" l="0" r="0" t="0"/>
          <a:stretch/>
        </p:blipFill>
        <p:spPr>
          <a:xfrm>
            <a:off x="0" y="533700"/>
            <a:ext cx="9144001" cy="3366874"/>
          </a:xfrm>
          <a:prstGeom prst="rect">
            <a:avLst/>
          </a:prstGeom>
          <a:noFill/>
          <a:ln>
            <a:noFill/>
          </a:ln>
        </p:spPr>
      </p:pic>
      <p:sp>
        <p:nvSpPr>
          <p:cNvPr id="507" name="Google Shape;507;p76"/>
          <p:cNvSpPr txBox="1"/>
          <p:nvPr/>
        </p:nvSpPr>
        <p:spPr>
          <a:xfrm>
            <a:off x="170150" y="5383267"/>
            <a:ext cx="86085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US" sz="2700" u="none" cap="none" strike="noStrike">
                <a:solidFill>
                  <a:schemeClr val="lt1"/>
                </a:solidFill>
                <a:latin typeface="Arial"/>
                <a:ea typeface="Arial"/>
                <a:cs typeface="Arial"/>
                <a:sym typeface="Arial"/>
              </a:rPr>
              <a:t>Joint Resolution Proposing a 14th Amendment (1868)</a:t>
            </a:r>
            <a:endParaRPr b="0" i="0" sz="27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US" sz="2700" u="none" cap="none" strike="noStrike">
                <a:solidFill>
                  <a:schemeClr val="lt1"/>
                </a:solidFill>
                <a:latin typeface="Arial"/>
                <a:ea typeface="Arial"/>
                <a:cs typeface="Arial"/>
                <a:sym typeface="Arial"/>
              </a:rPr>
              <a:t>Section 1. 	NAID 1408913</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7"/>
          <p:cNvSpPr txBox="1"/>
          <p:nvPr/>
        </p:nvSpPr>
        <p:spPr>
          <a:xfrm>
            <a:off x="612450" y="220500"/>
            <a:ext cx="7919100" cy="6417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2600"/>
              <a:buFont typeface="Arial"/>
              <a:buNone/>
            </a:pPr>
            <a:r>
              <a:rPr b="0" i="0" lang="en-US" sz="2600" u="none" cap="none" strike="noStrike">
                <a:solidFill>
                  <a:schemeClr val="dk1"/>
                </a:solidFill>
                <a:latin typeface="Arial"/>
                <a:ea typeface="Arial"/>
                <a:cs typeface="Arial"/>
                <a:sym typeface="Arial"/>
              </a:rPr>
              <a:t>Amendment 14</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600"/>
              <a:buFont typeface="Arial"/>
              <a:buNone/>
            </a:pPr>
            <a:r>
              <a:rPr b="0" i="0" lang="en-US" sz="2600" u="none" cap="none" strike="noStrike">
                <a:solidFill>
                  <a:schemeClr val="dk1"/>
                </a:solidFill>
                <a:latin typeface="Arial"/>
                <a:ea typeface="Arial"/>
                <a:cs typeface="Arial"/>
                <a:sym typeface="Arial"/>
              </a:rPr>
              <a:t>Section 1</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600"/>
              <a:buFont typeface="Arial"/>
              <a:buNone/>
            </a:pPr>
            <a:r>
              <a:rPr b="0" i="0" lang="en-US" sz="2600" u="none" cap="none" strike="noStrike">
                <a:solidFill>
                  <a:schemeClr val="dk1"/>
                </a:solidFill>
                <a:highlight>
                  <a:schemeClr val="accent6"/>
                </a:highlight>
                <a:latin typeface="Arial"/>
                <a:ea typeface="Arial"/>
                <a:cs typeface="Arial"/>
                <a:sym typeface="Arial"/>
              </a:rPr>
              <a:t>All persons born or naturalized</a:t>
            </a:r>
            <a:r>
              <a:rPr b="0" i="0" lang="en-US" sz="2600" u="none" cap="none" strike="noStrike">
                <a:solidFill>
                  <a:schemeClr val="dk1"/>
                </a:solidFill>
                <a:latin typeface="Arial"/>
                <a:ea typeface="Arial"/>
                <a:cs typeface="Arial"/>
                <a:sym typeface="Arial"/>
              </a:rPr>
              <a:t> in the United States, and subject to the jurisdiction thereof, </a:t>
            </a:r>
            <a:r>
              <a:rPr b="0" i="0" lang="en-US" sz="2600" u="none" cap="none" strike="noStrike">
                <a:solidFill>
                  <a:schemeClr val="dk1"/>
                </a:solidFill>
                <a:highlight>
                  <a:schemeClr val="accent6"/>
                </a:highlight>
                <a:latin typeface="Arial"/>
                <a:ea typeface="Arial"/>
                <a:cs typeface="Arial"/>
                <a:sym typeface="Arial"/>
              </a:rPr>
              <a:t>are citizens</a:t>
            </a:r>
            <a:r>
              <a:rPr b="0" i="0" lang="en-US" sz="2600" u="none" cap="none" strike="noStrike">
                <a:solidFill>
                  <a:schemeClr val="dk1"/>
                </a:solidFill>
                <a:latin typeface="Arial"/>
                <a:ea typeface="Arial"/>
                <a:cs typeface="Arial"/>
                <a:sym typeface="Arial"/>
              </a:rPr>
              <a:t> of the United States and of the State wherein they reside.</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600"/>
              <a:buFont typeface="Arial"/>
              <a:buNone/>
            </a:pPr>
            <a:r>
              <a:rPr b="0" i="0" lang="en-US" sz="2600" u="sng" cap="none" strike="noStrike">
                <a:solidFill>
                  <a:schemeClr val="dk1"/>
                </a:solidFill>
                <a:latin typeface="Arial"/>
                <a:ea typeface="Arial"/>
                <a:cs typeface="Arial"/>
                <a:sym typeface="Arial"/>
              </a:rPr>
              <a:t> No State shall make or enforce</a:t>
            </a:r>
            <a:r>
              <a:rPr b="0" i="0" lang="en-US" sz="2600" u="none" cap="none" strike="noStrike">
                <a:solidFill>
                  <a:schemeClr val="dk1"/>
                </a:solidFill>
                <a:latin typeface="Arial"/>
                <a:ea typeface="Arial"/>
                <a:cs typeface="Arial"/>
                <a:sym typeface="Arial"/>
              </a:rPr>
              <a:t> any law which shall </a:t>
            </a:r>
            <a:r>
              <a:rPr b="0" i="0" lang="en-US" sz="2600" u="none" cap="none" strike="noStrike">
                <a:solidFill>
                  <a:schemeClr val="dk1"/>
                </a:solidFill>
                <a:highlight>
                  <a:srgbClr val="FFFF00"/>
                </a:highlight>
                <a:latin typeface="Arial"/>
                <a:ea typeface="Arial"/>
                <a:cs typeface="Arial"/>
                <a:sym typeface="Arial"/>
              </a:rPr>
              <a:t>abridge the privileges or immunities of citizens </a:t>
            </a:r>
            <a:r>
              <a:rPr b="0" i="0" lang="en-US" sz="2600" u="none" cap="none" strike="noStrike">
                <a:solidFill>
                  <a:schemeClr val="dk1"/>
                </a:solidFill>
                <a:latin typeface="Arial"/>
                <a:ea typeface="Arial"/>
                <a:cs typeface="Arial"/>
                <a:sym typeface="Arial"/>
              </a:rPr>
              <a:t>of the United States; </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2600"/>
              <a:buFont typeface="Arial"/>
              <a:buNone/>
            </a:pPr>
            <a:r>
              <a:rPr b="0" i="0" lang="en-US" sz="2600" u="none" cap="none" strike="noStrike">
                <a:solidFill>
                  <a:schemeClr val="dk1"/>
                </a:solidFill>
                <a:latin typeface="Arial"/>
                <a:ea typeface="Arial"/>
                <a:cs typeface="Arial"/>
                <a:sym typeface="Arial"/>
              </a:rPr>
              <a:t>nor </a:t>
            </a:r>
            <a:r>
              <a:rPr b="0" i="0" lang="en-US" sz="2600" u="sng" cap="none" strike="noStrike">
                <a:solidFill>
                  <a:schemeClr val="dk1"/>
                </a:solidFill>
                <a:latin typeface="Arial"/>
                <a:ea typeface="Arial"/>
                <a:cs typeface="Arial"/>
                <a:sym typeface="Arial"/>
              </a:rPr>
              <a:t>shall any State deprive</a:t>
            </a:r>
            <a:r>
              <a:rPr b="0" i="0" lang="en-US" sz="2600" u="none" cap="none" strike="noStrike">
                <a:solidFill>
                  <a:schemeClr val="dk1"/>
                </a:solidFill>
                <a:latin typeface="Arial"/>
                <a:ea typeface="Arial"/>
                <a:cs typeface="Arial"/>
                <a:sym typeface="Arial"/>
              </a:rPr>
              <a:t> any person of life, liberty, or property,</a:t>
            </a:r>
            <a:r>
              <a:rPr b="0" i="0" lang="en-US" sz="2600" u="none" cap="none" strike="noStrike">
                <a:solidFill>
                  <a:schemeClr val="dk1"/>
                </a:solidFill>
                <a:highlight>
                  <a:schemeClr val="accent3"/>
                </a:highlight>
                <a:latin typeface="Arial"/>
                <a:ea typeface="Arial"/>
                <a:cs typeface="Arial"/>
                <a:sym typeface="Arial"/>
              </a:rPr>
              <a:t> without due process of law</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2600"/>
              <a:buFont typeface="Arial"/>
              <a:buNone/>
            </a:pPr>
            <a:r>
              <a:rPr b="0" i="0" lang="en-US" sz="2600" u="none" cap="none" strike="noStrike">
                <a:solidFill>
                  <a:schemeClr val="dk1"/>
                </a:solidFill>
                <a:latin typeface="Arial"/>
                <a:ea typeface="Arial"/>
                <a:cs typeface="Arial"/>
                <a:sym typeface="Arial"/>
              </a:rPr>
              <a:t> </a:t>
            </a:r>
            <a:r>
              <a:rPr b="0" i="0" lang="en-US" sz="2600" u="sng" cap="none" strike="noStrike">
                <a:solidFill>
                  <a:schemeClr val="dk1"/>
                </a:solidFill>
                <a:latin typeface="Arial"/>
                <a:ea typeface="Arial"/>
                <a:cs typeface="Arial"/>
                <a:sym typeface="Arial"/>
              </a:rPr>
              <a:t>nor deny </a:t>
            </a:r>
            <a:r>
              <a:rPr b="0" i="0" lang="en-US" sz="2600" u="none" cap="none" strike="noStrike">
                <a:solidFill>
                  <a:schemeClr val="dk1"/>
                </a:solidFill>
                <a:latin typeface="Arial"/>
                <a:ea typeface="Arial"/>
                <a:cs typeface="Arial"/>
                <a:sym typeface="Arial"/>
              </a:rPr>
              <a:t>to any person within its jurisdiction</a:t>
            </a:r>
            <a:r>
              <a:rPr b="0" i="0" lang="en-US" sz="2600" u="none" cap="none" strike="noStrike">
                <a:solidFill>
                  <a:schemeClr val="dk1"/>
                </a:solidFill>
                <a:highlight>
                  <a:srgbClr val="00FF00"/>
                </a:highlight>
                <a:latin typeface="Arial"/>
                <a:ea typeface="Arial"/>
                <a:cs typeface="Arial"/>
                <a:sym typeface="Arial"/>
              </a:rPr>
              <a:t> the equal protection of the laws</a:t>
            </a:r>
            <a:r>
              <a:rPr b="0" i="0" lang="en-US" sz="2600" u="none" cap="none" strike="noStrike">
                <a:solidFill>
                  <a:schemeClr val="dk1"/>
                </a:solidFill>
                <a:latin typeface="Arial"/>
                <a:ea typeface="Arial"/>
                <a:cs typeface="Arial"/>
                <a:sym typeface="Arial"/>
              </a:rPr>
              <a:t>.</a:t>
            </a:r>
            <a:endParaRPr b="0" i="0" sz="26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visit-us-main-image.jpg" id="518" name="Google Shape;518;p78"/>
          <p:cNvPicPr preferRelativeResize="0"/>
          <p:nvPr/>
        </p:nvPicPr>
        <p:blipFill rotWithShape="1">
          <a:blip r:embed="rId3">
            <a:alphaModFix/>
          </a:blip>
          <a:srcRect b="0" l="0" r="0" t="0"/>
          <a:stretch/>
        </p:blipFill>
        <p:spPr>
          <a:xfrm>
            <a:off x="800100" y="533400"/>
            <a:ext cx="7543800" cy="4634911"/>
          </a:xfrm>
          <a:prstGeom prst="rect">
            <a:avLst/>
          </a:prstGeom>
          <a:noFill/>
          <a:ln cap="flat" cmpd="sng" w="12700">
            <a:solidFill>
              <a:schemeClr val="dk1"/>
            </a:solidFill>
            <a:prstDash val="solid"/>
            <a:round/>
            <a:headEnd len="sm" w="sm" type="none"/>
            <a:tailEnd len="sm" w="sm" type="none"/>
          </a:ln>
        </p:spPr>
      </p:pic>
      <p:pic>
        <p:nvPicPr>
          <p:cNvPr descr="Aviary archives-gov naralogo.png" id="519" name="Google Shape;519;p78"/>
          <p:cNvPicPr preferRelativeResize="0"/>
          <p:nvPr/>
        </p:nvPicPr>
        <p:blipFill rotWithShape="1">
          <a:blip r:embed="rId4">
            <a:alphaModFix/>
          </a:blip>
          <a:srcRect b="0" l="0" r="0" t="0"/>
          <a:stretch/>
        </p:blipFill>
        <p:spPr>
          <a:xfrm>
            <a:off x="762000" y="5334000"/>
            <a:ext cx="1066800" cy="1089498"/>
          </a:xfrm>
          <a:prstGeom prst="rect">
            <a:avLst/>
          </a:prstGeom>
          <a:noFill/>
          <a:ln>
            <a:noFill/>
          </a:ln>
        </p:spPr>
      </p:pic>
      <p:sp>
        <p:nvSpPr>
          <p:cNvPr id="520" name="Google Shape;520;p78"/>
          <p:cNvSpPr txBox="1"/>
          <p:nvPr/>
        </p:nvSpPr>
        <p:spPr>
          <a:xfrm>
            <a:off x="2209800" y="5486400"/>
            <a:ext cx="5638800"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a:ea typeface="Century"/>
                <a:cs typeface="Century"/>
                <a:sym typeface="Century"/>
              </a:rPr>
              <a:t>Center for Legislative Archives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Century"/>
                <a:ea typeface="Century"/>
                <a:cs typeface="Century"/>
                <a:sym typeface="Century"/>
              </a:rPr>
              <a:t>www.archives.gov/legislative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2"/>
          <p:cNvPicPr preferRelativeResize="0"/>
          <p:nvPr/>
        </p:nvPicPr>
        <p:blipFill rotWithShape="1">
          <a:blip r:embed="rId3">
            <a:alphaModFix/>
          </a:blip>
          <a:srcRect b="0" l="0" r="0" t="0"/>
          <a:stretch/>
        </p:blipFill>
        <p:spPr>
          <a:xfrm>
            <a:off x="1270118" y="0"/>
            <a:ext cx="6417914" cy="6858001"/>
          </a:xfrm>
          <a:prstGeom prst="rect">
            <a:avLst/>
          </a:prstGeom>
          <a:noFill/>
          <a:ln cap="flat" cmpd="sng" w="12700">
            <a:solidFill>
              <a:schemeClr val="dk1"/>
            </a:solidFill>
            <a:prstDash val="solid"/>
            <a:miter lim="800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nvSpPr>
        <p:spPr>
          <a:xfrm>
            <a:off x="267850" y="247275"/>
            <a:ext cx="8627400" cy="403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New Roman"/>
                <a:ea typeface="Times New Roman"/>
                <a:cs typeface="Times New Roman"/>
                <a:sym typeface="Times New Roman"/>
              </a:rPr>
              <a:t>(15) Government. The student understands the American beliefs and principles reflected in… important historic documents. The student is expected to:</a:t>
            </a:r>
            <a:endParaRPr b="0" i="0" sz="21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New Roman"/>
                <a:ea typeface="Times New Roman"/>
                <a:cs typeface="Times New Roman"/>
                <a:sym typeface="Times New Roman"/>
              </a:rPr>
              <a:t>(A) </a:t>
            </a:r>
            <a:r>
              <a:rPr b="0" i="0" lang="en-US" sz="2100" u="sng" cap="none" strike="noStrike">
                <a:solidFill>
                  <a:srgbClr val="000000"/>
                </a:solidFill>
                <a:latin typeface="Times New Roman"/>
                <a:ea typeface="Times New Roman"/>
                <a:cs typeface="Times New Roman"/>
                <a:sym typeface="Times New Roman"/>
              </a:rPr>
              <a:t>identify the influence of ideas</a:t>
            </a:r>
            <a:r>
              <a:rPr b="0" i="0" lang="en-US" sz="2100" u="none" cap="none" strike="noStrike">
                <a:solidFill>
                  <a:srgbClr val="000000"/>
                </a:solidFill>
                <a:latin typeface="Times New Roman"/>
                <a:ea typeface="Times New Roman"/>
                <a:cs typeface="Times New Roman"/>
                <a:sym typeface="Times New Roman"/>
              </a:rPr>
              <a:t> from historic documents…on the U.S. system of government;</a:t>
            </a:r>
            <a:endParaRPr b="0" i="0" sz="21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Times New Roman"/>
                <a:ea typeface="Times New Roman"/>
                <a:cs typeface="Times New Roman"/>
                <a:sym typeface="Times New Roman"/>
              </a:rPr>
              <a:t>(C)</a:t>
            </a:r>
            <a:r>
              <a:rPr b="0" i="0" lang="en-US" sz="2100" u="sng" cap="none" strike="noStrike">
                <a:solidFill>
                  <a:srgbClr val="000000"/>
                </a:solidFill>
                <a:latin typeface="Times New Roman"/>
                <a:ea typeface="Times New Roman"/>
                <a:cs typeface="Times New Roman"/>
                <a:sym typeface="Times New Roman"/>
              </a:rPr>
              <a:t> identify colonial grievances</a:t>
            </a:r>
            <a:r>
              <a:rPr b="0" i="0" lang="en-US" sz="2100" u="none" cap="none" strike="noStrike">
                <a:solidFill>
                  <a:srgbClr val="000000"/>
                </a:solidFill>
                <a:latin typeface="Times New Roman"/>
                <a:ea typeface="Times New Roman"/>
                <a:cs typeface="Times New Roman"/>
                <a:sym typeface="Times New Roman"/>
              </a:rPr>
              <a:t> listed in the Declaration of Independence and explain how those grievances were addressed in the U.S. Constitution and the Bill of Rights;</a:t>
            </a:r>
            <a:endParaRPr b="0" i="0" sz="21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13" name="Google Shape;213;p33"/>
          <p:cNvSpPr txBox="1"/>
          <p:nvPr/>
        </p:nvSpPr>
        <p:spPr>
          <a:xfrm>
            <a:off x="164050" y="5502925"/>
            <a:ext cx="88587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Times New Roman"/>
                <a:ea typeface="Times New Roman"/>
                <a:cs typeface="Times New Roman"/>
                <a:sym typeface="Times New Roman"/>
              </a:rPr>
              <a:t>Lesson:</a:t>
            </a:r>
            <a:r>
              <a:rPr b="0" i="0" lang="en-US" sz="2400" u="none" cap="none" strike="noStrike">
                <a:solidFill>
                  <a:srgbClr val="000000"/>
                </a:solidFill>
                <a:latin typeface="Times New Roman"/>
                <a:ea typeface="Times New Roman"/>
                <a:cs typeface="Times New Roman"/>
                <a:sym typeface="Times New Roman"/>
              </a:rPr>
              <a:t> Teaching Six Big Ideas in the Constitution</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rgbClr val="000000"/>
                </a:solidFill>
                <a:latin typeface="Times New Roman"/>
                <a:ea typeface="Times New Roman"/>
                <a:cs typeface="Times New Roman"/>
                <a:sym typeface="Times New Roman"/>
              </a:rPr>
              <a:t>https://www.archives.gov/legislative/resources/education/constitution</a:t>
            </a:r>
            <a:endParaRPr b="0" i="0" sz="2400" u="none" cap="none" strike="noStrike">
              <a:solidFill>
                <a:srgbClr val="555555"/>
              </a:solidFill>
              <a:highlight>
                <a:srgbClr val="FFFFFF"/>
              </a:highlight>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4"/>
          <p:cNvSpPr txBox="1"/>
          <p:nvPr/>
        </p:nvSpPr>
        <p:spPr>
          <a:xfrm>
            <a:off x="193475" y="1089300"/>
            <a:ext cx="87648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(16) Government. The student understands the purpose of changing the U.S. Constitution and the impact of amendments on American society. The student is expected to:</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(A) summarize the purposes for amending the U.S. Constitution; and</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(B) describe the impact of the 13th, 14th, and 15th amendments.</a:t>
            </a:r>
            <a:endParaRPr b="0" i="0" sz="2400" u="none" cap="none" strike="noStrike">
              <a:solidFill>
                <a:srgbClr val="000000"/>
              </a:solidFill>
              <a:latin typeface="Times New Roman"/>
              <a:ea typeface="Times New Roman"/>
              <a:cs typeface="Times New Roman"/>
              <a:sym typeface="Times New Roman"/>
            </a:endParaRPr>
          </a:p>
        </p:txBody>
      </p:sp>
      <p:pic>
        <p:nvPicPr>
          <p:cNvPr id="220" name="Google Shape;220;p34"/>
          <p:cNvPicPr preferRelativeResize="0"/>
          <p:nvPr/>
        </p:nvPicPr>
        <p:blipFill rotWithShape="1">
          <a:blip r:embed="rId3">
            <a:alphaModFix/>
          </a:blip>
          <a:srcRect b="0" l="0" r="0" t="0"/>
          <a:stretch/>
        </p:blipFill>
        <p:spPr>
          <a:xfrm>
            <a:off x="193475" y="4666600"/>
            <a:ext cx="3162300" cy="190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5"/>
          <p:cNvSpPr txBox="1"/>
          <p:nvPr/>
        </p:nvSpPr>
        <p:spPr>
          <a:xfrm>
            <a:off x="304150" y="739050"/>
            <a:ext cx="84672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(17) Government. The student understands </a:t>
            </a:r>
            <a:r>
              <a:rPr b="0" i="0" lang="en-US" sz="2400" u="sng" cap="none" strike="noStrike">
                <a:solidFill>
                  <a:srgbClr val="000000"/>
                </a:solidFill>
                <a:latin typeface="Times New Roman"/>
                <a:ea typeface="Times New Roman"/>
                <a:cs typeface="Times New Roman"/>
                <a:sym typeface="Times New Roman"/>
              </a:rPr>
              <a:t>the dynamic nature of the powers</a:t>
            </a:r>
            <a:r>
              <a:rPr b="0" i="0" lang="en-US" sz="2400" u="none" cap="none" strike="noStrike">
                <a:solidFill>
                  <a:srgbClr val="000000"/>
                </a:solidFill>
                <a:latin typeface="Times New Roman"/>
                <a:ea typeface="Times New Roman"/>
                <a:cs typeface="Times New Roman"/>
                <a:sym typeface="Times New Roman"/>
              </a:rPr>
              <a:t> of the national government and state governments in a federal system. The student is expected to:</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a:p>
            <a:pPr indent="0" lvl="0" marL="51435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Times New Roman"/>
                <a:ea typeface="Times New Roman"/>
                <a:cs typeface="Times New Roman"/>
                <a:sym typeface="Times New Roman"/>
              </a:rPr>
              <a:t>(A) analyze the </a:t>
            </a:r>
            <a:r>
              <a:rPr b="0" i="0" lang="en-US" sz="2400" u="sng" cap="none" strike="noStrike">
                <a:solidFill>
                  <a:srgbClr val="000000"/>
                </a:solidFill>
                <a:latin typeface="Times New Roman"/>
                <a:ea typeface="Times New Roman"/>
                <a:cs typeface="Times New Roman"/>
                <a:sym typeface="Times New Roman"/>
              </a:rPr>
              <a:t>arguments of the Federalists and Anti-Federalists</a:t>
            </a:r>
            <a:r>
              <a:rPr b="0" i="0" lang="en-US" sz="2400" u="none" cap="none" strike="noStrike">
                <a:solidFill>
                  <a:srgbClr val="000000"/>
                </a:solidFill>
                <a:latin typeface="Times New Roman"/>
                <a:ea typeface="Times New Roman"/>
                <a:cs typeface="Times New Roman"/>
                <a:sym typeface="Times New Roman"/>
              </a:rPr>
              <a:t>, including those of Alexander Hamilton, Patrick Henry, James Madison, and George Mason</a:t>
            </a:r>
            <a:endParaRPr b="0" i="0" sz="2400" u="none" cap="none" strike="noStrike">
              <a:solidFill>
                <a:srgbClr val="2A2B2C"/>
              </a:solidFill>
              <a:highlight>
                <a:srgbClr val="FFFFFF"/>
              </a:highlight>
              <a:latin typeface="Times New Roman"/>
              <a:ea typeface="Times New Roman"/>
              <a:cs typeface="Times New Roman"/>
              <a:sym typeface="Times New Roman"/>
            </a:endParaRPr>
          </a:p>
        </p:txBody>
      </p:sp>
      <p:pic>
        <p:nvPicPr>
          <p:cNvPr id="227" name="Google Shape;227;p35"/>
          <p:cNvPicPr preferRelativeResize="0"/>
          <p:nvPr/>
        </p:nvPicPr>
        <p:blipFill rotWithShape="1">
          <a:blip r:embed="rId3">
            <a:alphaModFix/>
          </a:blip>
          <a:srcRect b="0" l="0" r="0" t="0"/>
          <a:stretch/>
        </p:blipFill>
        <p:spPr>
          <a:xfrm>
            <a:off x="193475" y="4742800"/>
            <a:ext cx="3162300" cy="190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