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entation.xml" ContentType="application/vnd.openxmlformats-officedocument.presentationml.presentation.main+xml"/>
  <Override PartName="/ppt/diagrams/data1.xml" ContentType="application/vnd.openxmlformats-officedocument.drawingml.diagramData+xml"/>
  <Override PartName="/ppt/diagrams/data2.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theme/theme1.xml" ContentType="application/vnd.openxmlformats-officedocument.theme+xml"/>
  <Override PartName="/ppt/diagrams/drawing2.xml" ContentType="application/vnd.ms-office.drawingml.diagramDrawing+xml"/>
  <Override PartName="/ppt/diagrams/colors2.xml" ContentType="application/vnd.openxmlformats-officedocument.drawingml.diagramColors+xml"/>
  <Override PartName="/ppt/diagrams/quickStyle2.xml" ContentType="application/vnd.openxmlformats-officedocument.drawingml.diagramStyle+xml"/>
  <Override PartName="/ppt/diagrams/layout2.xml" ContentType="application/vnd.openxmlformats-officedocument.drawingml.diagramLayout+xml"/>
  <Override PartName="/ppt/diagrams/colors1.xml" ContentType="application/vnd.openxmlformats-officedocument.drawingml.diagramCol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74" r:id="rId3"/>
    <p:sldId id="284" r:id="rId4"/>
    <p:sldId id="258" r:id="rId5"/>
    <p:sldId id="273" r:id="rId6"/>
    <p:sldId id="281" r:id="rId7"/>
    <p:sldId id="285" r:id="rId8"/>
    <p:sldId id="275" r:id="rId9"/>
    <p:sldId id="276" r:id="rId10"/>
    <p:sldId id="277" r:id="rId11"/>
    <p:sldId id="278" r:id="rId12"/>
    <p:sldId id="279" r:id="rId13"/>
    <p:sldId id="280" r:id="rId14"/>
    <p:sldId id="283" r:id="rId15"/>
    <p:sldId id="286" r:id="rId16"/>
    <p:sldId id="263" r:id="rId17"/>
    <p:sldId id="260" r:id="rId18"/>
    <p:sldId id="261" r:id="rId19"/>
    <p:sldId id="259" r:id="rId20"/>
    <p:sldId id="262" r:id="rId21"/>
    <p:sldId id="257" r:id="rId22"/>
    <p:sldId id="267" r:id="rId23"/>
    <p:sldId id="264" r:id="rId24"/>
    <p:sldId id="265" r:id="rId25"/>
    <p:sldId id="266" r:id="rId26"/>
    <p:sldId id="268" r:id="rId27"/>
    <p:sldId id="288" r:id="rId28"/>
    <p:sldId id="269" r:id="rId29"/>
    <p:sldId id="270" r:id="rId30"/>
    <p:sldId id="289" r:id="rId31"/>
    <p:sldId id="271" r:id="rId32"/>
    <p:sldId id="290" r:id="rId33"/>
    <p:sldId id="272" r:id="rId34"/>
    <p:sldId id="291" r:id="rId35"/>
    <p:sldId id="292" r:id="rId36"/>
    <p:sldId id="287"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555"/>
    <p:restoredTop sz="96234"/>
  </p:normalViewPr>
  <p:slideViewPr>
    <p:cSldViewPr snapToGrid="0">
      <p:cViewPr>
        <p:scale>
          <a:sx n="122" d="100"/>
          <a:sy n="122" d="100"/>
        </p:scale>
        <p:origin x="144" y="2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3692B9-39CD-4D64-AF7C-75604ABF522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9D950BBA-D35F-43DB-BE0E-878A38F166F0}">
      <dgm:prSet/>
      <dgm:spPr/>
      <dgm:t>
        <a:bodyPr/>
        <a:lstStyle/>
        <a:p>
          <a:r>
            <a:rPr lang="en-US" dirty="0"/>
            <a:t>“. . . Apprehension seems to exist among the people of the Southern States that by the accession of a Republican Administration their property and their peace and personal security are to be endangered. . . . I do but quote from one of those speeches when I declare that—</a:t>
          </a:r>
          <a:r>
            <a:rPr lang="en-US" dirty="0">
              <a:solidFill>
                <a:srgbClr val="92D050"/>
              </a:solidFill>
            </a:rPr>
            <a:t>I have no purpose, directly or indirectly, to interfere with the institution of slavery in the States where it exists. I believe I have no lawful right to do so, and I have no inclination to do so</a:t>
          </a:r>
          <a:r>
            <a:rPr lang="en-US" dirty="0"/>
            <a:t>.”</a:t>
          </a:r>
        </a:p>
      </dgm:t>
    </dgm:pt>
    <dgm:pt modelId="{17A5C104-0B5A-4BDE-8FD8-579CC296413F}" type="parTrans" cxnId="{5B9AAEE4-CF08-4CC3-9476-9EBA86AAB339}">
      <dgm:prSet/>
      <dgm:spPr/>
      <dgm:t>
        <a:bodyPr/>
        <a:lstStyle/>
        <a:p>
          <a:endParaRPr lang="en-US"/>
        </a:p>
      </dgm:t>
    </dgm:pt>
    <dgm:pt modelId="{B7BC25F5-C984-445E-88CE-8161864BE28C}" type="sibTrans" cxnId="{5B9AAEE4-CF08-4CC3-9476-9EBA86AAB339}">
      <dgm:prSet/>
      <dgm:spPr/>
      <dgm:t>
        <a:bodyPr/>
        <a:lstStyle/>
        <a:p>
          <a:endParaRPr lang="en-US"/>
        </a:p>
      </dgm:t>
    </dgm:pt>
    <dgm:pt modelId="{00F65639-7193-4AC3-8837-AB36F6F8AE22}">
      <dgm:prSet/>
      <dgm:spPr/>
      <dgm:t>
        <a:bodyPr/>
        <a:lstStyle/>
        <a:p>
          <a:r>
            <a:rPr lang="en-US" dirty="0"/>
            <a:t>. . . I hold that in contemplation of universal law and of the Constitution the Union of these States is perpetual. . . . If the United States be not a government proper, but an association of States in the nature of contract merely, </a:t>
          </a:r>
          <a:r>
            <a:rPr lang="en-US" dirty="0">
              <a:solidFill>
                <a:srgbClr val="92D050"/>
              </a:solidFill>
            </a:rPr>
            <a:t>can it, as a contract, be peaceably unmade by less than all the parties who made it? One party to a contract may violate it—break it, so to speak—but does it not require all to lawfully rescind it? </a:t>
          </a:r>
        </a:p>
      </dgm:t>
    </dgm:pt>
    <dgm:pt modelId="{689042B9-C908-4B5F-ACE5-8B495317A4CE}" type="parTrans" cxnId="{63A1DDE0-5097-408D-8345-64423541116C}">
      <dgm:prSet/>
      <dgm:spPr/>
      <dgm:t>
        <a:bodyPr/>
        <a:lstStyle/>
        <a:p>
          <a:endParaRPr lang="en-US"/>
        </a:p>
      </dgm:t>
    </dgm:pt>
    <dgm:pt modelId="{631631FD-93F7-4E24-88D0-43FB96150DED}" type="sibTrans" cxnId="{63A1DDE0-5097-408D-8345-64423541116C}">
      <dgm:prSet/>
      <dgm:spPr/>
      <dgm:t>
        <a:bodyPr/>
        <a:lstStyle/>
        <a:p>
          <a:endParaRPr lang="en-US"/>
        </a:p>
      </dgm:t>
    </dgm:pt>
    <dgm:pt modelId="{C5E345ED-0FE0-724B-A1C9-E543A4C591B1}" type="pres">
      <dgm:prSet presAssocID="{1C3692B9-39CD-4D64-AF7C-75604ABF5222}" presName="linear" presStyleCnt="0">
        <dgm:presLayoutVars>
          <dgm:animLvl val="lvl"/>
          <dgm:resizeHandles val="exact"/>
        </dgm:presLayoutVars>
      </dgm:prSet>
      <dgm:spPr/>
    </dgm:pt>
    <dgm:pt modelId="{843E0204-5138-A745-98CD-0D7C752AAB46}" type="pres">
      <dgm:prSet presAssocID="{9D950BBA-D35F-43DB-BE0E-878A38F166F0}" presName="parentText" presStyleLbl="node1" presStyleIdx="0" presStyleCnt="2">
        <dgm:presLayoutVars>
          <dgm:chMax val="0"/>
          <dgm:bulletEnabled val="1"/>
        </dgm:presLayoutVars>
      </dgm:prSet>
      <dgm:spPr/>
    </dgm:pt>
    <dgm:pt modelId="{5703E41C-BCE3-444E-94B3-B20691E72973}" type="pres">
      <dgm:prSet presAssocID="{B7BC25F5-C984-445E-88CE-8161864BE28C}" presName="spacer" presStyleCnt="0"/>
      <dgm:spPr/>
    </dgm:pt>
    <dgm:pt modelId="{458C2423-56C8-3B47-9C28-B0060B9B5776}" type="pres">
      <dgm:prSet presAssocID="{00F65639-7193-4AC3-8837-AB36F6F8AE22}" presName="parentText" presStyleLbl="node1" presStyleIdx="1" presStyleCnt="2">
        <dgm:presLayoutVars>
          <dgm:chMax val="0"/>
          <dgm:bulletEnabled val="1"/>
        </dgm:presLayoutVars>
      </dgm:prSet>
      <dgm:spPr/>
    </dgm:pt>
  </dgm:ptLst>
  <dgm:cxnLst>
    <dgm:cxn modelId="{C51B1C0D-AB09-F441-9AE3-C0CEA2BAFB99}" type="presOf" srcId="{1C3692B9-39CD-4D64-AF7C-75604ABF5222}" destId="{C5E345ED-0FE0-724B-A1C9-E543A4C591B1}" srcOrd="0" destOrd="0" presId="urn:microsoft.com/office/officeart/2005/8/layout/vList2"/>
    <dgm:cxn modelId="{38814D3A-0E4E-7744-BFAC-9D449A1980B4}" type="presOf" srcId="{00F65639-7193-4AC3-8837-AB36F6F8AE22}" destId="{458C2423-56C8-3B47-9C28-B0060B9B5776}" srcOrd="0" destOrd="0" presId="urn:microsoft.com/office/officeart/2005/8/layout/vList2"/>
    <dgm:cxn modelId="{F4F1D9C7-3D56-3144-84D4-34EA1C26C6E0}" type="presOf" srcId="{9D950BBA-D35F-43DB-BE0E-878A38F166F0}" destId="{843E0204-5138-A745-98CD-0D7C752AAB46}" srcOrd="0" destOrd="0" presId="urn:microsoft.com/office/officeart/2005/8/layout/vList2"/>
    <dgm:cxn modelId="{63A1DDE0-5097-408D-8345-64423541116C}" srcId="{1C3692B9-39CD-4D64-AF7C-75604ABF5222}" destId="{00F65639-7193-4AC3-8837-AB36F6F8AE22}" srcOrd="1" destOrd="0" parTransId="{689042B9-C908-4B5F-ACE5-8B495317A4CE}" sibTransId="{631631FD-93F7-4E24-88D0-43FB96150DED}"/>
    <dgm:cxn modelId="{5B9AAEE4-CF08-4CC3-9476-9EBA86AAB339}" srcId="{1C3692B9-39CD-4D64-AF7C-75604ABF5222}" destId="{9D950BBA-D35F-43DB-BE0E-878A38F166F0}" srcOrd="0" destOrd="0" parTransId="{17A5C104-0B5A-4BDE-8FD8-579CC296413F}" sibTransId="{B7BC25F5-C984-445E-88CE-8161864BE28C}"/>
    <dgm:cxn modelId="{CE64CC68-4AD1-1C40-9D11-C7E636726E64}" type="presParOf" srcId="{C5E345ED-0FE0-724B-A1C9-E543A4C591B1}" destId="{843E0204-5138-A745-98CD-0D7C752AAB46}" srcOrd="0" destOrd="0" presId="urn:microsoft.com/office/officeart/2005/8/layout/vList2"/>
    <dgm:cxn modelId="{8B252FBD-E47E-9544-BA6C-F0628418EAC2}" type="presParOf" srcId="{C5E345ED-0FE0-724B-A1C9-E543A4C591B1}" destId="{5703E41C-BCE3-444E-94B3-B20691E72973}" srcOrd="1" destOrd="0" presId="urn:microsoft.com/office/officeart/2005/8/layout/vList2"/>
    <dgm:cxn modelId="{0DF0F13D-80BF-EB4B-870E-EA7DEF43FB3D}" type="presParOf" srcId="{C5E345ED-0FE0-724B-A1C9-E543A4C591B1}" destId="{458C2423-56C8-3B47-9C28-B0060B9B5776}"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C3692B9-39CD-4D64-AF7C-75604ABF522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D950BBA-D35F-43DB-BE0E-878A38F166F0}">
      <dgm:prSet/>
      <dgm:spPr/>
      <dgm:t>
        <a:bodyPr/>
        <a:lstStyle/>
        <a:p>
          <a:r>
            <a:rPr lang="en-US" dirty="0"/>
            <a:t>“One section of our country believes slavery is right and ought to be extended, while the other believes it is wrong and ought not to be extended. This is the only substantial dispute. The fugitive-slave clause of the Constitution and the law for the suppression of the foreign slave trade are each as well enforced, perhaps, as any law can ever be in a community where the moral sense of the people </a:t>
          </a:r>
          <a:r>
            <a:rPr lang="en-US" dirty="0">
              <a:solidFill>
                <a:srgbClr val="92D050"/>
              </a:solidFill>
            </a:rPr>
            <a:t>imperfectly</a:t>
          </a:r>
          <a:r>
            <a:rPr lang="en-US" dirty="0"/>
            <a:t> supports the law itself.… This, I think, can not be </a:t>
          </a:r>
          <a:r>
            <a:rPr lang="en-US" dirty="0">
              <a:solidFill>
                <a:srgbClr val="92D050"/>
              </a:solidFill>
            </a:rPr>
            <a:t>perfectly</a:t>
          </a:r>
          <a:r>
            <a:rPr lang="en-US" dirty="0"/>
            <a:t> cured, and it would be worse in both cases after the separation of the sections than before.”</a:t>
          </a:r>
        </a:p>
      </dgm:t>
    </dgm:pt>
    <dgm:pt modelId="{17A5C104-0B5A-4BDE-8FD8-579CC296413F}" type="parTrans" cxnId="{5B9AAEE4-CF08-4CC3-9476-9EBA86AAB339}">
      <dgm:prSet/>
      <dgm:spPr/>
      <dgm:t>
        <a:bodyPr/>
        <a:lstStyle/>
        <a:p>
          <a:endParaRPr lang="en-US"/>
        </a:p>
      </dgm:t>
    </dgm:pt>
    <dgm:pt modelId="{B7BC25F5-C984-445E-88CE-8161864BE28C}" type="sibTrans" cxnId="{5B9AAEE4-CF08-4CC3-9476-9EBA86AAB339}">
      <dgm:prSet/>
      <dgm:spPr/>
      <dgm:t>
        <a:bodyPr/>
        <a:lstStyle/>
        <a:p>
          <a:endParaRPr lang="en-US"/>
        </a:p>
      </dgm:t>
    </dgm:pt>
    <dgm:pt modelId="{6840DEA2-D30D-5744-B6C6-E752850E861E}">
      <dgm:prSet/>
      <dgm:spPr/>
      <dgm:t>
        <a:bodyPr/>
        <a:lstStyle/>
        <a:p>
          <a:r>
            <a:rPr lang="en-US" dirty="0"/>
            <a:t>“In </a:t>
          </a:r>
          <a:r>
            <a:rPr lang="en-US" dirty="0">
              <a:solidFill>
                <a:srgbClr val="92D050"/>
              </a:solidFill>
            </a:rPr>
            <a:t>your</a:t>
          </a:r>
          <a:r>
            <a:rPr lang="en-US" dirty="0"/>
            <a:t> hands, my dissatisfied fellow-countrymen, and not in mine, is the momentous issue of civil war. The Government will not assail </a:t>
          </a:r>
          <a:r>
            <a:rPr lang="en-US" dirty="0">
              <a:solidFill>
                <a:srgbClr val="92D050"/>
              </a:solidFill>
            </a:rPr>
            <a:t>you. You </a:t>
          </a:r>
          <a:r>
            <a:rPr lang="en-US" dirty="0"/>
            <a:t>can have no conflict without being </a:t>
          </a:r>
          <a:r>
            <a:rPr lang="en-US" dirty="0">
              <a:solidFill>
                <a:srgbClr val="92D050"/>
              </a:solidFill>
            </a:rPr>
            <a:t>yourselves</a:t>
          </a:r>
          <a:r>
            <a:rPr lang="en-US" dirty="0"/>
            <a:t> the aggressors. </a:t>
          </a:r>
          <a:r>
            <a:rPr lang="en-US" dirty="0">
              <a:solidFill>
                <a:srgbClr val="92D050"/>
              </a:solidFill>
            </a:rPr>
            <a:t>You</a:t>
          </a:r>
          <a:r>
            <a:rPr lang="en-US" dirty="0"/>
            <a:t> have no oath registered in heaven to destroy the Government</a:t>
          </a:r>
          <a:r>
            <a:rPr lang="en-US" dirty="0">
              <a:solidFill>
                <a:srgbClr val="92D050"/>
              </a:solidFill>
            </a:rPr>
            <a:t>, while I shall have the most solemn one to “preserve, protect, and defend it.” </a:t>
          </a:r>
        </a:p>
      </dgm:t>
    </dgm:pt>
    <dgm:pt modelId="{3473A58E-E012-0340-8EA0-2151F2FE0B5A}" type="parTrans" cxnId="{B3774C8B-6EAA-404F-9782-30C9E0D13949}">
      <dgm:prSet/>
      <dgm:spPr/>
      <dgm:t>
        <a:bodyPr/>
        <a:lstStyle/>
        <a:p>
          <a:endParaRPr lang="en-US"/>
        </a:p>
      </dgm:t>
    </dgm:pt>
    <dgm:pt modelId="{4BC45307-0124-1F43-BDBC-1205B5A6FFA2}" type="sibTrans" cxnId="{B3774C8B-6EAA-404F-9782-30C9E0D13949}">
      <dgm:prSet/>
      <dgm:spPr/>
      <dgm:t>
        <a:bodyPr/>
        <a:lstStyle/>
        <a:p>
          <a:endParaRPr lang="en-US"/>
        </a:p>
      </dgm:t>
    </dgm:pt>
    <dgm:pt modelId="{C5E345ED-0FE0-724B-A1C9-E543A4C591B1}" type="pres">
      <dgm:prSet presAssocID="{1C3692B9-39CD-4D64-AF7C-75604ABF5222}" presName="linear" presStyleCnt="0">
        <dgm:presLayoutVars>
          <dgm:animLvl val="lvl"/>
          <dgm:resizeHandles val="exact"/>
        </dgm:presLayoutVars>
      </dgm:prSet>
      <dgm:spPr/>
    </dgm:pt>
    <dgm:pt modelId="{843E0204-5138-A745-98CD-0D7C752AAB46}" type="pres">
      <dgm:prSet presAssocID="{9D950BBA-D35F-43DB-BE0E-878A38F166F0}" presName="parentText" presStyleLbl="node1" presStyleIdx="0" presStyleCnt="2">
        <dgm:presLayoutVars>
          <dgm:chMax val="0"/>
          <dgm:bulletEnabled val="1"/>
        </dgm:presLayoutVars>
      </dgm:prSet>
      <dgm:spPr/>
    </dgm:pt>
    <dgm:pt modelId="{5703E41C-BCE3-444E-94B3-B20691E72973}" type="pres">
      <dgm:prSet presAssocID="{B7BC25F5-C984-445E-88CE-8161864BE28C}" presName="spacer" presStyleCnt="0"/>
      <dgm:spPr/>
    </dgm:pt>
    <dgm:pt modelId="{A65DC8FB-87E6-354F-879A-67778FB01A20}" type="pres">
      <dgm:prSet presAssocID="{6840DEA2-D30D-5744-B6C6-E752850E861E}" presName="parentText" presStyleLbl="node1" presStyleIdx="1" presStyleCnt="2">
        <dgm:presLayoutVars>
          <dgm:chMax val="0"/>
          <dgm:bulletEnabled val="1"/>
        </dgm:presLayoutVars>
      </dgm:prSet>
      <dgm:spPr/>
    </dgm:pt>
  </dgm:ptLst>
  <dgm:cxnLst>
    <dgm:cxn modelId="{C51B1C0D-AB09-F441-9AE3-C0CEA2BAFB99}" type="presOf" srcId="{1C3692B9-39CD-4D64-AF7C-75604ABF5222}" destId="{C5E345ED-0FE0-724B-A1C9-E543A4C591B1}" srcOrd="0" destOrd="0" presId="urn:microsoft.com/office/officeart/2005/8/layout/vList2"/>
    <dgm:cxn modelId="{B3774C8B-6EAA-404F-9782-30C9E0D13949}" srcId="{1C3692B9-39CD-4D64-AF7C-75604ABF5222}" destId="{6840DEA2-D30D-5744-B6C6-E752850E861E}" srcOrd="1" destOrd="0" parTransId="{3473A58E-E012-0340-8EA0-2151F2FE0B5A}" sibTransId="{4BC45307-0124-1F43-BDBC-1205B5A6FFA2}"/>
    <dgm:cxn modelId="{A685818F-AD9F-FB47-B743-522D7D0BAFBB}" type="presOf" srcId="{6840DEA2-D30D-5744-B6C6-E752850E861E}" destId="{A65DC8FB-87E6-354F-879A-67778FB01A20}" srcOrd="0" destOrd="0" presId="urn:microsoft.com/office/officeart/2005/8/layout/vList2"/>
    <dgm:cxn modelId="{F4F1D9C7-3D56-3144-84D4-34EA1C26C6E0}" type="presOf" srcId="{9D950BBA-D35F-43DB-BE0E-878A38F166F0}" destId="{843E0204-5138-A745-98CD-0D7C752AAB46}" srcOrd="0" destOrd="0" presId="urn:microsoft.com/office/officeart/2005/8/layout/vList2"/>
    <dgm:cxn modelId="{5B9AAEE4-CF08-4CC3-9476-9EBA86AAB339}" srcId="{1C3692B9-39CD-4D64-AF7C-75604ABF5222}" destId="{9D950BBA-D35F-43DB-BE0E-878A38F166F0}" srcOrd="0" destOrd="0" parTransId="{17A5C104-0B5A-4BDE-8FD8-579CC296413F}" sibTransId="{B7BC25F5-C984-445E-88CE-8161864BE28C}"/>
    <dgm:cxn modelId="{CE64CC68-4AD1-1C40-9D11-C7E636726E64}" type="presParOf" srcId="{C5E345ED-0FE0-724B-A1C9-E543A4C591B1}" destId="{843E0204-5138-A745-98CD-0D7C752AAB46}" srcOrd="0" destOrd="0" presId="urn:microsoft.com/office/officeart/2005/8/layout/vList2"/>
    <dgm:cxn modelId="{8B252FBD-E47E-9544-BA6C-F0628418EAC2}" type="presParOf" srcId="{C5E345ED-0FE0-724B-A1C9-E543A4C591B1}" destId="{5703E41C-BCE3-444E-94B3-B20691E72973}" srcOrd="1" destOrd="0" presId="urn:microsoft.com/office/officeart/2005/8/layout/vList2"/>
    <dgm:cxn modelId="{0B31BBD1-E7D9-0C40-B38E-6ED29543BFC0}" type="presParOf" srcId="{C5E345ED-0FE0-724B-A1C9-E543A4C591B1}" destId="{A65DC8FB-87E6-354F-879A-67778FB01A20}"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3E0204-5138-A745-98CD-0D7C752AAB46}">
      <dsp:nvSpPr>
        <dsp:cNvPr id="0" name=""/>
        <dsp:cNvSpPr/>
      </dsp:nvSpPr>
      <dsp:spPr>
        <a:xfrm>
          <a:off x="0" y="167508"/>
          <a:ext cx="6711696" cy="231659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 . . Apprehension seems to exist among the people of the Southern States that by the accession of a Republican Administration their property and their peace and personal security are to be endangered. . . . I do but quote from one of those speeches when I declare that—</a:t>
          </a:r>
          <a:r>
            <a:rPr lang="en-US" sz="1800" kern="1200" dirty="0">
              <a:solidFill>
                <a:srgbClr val="92D050"/>
              </a:solidFill>
            </a:rPr>
            <a:t>I have no purpose, directly or indirectly, to interfere with the institution of slavery in the States where it exists. I believe I have no lawful right to do so, and I have no inclination to do so</a:t>
          </a:r>
          <a:r>
            <a:rPr lang="en-US" sz="1800" kern="1200" dirty="0"/>
            <a:t>.”</a:t>
          </a:r>
        </a:p>
      </dsp:txBody>
      <dsp:txXfrm>
        <a:off x="113087" y="280595"/>
        <a:ext cx="6485522" cy="2090425"/>
      </dsp:txXfrm>
    </dsp:sp>
    <dsp:sp modelId="{458C2423-56C8-3B47-9C28-B0060B9B5776}">
      <dsp:nvSpPr>
        <dsp:cNvPr id="0" name=""/>
        <dsp:cNvSpPr/>
      </dsp:nvSpPr>
      <dsp:spPr>
        <a:xfrm>
          <a:off x="0" y="2535948"/>
          <a:ext cx="6711696" cy="231659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 . . I hold that in contemplation of universal law and of the Constitution the Union of these States is perpetual. . . . If the United States be not a government proper, but an association of States in the nature of contract merely, </a:t>
          </a:r>
          <a:r>
            <a:rPr lang="en-US" sz="1800" kern="1200" dirty="0">
              <a:solidFill>
                <a:srgbClr val="92D050"/>
              </a:solidFill>
            </a:rPr>
            <a:t>can it, as a contract, be peaceably unmade by less than all the parties who made it? One party to a contract may violate it—break it, so to speak—but does it not require all to lawfully rescind it? </a:t>
          </a:r>
        </a:p>
      </dsp:txBody>
      <dsp:txXfrm>
        <a:off x="113087" y="2649035"/>
        <a:ext cx="6485522" cy="20904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3E0204-5138-A745-98CD-0D7C752AAB46}">
      <dsp:nvSpPr>
        <dsp:cNvPr id="0" name=""/>
        <dsp:cNvSpPr/>
      </dsp:nvSpPr>
      <dsp:spPr>
        <a:xfrm>
          <a:off x="0" y="203148"/>
          <a:ext cx="6711696" cy="22838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“One section of our country believes slavery is right and ought to be extended, while the other believes it is wrong and ought not to be extended. This is the only substantial dispute. The fugitive-slave clause of the Constitution and the law for the suppression of the foreign slave trade are each as well enforced, perhaps, as any law can ever be in a community where the moral sense of the people </a:t>
          </a:r>
          <a:r>
            <a:rPr lang="en-US" sz="1600" kern="1200" dirty="0">
              <a:solidFill>
                <a:srgbClr val="92D050"/>
              </a:solidFill>
            </a:rPr>
            <a:t>imperfectly</a:t>
          </a:r>
          <a:r>
            <a:rPr lang="en-US" sz="1600" kern="1200" dirty="0"/>
            <a:t> supports the law itself.… This, I think, can not be </a:t>
          </a:r>
          <a:r>
            <a:rPr lang="en-US" sz="1600" kern="1200" dirty="0">
              <a:solidFill>
                <a:srgbClr val="92D050"/>
              </a:solidFill>
            </a:rPr>
            <a:t>perfectly</a:t>
          </a:r>
          <a:r>
            <a:rPr lang="en-US" sz="1600" kern="1200" dirty="0"/>
            <a:t> cured, and it would be worse in both cases after the separation of the sections than before.”</a:t>
          </a:r>
        </a:p>
      </dsp:txBody>
      <dsp:txXfrm>
        <a:off x="111488" y="314636"/>
        <a:ext cx="6488720" cy="2060864"/>
      </dsp:txXfrm>
    </dsp:sp>
    <dsp:sp modelId="{A65DC8FB-87E6-354F-879A-67778FB01A20}">
      <dsp:nvSpPr>
        <dsp:cNvPr id="0" name=""/>
        <dsp:cNvSpPr/>
      </dsp:nvSpPr>
      <dsp:spPr>
        <a:xfrm>
          <a:off x="0" y="2533068"/>
          <a:ext cx="6711696" cy="22838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“In </a:t>
          </a:r>
          <a:r>
            <a:rPr lang="en-US" sz="1600" kern="1200" dirty="0">
              <a:solidFill>
                <a:srgbClr val="92D050"/>
              </a:solidFill>
            </a:rPr>
            <a:t>your</a:t>
          </a:r>
          <a:r>
            <a:rPr lang="en-US" sz="1600" kern="1200" dirty="0"/>
            <a:t> hands, my dissatisfied fellow-countrymen, and not in mine, is the momentous issue of civil war. The Government will not assail </a:t>
          </a:r>
          <a:r>
            <a:rPr lang="en-US" sz="1600" kern="1200" dirty="0">
              <a:solidFill>
                <a:srgbClr val="92D050"/>
              </a:solidFill>
            </a:rPr>
            <a:t>you. You </a:t>
          </a:r>
          <a:r>
            <a:rPr lang="en-US" sz="1600" kern="1200" dirty="0"/>
            <a:t>can have no conflict without being </a:t>
          </a:r>
          <a:r>
            <a:rPr lang="en-US" sz="1600" kern="1200" dirty="0">
              <a:solidFill>
                <a:srgbClr val="92D050"/>
              </a:solidFill>
            </a:rPr>
            <a:t>yourselves</a:t>
          </a:r>
          <a:r>
            <a:rPr lang="en-US" sz="1600" kern="1200" dirty="0"/>
            <a:t> the aggressors. </a:t>
          </a:r>
          <a:r>
            <a:rPr lang="en-US" sz="1600" kern="1200" dirty="0">
              <a:solidFill>
                <a:srgbClr val="92D050"/>
              </a:solidFill>
            </a:rPr>
            <a:t>You</a:t>
          </a:r>
          <a:r>
            <a:rPr lang="en-US" sz="1600" kern="1200" dirty="0"/>
            <a:t> have no oath registered in heaven to destroy the Government</a:t>
          </a:r>
          <a:r>
            <a:rPr lang="en-US" sz="1600" kern="1200" dirty="0">
              <a:solidFill>
                <a:srgbClr val="92D050"/>
              </a:solidFill>
            </a:rPr>
            <a:t>, while I shall have the most solemn one to “preserve, protect, and defend it.” </a:t>
          </a:r>
        </a:p>
      </dsp:txBody>
      <dsp:txXfrm>
        <a:off x="111488" y="2644556"/>
        <a:ext cx="6488720" cy="206086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11/7/22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4236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157CC2-0FC8-4686-B024-99790E0F5162}" type="datetimeFigureOut">
              <a:rPr lang="en-US" smtClean="0"/>
              <a:t>11/7/22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53625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11/7/22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5865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11/7/22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40508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smtClean="0"/>
              <a:t>11/7/22</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435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11/7/22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4937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11/7/22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072378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7919A6-33EB-49BD-A62F-1FA56B9F9712}" type="datetimeFigureOut">
              <a:rPr lang="en-US" smtClean="0"/>
              <a:t>11/7/22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8188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11/7/22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9226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smtClean="0"/>
              <a:t>11/7/22</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48389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11/7/22</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1661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smtClean="0"/>
              <a:t>11/7/22</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 Id="rId4" Type="http://schemas.microsoft.com/office/2007/relationships/hdphoto" Target="../media/hdphoto2.wdp"/></Relationships>
</file>

<file path=ppt/slides/_rels/slide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4.xml"/><Relationship Id="rId6" Type="http://schemas.openxmlformats.org/officeDocument/2006/relationships/image" Target="../media/image13.jpeg"/><Relationship Id="rId5" Type="http://schemas.microsoft.com/office/2007/relationships/hdphoto" Target="../media/hdphoto1.wdp"/><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4.xml"/><Relationship Id="rId6" Type="http://schemas.openxmlformats.org/officeDocument/2006/relationships/image" Target="../media/image14.jpeg"/><Relationship Id="rId5" Type="http://schemas.microsoft.com/office/2007/relationships/hdphoto" Target="../media/hdphoto2.wdp"/><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4.xml"/><Relationship Id="rId6" Type="http://schemas.openxmlformats.org/officeDocument/2006/relationships/image" Target="../media/image14.jpeg"/><Relationship Id="rId5" Type="http://schemas.microsoft.com/office/2007/relationships/hdphoto" Target="../media/hdphoto2.wdp"/><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 Id="rId4" Type="http://schemas.microsoft.com/office/2007/relationships/hdphoto" Target="../media/hdphoto2.wdp"/></Relationships>
</file>

<file path=ppt/slides/_rels/slide1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8.xml"/><Relationship Id="rId4" Type="http://schemas.openxmlformats.org/officeDocument/2006/relationships/image" Target="../media/image19.jpeg"/></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8.xml"/><Relationship Id="rId6" Type="http://schemas.openxmlformats.org/officeDocument/2006/relationships/image" Target="../media/image19.jpeg"/><Relationship Id="rId5" Type="http://schemas.microsoft.com/office/2007/relationships/hdphoto" Target="../media/hdphoto2.wdp"/><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0.jpg"/><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4.xml"/><Relationship Id="rId6" Type="http://schemas.microsoft.com/office/2007/relationships/hdphoto" Target="../media/hdphoto2.wdp"/><Relationship Id="rId5" Type="http://schemas.openxmlformats.org/officeDocument/2006/relationships/image" Target="../media/image4.png"/><Relationship Id="rId4" Type="http://schemas.openxmlformats.org/officeDocument/2006/relationships/image" Target="../media/image7.jpeg"/></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0.jpg"/><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3" Type="http://schemas.microsoft.com/office/2007/relationships/hdphoto" Target="../media/hdphoto2.wdp"/><Relationship Id="rId7" Type="http://schemas.microsoft.com/office/2007/relationships/hdphoto" Target="../media/hdphoto3.wdp"/><Relationship Id="rId2" Type="http://schemas.openxmlformats.org/officeDocument/2006/relationships/image" Target="../media/image4.png"/><Relationship Id="rId1" Type="http://schemas.openxmlformats.org/officeDocument/2006/relationships/slideLayout" Target="../slideLayouts/slideLayout3.xml"/><Relationship Id="rId6" Type="http://schemas.openxmlformats.org/officeDocument/2006/relationships/image" Target="../media/image21.png"/><Relationship Id="rId5" Type="http://schemas.microsoft.com/office/2007/relationships/hdphoto" Target="../media/hdphoto1.wdp"/><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9.xml"/><Relationship Id="rId4" Type="http://schemas.openxmlformats.org/officeDocument/2006/relationships/image" Target="../media/image22.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8.xml"/><Relationship Id="rId4" Type="http://schemas.openxmlformats.org/officeDocument/2006/relationships/image" Target="../media/image19.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 Id="rId4" Type="http://schemas.microsoft.com/office/2007/relationships/hdphoto" Target="../media/hdphoto2.wdp"/></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23.png"/></Relationships>
</file>

<file path=ppt/slides/_rels/slide36.xml.rels><?xml version="1.0" encoding="UTF-8" standalone="yes"?>
<Relationships xmlns="http://schemas.openxmlformats.org/package/2006/relationships"><Relationship Id="rId3" Type="http://schemas.microsoft.com/office/2007/relationships/hdphoto" Target="../media/hdphoto3.wdp"/><Relationship Id="rId7" Type="http://schemas.openxmlformats.org/officeDocument/2006/relationships/image" Target="../media/image2.png"/><Relationship Id="rId2"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hyperlink" Target="https://www.nps.gov/linc/learn/historyculture/lincoln-second-inaugural.htm" TargetMode="External"/><Relationship Id="rId5" Type="http://schemas.openxmlformats.org/officeDocument/2006/relationships/hyperlink" Target="https://www.abrahamlincolnonline.org/lincoln/speeches/gettysburg.htm" TargetMode="External"/><Relationship Id="rId4" Type="http://schemas.openxmlformats.org/officeDocument/2006/relationships/hyperlink" Target="https://avalon.law.yale.edu/19th_century/lincoln1.asp"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eg"/><Relationship Id="rId1" Type="http://schemas.openxmlformats.org/officeDocument/2006/relationships/slideLayout" Target="../slideLayouts/slideLayout2.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eg"/><Relationship Id="rId1" Type="http://schemas.openxmlformats.org/officeDocument/2006/relationships/slideLayout" Target="../slideLayouts/slideLayout2.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4.xml"/><Relationship Id="rId6" Type="http://schemas.openxmlformats.org/officeDocument/2006/relationships/image" Target="../media/image9.jpeg"/><Relationship Id="rId5" Type="http://schemas.microsoft.com/office/2007/relationships/hdphoto" Target="../media/hdphoto2.wdp"/><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4.xml"/><Relationship Id="rId6" Type="http://schemas.openxmlformats.org/officeDocument/2006/relationships/image" Target="../media/image10.jpeg"/><Relationship Id="rId5" Type="http://schemas.microsoft.com/office/2007/relationships/hdphoto" Target="../media/hdphoto2.wdp"/><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4.xml"/><Relationship Id="rId6" Type="http://schemas.openxmlformats.org/officeDocument/2006/relationships/image" Target="../media/image11.jpeg"/><Relationship Id="rId5" Type="http://schemas.microsoft.com/office/2007/relationships/hdphoto" Target="../media/hdphoto2.wdp"/><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4.xml"/><Relationship Id="rId6" Type="http://schemas.openxmlformats.org/officeDocument/2006/relationships/image" Target="../media/image12.jpeg"/><Relationship Id="rId5" Type="http://schemas.microsoft.com/office/2007/relationships/hdphoto" Target="../media/hdphoto1.wdp"/><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A0E4E09-FC02-4ADC-951A-3FFA90B6FE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BCB4D6-A0EE-F760-2055-B7EA5F327939}"/>
              </a:ext>
            </a:extLst>
          </p:cNvPr>
          <p:cNvSpPr>
            <a:spLocks noGrp="1"/>
          </p:cNvSpPr>
          <p:nvPr>
            <p:ph type="ctrTitle"/>
          </p:nvPr>
        </p:nvSpPr>
        <p:spPr>
          <a:xfrm>
            <a:off x="6556100" y="1360493"/>
            <a:ext cx="4972511" cy="3106732"/>
          </a:xfrm>
        </p:spPr>
        <p:txBody>
          <a:bodyPr anchor="b">
            <a:normAutofit/>
          </a:bodyPr>
          <a:lstStyle/>
          <a:p>
            <a:r>
              <a:rPr lang="en-US" sz="7200"/>
              <a:t>Abraham lincoln</a:t>
            </a:r>
          </a:p>
        </p:txBody>
      </p:sp>
      <p:sp>
        <p:nvSpPr>
          <p:cNvPr id="3" name="Subtitle 2">
            <a:extLst>
              <a:ext uri="{FF2B5EF4-FFF2-40B4-BE49-F238E27FC236}">
                <a16:creationId xmlns:a16="http://schemas.microsoft.com/office/drawing/2014/main" id="{51EB03C2-8381-3604-17D2-E838796B113E}"/>
              </a:ext>
            </a:extLst>
          </p:cNvPr>
          <p:cNvSpPr>
            <a:spLocks noGrp="1"/>
          </p:cNvSpPr>
          <p:nvPr>
            <p:ph type="subTitle" idx="1"/>
          </p:nvPr>
        </p:nvSpPr>
        <p:spPr>
          <a:xfrm>
            <a:off x="6556100" y="4687316"/>
            <a:ext cx="4972512" cy="1517088"/>
          </a:xfrm>
        </p:spPr>
        <p:txBody>
          <a:bodyPr>
            <a:normAutofit/>
          </a:bodyPr>
          <a:lstStyle/>
          <a:p>
            <a:r>
              <a:rPr lang="en-US"/>
              <a:t>Teaching the Speeches</a:t>
            </a:r>
          </a:p>
        </p:txBody>
      </p:sp>
      <p:pic>
        <p:nvPicPr>
          <p:cNvPr id="5" name="Picture 4" descr="A person with a beard&#10;&#10;Description automatically generated with low confidence">
            <a:extLst>
              <a:ext uri="{FF2B5EF4-FFF2-40B4-BE49-F238E27FC236}">
                <a16:creationId xmlns:a16="http://schemas.microsoft.com/office/drawing/2014/main" id="{75B86750-2310-B16C-CA7D-5534BB73C7A1}"/>
              </a:ext>
            </a:extLst>
          </p:cNvPr>
          <p:cNvPicPr>
            <a:picLocks noChangeAspect="1"/>
          </p:cNvPicPr>
          <p:nvPr/>
        </p:nvPicPr>
        <p:blipFill rotWithShape="1">
          <a:blip r:embed="rId2">
            <a:extLst>
              <a:ext uri="{28A0092B-C50C-407E-A947-70E740481C1C}">
                <a14:useLocalDpi xmlns:a14="http://schemas.microsoft.com/office/drawing/2010/main" val="0"/>
              </a:ext>
            </a:extLst>
          </a:blip>
          <a:srcRect l="891" r="10224"/>
          <a:stretch/>
        </p:blipFill>
        <p:spPr>
          <a:xfrm>
            <a:off x="1" y="2"/>
            <a:ext cx="6095695" cy="6857997"/>
          </a:xfrm>
          <a:custGeom>
            <a:avLst/>
            <a:gdLst/>
            <a:ahLst/>
            <a:cxnLst/>
            <a:rect l="l" t="t" r="r" b="b"/>
            <a:pathLst>
              <a:path w="6095695" h="6857997">
                <a:moveTo>
                  <a:pt x="3435036" y="0"/>
                </a:moveTo>
                <a:lnTo>
                  <a:pt x="4198562" y="0"/>
                </a:lnTo>
                <a:lnTo>
                  <a:pt x="4365987" y="128761"/>
                </a:lnTo>
                <a:cubicBezTo>
                  <a:pt x="5422363" y="981944"/>
                  <a:pt x="6095695" y="2273123"/>
                  <a:pt x="6095695" y="3718209"/>
                </a:cubicBezTo>
                <a:cubicBezTo>
                  <a:pt x="6095695" y="4922447"/>
                  <a:pt x="5628104" y="6019805"/>
                  <a:pt x="4860911" y="6845880"/>
                </a:cubicBezTo>
                <a:lnTo>
                  <a:pt x="4849107" y="6857997"/>
                </a:lnTo>
                <a:lnTo>
                  <a:pt x="4253869" y="6857997"/>
                </a:lnTo>
                <a:lnTo>
                  <a:pt x="4409441" y="6719623"/>
                </a:lnTo>
                <a:cubicBezTo>
                  <a:pt x="5194330" y="5951494"/>
                  <a:pt x="5679794" y="4890334"/>
                  <a:pt x="5679794" y="3718209"/>
                </a:cubicBezTo>
                <a:cubicBezTo>
                  <a:pt x="5679794" y="2179795"/>
                  <a:pt x="4843506" y="832535"/>
                  <a:pt x="3591563" y="88079"/>
                </a:cubicBezTo>
                <a:close/>
                <a:moveTo>
                  <a:pt x="0" y="0"/>
                </a:moveTo>
                <a:lnTo>
                  <a:pt x="3177466" y="0"/>
                </a:lnTo>
                <a:lnTo>
                  <a:pt x="3353291" y="88129"/>
                </a:lnTo>
                <a:cubicBezTo>
                  <a:pt x="4668281" y="787221"/>
                  <a:pt x="5560965" y="2150692"/>
                  <a:pt x="5560965" y="3718209"/>
                </a:cubicBezTo>
                <a:cubicBezTo>
                  <a:pt x="5560965" y="4858221"/>
                  <a:pt x="5088802" y="5890308"/>
                  <a:pt x="4325417" y="6637392"/>
                </a:cubicBezTo>
                <a:lnTo>
                  <a:pt x="4077394" y="6857997"/>
                </a:lnTo>
                <a:lnTo>
                  <a:pt x="0" y="6857997"/>
                </a:lnTo>
                <a:close/>
              </a:path>
            </a:pathLst>
          </a:custGeom>
        </p:spPr>
      </p:pic>
      <p:sp>
        <p:nvSpPr>
          <p:cNvPr id="12" name="Freeform: Shape 11">
            <a:extLst>
              <a:ext uri="{FF2B5EF4-FFF2-40B4-BE49-F238E27FC236}">
                <a16:creationId xmlns:a16="http://schemas.microsoft.com/office/drawing/2014/main" id="{0060CE1A-A2ED-43AC-857D-05822177FA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598"/>
            <a:ext cx="6095695" cy="6857997"/>
          </a:xfrm>
          <a:custGeom>
            <a:avLst/>
            <a:gdLst>
              <a:gd name="connsiteX0" fmla="*/ 3435036 w 6095695"/>
              <a:gd name="connsiteY0" fmla="*/ 0 h 6857997"/>
              <a:gd name="connsiteX1" fmla="*/ 4198562 w 6095695"/>
              <a:gd name="connsiteY1" fmla="*/ 0 h 6857997"/>
              <a:gd name="connsiteX2" fmla="*/ 4365987 w 6095695"/>
              <a:gd name="connsiteY2" fmla="*/ 128761 h 6857997"/>
              <a:gd name="connsiteX3" fmla="*/ 6095695 w 6095695"/>
              <a:gd name="connsiteY3" fmla="*/ 3718209 h 6857997"/>
              <a:gd name="connsiteX4" fmla="*/ 4860911 w 6095695"/>
              <a:gd name="connsiteY4" fmla="*/ 6845880 h 6857997"/>
              <a:gd name="connsiteX5" fmla="*/ 4849107 w 6095695"/>
              <a:gd name="connsiteY5" fmla="*/ 6857997 h 6857997"/>
              <a:gd name="connsiteX6" fmla="*/ 4253869 w 6095695"/>
              <a:gd name="connsiteY6" fmla="*/ 6857997 h 6857997"/>
              <a:gd name="connsiteX7" fmla="*/ 4409441 w 6095695"/>
              <a:gd name="connsiteY7" fmla="*/ 6719623 h 6857997"/>
              <a:gd name="connsiteX8" fmla="*/ 5679794 w 6095695"/>
              <a:gd name="connsiteY8" fmla="*/ 3718209 h 6857997"/>
              <a:gd name="connsiteX9" fmla="*/ 3591563 w 6095695"/>
              <a:gd name="connsiteY9" fmla="*/ 88079 h 6857997"/>
              <a:gd name="connsiteX10" fmla="*/ 0 w 6095695"/>
              <a:gd name="connsiteY10" fmla="*/ 0 h 6857997"/>
              <a:gd name="connsiteX11" fmla="*/ 3177466 w 6095695"/>
              <a:gd name="connsiteY11" fmla="*/ 0 h 6857997"/>
              <a:gd name="connsiteX12" fmla="*/ 3353291 w 6095695"/>
              <a:gd name="connsiteY12" fmla="*/ 88129 h 6857997"/>
              <a:gd name="connsiteX13" fmla="*/ 5560965 w 6095695"/>
              <a:gd name="connsiteY13" fmla="*/ 3718209 h 6857997"/>
              <a:gd name="connsiteX14" fmla="*/ 4325417 w 6095695"/>
              <a:gd name="connsiteY14" fmla="*/ 6637392 h 6857997"/>
              <a:gd name="connsiteX15" fmla="*/ 4077394 w 6095695"/>
              <a:gd name="connsiteY15" fmla="*/ 6857997 h 6857997"/>
              <a:gd name="connsiteX16" fmla="*/ 0 w 6095695"/>
              <a:gd name="connsiteY16" fmla="*/ 6857997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5695" h="6857997">
                <a:moveTo>
                  <a:pt x="3435036" y="0"/>
                </a:moveTo>
                <a:lnTo>
                  <a:pt x="4198562" y="0"/>
                </a:lnTo>
                <a:lnTo>
                  <a:pt x="4365987" y="128761"/>
                </a:lnTo>
                <a:cubicBezTo>
                  <a:pt x="5422363" y="981944"/>
                  <a:pt x="6095695" y="2273123"/>
                  <a:pt x="6095695" y="3718209"/>
                </a:cubicBezTo>
                <a:cubicBezTo>
                  <a:pt x="6095695" y="4922447"/>
                  <a:pt x="5628104" y="6019805"/>
                  <a:pt x="4860911" y="6845880"/>
                </a:cubicBezTo>
                <a:lnTo>
                  <a:pt x="4849107" y="6857997"/>
                </a:lnTo>
                <a:lnTo>
                  <a:pt x="4253869" y="6857997"/>
                </a:lnTo>
                <a:lnTo>
                  <a:pt x="4409441" y="6719623"/>
                </a:lnTo>
                <a:cubicBezTo>
                  <a:pt x="5194330" y="5951494"/>
                  <a:pt x="5679794" y="4890334"/>
                  <a:pt x="5679794" y="3718209"/>
                </a:cubicBezTo>
                <a:cubicBezTo>
                  <a:pt x="5679794" y="2179795"/>
                  <a:pt x="4843506" y="832535"/>
                  <a:pt x="3591563" y="88079"/>
                </a:cubicBezTo>
                <a:close/>
                <a:moveTo>
                  <a:pt x="0" y="0"/>
                </a:moveTo>
                <a:lnTo>
                  <a:pt x="3177466" y="0"/>
                </a:lnTo>
                <a:lnTo>
                  <a:pt x="3353291" y="88129"/>
                </a:lnTo>
                <a:cubicBezTo>
                  <a:pt x="4668281" y="787221"/>
                  <a:pt x="5560965" y="2150692"/>
                  <a:pt x="5560965" y="3718209"/>
                </a:cubicBezTo>
                <a:cubicBezTo>
                  <a:pt x="5560965" y="4858221"/>
                  <a:pt x="5088802" y="5890308"/>
                  <a:pt x="4325417" y="6637392"/>
                </a:cubicBezTo>
                <a:lnTo>
                  <a:pt x="4077394" y="6857997"/>
                </a:lnTo>
                <a:lnTo>
                  <a:pt x="0" y="6857997"/>
                </a:lnTo>
                <a:close/>
              </a:path>
            </a:pathLst>
          </a:custGeom>
          <a:blipFill dpi="0" rotWithShape="1">
            <a:blip r:embed="rId3">
              <a:alphaModFix amt="30000"/>
              <a:duotone>
                <a:prstClr val="black"/>
                <a:schemeClr val="accent1">
                  <a:tint val="45000"/>
                  <a:satMod val="400000"/>
                </a:schemeClr>
              </a:duotone>
              <a:extLst>
                <a:ext uri="{BEBA8EAE-BF5A-486C-A8C5-ECC9F3942E4B}">
                  <a14:imgProps xmlns:a14="http://schemas.microsoft.com/office/drawing/2010/main">
                    <a14:imgLayer r:embed="rId4">
                      <a14:imgEffect>
                        <a14:sharpenSoften amount="61000"/>
                      </a14:imgEffect>
                      <a14:imgEffect>
                        <a14:brightnessContrast bright="-25000" contrast="20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Tree>
    <p:extLst>
      <p:ext uri="{BB962C8B-B14F-4D97-AF65-F5344CB8AC3E}">
        <p14:creationId xmlns:p14="http://schemas.microsoft.com/office/powerpoint/2010/main" val="24601318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 name="Rectangle 78">
            <a:extLst>
              <a:ext uri="{FF2B5EF4-FFF2-40B4-BE49-F238E27FC236}">
                <a16:creationId xmlns:a16="http://schemas.microsoft.com/office/drawing/2014/main" id="{2550AE69-AC86-4188-83E5-A856C4F1D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1" name="Rectangle 80">
            <a:extLst>
              <a:ext uri="{FF2B5EF4-FFF2-40B4-BE49-F238E27FC236}">
                <a16:creationId xmlns:a16="http://schemas.microsoft.com/office/drawing/2014/main" id="{EC4CA156-2C9D-4F0C-B229-88D8B5E17B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3" name="Rectangle 82">
            <a:extLst>
              <a:ext uri="{FF2B5EF4-FFF2-40B4-BE49-F238E27FC236}">
                <a16:creationId xmlns:a16="http://schemas.microsoft.com/office/drawing/2014/main" id="{D7361ED3-EBE5-4EFC-8DA3-D0CE4BF2F4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85" name="Group 84">
            <a:extLst>
              <a:ext uri="{FF2B5EF4-FFF2-40B4-BE49-F238E27FC236}">
                <a16:creationId xmlns:a16="http://schemas.microsoft.com/office/drawing/2014/main" id="{85105087-7F16-4C94-837C-C4544511666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9215" y="4068923"/>
            <a:ext cx="1080904" cy="1080902"/>
            <a:chOff x="9685338" y="4460675"/>
            <a:chExt cx="1080904" cy="1080902"/>
          </a:xfrm>
        </p:grpSpPr>
        <p:sp>
          <p:nvSpPr>
            <p:cNvPr id="86" name="Oval 85">
              <a:extLst>
                <a:ext uri="{FF2B5EF4-FFF2-40B4-BE49-F238E27FC236}">
                  <a16:creationId xmlns:a16="http://schemas.microsoft.com/office/drawing/2014/main" id="{4F2F3467-E50F-4A91-B27D-E324936A66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87" name="Oval 86">
              <a:extLst>
                <a:ext uri="{FF2B5EF4-FFF2-40B4-BE49-F238E27FC236}">
                  <a16:creationId xmlns:a16="http://schemas.microsoft.com/office/drawing/2014/main" id="{D678BE03-AC84-4940-A7FD-5B143FE2D6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89" name="Rectangle 88">
            <a:extLst>
              <a:ext uri="{FF2B5EF4-FFF2-40B4-BE49-F238E27FC236}">
                <a16:creationId xmlns:a16="http://schemas.microsoft.com/office/drawing/2014/main" id="{CFB57ED5-941D-44E2-9320-56A0A026F2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1" name="Rectangle 90">
            <a:extLst>
              <a:ext uri="{FF2B5EF4-FFF2-40B4-BE49-F238E27FC236}">
                <a16:creationId xmlns:a16="http://schemas.microsoft.com/office/drawing/2014/main" id="{7A1BE9A9-6FBF-4CF1-8F0C-BFCFF1FD96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4" y="653241"/>
            <a:ext cx="10908792" cy="80683"/>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descr="A picture containing text, person, outdoor, standing&#10;&#10;Description automatically generated">
            <a:extLst>
              <a:ext uri="{FF2B5EF4-FFF2-40B4-BE49-F238E27FC236}">
                <a16:creationId xmlns:a16="http://schemas.microsoft.com/office/drawing/2014/main" id="{ABE958DD-52C2-58D8-7F1C-026A3F388BDC}"/>
              </a:ext>
            </a:extLst>
          </p:cNvPr>
          <p:cNvPicPr>
            <a:picLocks noGrp="1" noChangeAspect="1"/>
          </p:cNvPicPr>
          <p:nvPr>
            <p:ph sz="half" idx="1"/>
          </p:nvPr>
        </p:nvPicPr>
        <p:blipFill rotWithShape="1">
          <a:blip r:embed="rId6">
            <a:extLst>
              <a:ext uri="{28A0092B-C50C-407E-A947-70E740481C1C}">
                <a14:useLocalDpi xmlns:a14="http://schemas.microsoft.com/office/drawing/2010/main" val="0"/>
              </a:ext>
            </a:extLst>
          </a:blip>
          <a:srcRect l="6187" r="10879"/>
          <a:stretch/>
        </p:blipFill>
        <p:spPr>
          <a:xfrm>
            <a:off x="633999" y="1054100"/>
            <a:ext cx="5462001" cy="4382677"/>
          </a:xfrm>
          <a:prstGeom prst="rect">
            <a:avLst/>
          </a:prstGeom>
        </p:spPr>
      </p:pic>
      <p:sp>
        <p:nvSpPr>
          <p:cNvPr id="93" name="Rectangle 92">
            <a:extLst>
              <a:ext uri="{FF2B5EF4-FFF2-40B4-BE49-F238E27FC236}">
                <a16:creationId xmlns:a16="http://schemas.microsoft.com/office/drawing/2014/main" id="{C4AE8163-578C-46A4-BF65-BD3AEEF2A0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1" y="822325"/>
            <a:ext cx="5149596" cy="4846228"/>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27105A-6321-6C3E-491B-27EFE06635B3}"/>
              </a:ext>
            </a:extLst>
          </p:cNvPr>
          <p:cNvSpPr>
            <a:spLocks noGrp="1"/>
          </p:cNvSpPr>
          <p:nvPr>
            <p:ph type="title"/>
          </p:nvPr>
        </p:nvSpPr>
        <p:spPr>
          <a:xfrm>
            <a:off x="6713220" y="1054100"/>
            <a:ext cx="4615180" cy="3736099"/>
          </a:xfrm>
        </p:spPr>
        <p:txBody>
          <a:bodyPr vert="horz" lIns="91440" tIns="45720" rIns="91440" bIns="45720" rtlCol="0" anchor="ctr">
            <a:normAutofit/>
          </a:bodyPr>
          <a:lstStyle/>
          <a:p>
            <a:pPr>
              <a:lnSpc>
                <a:spcPct val="80000"/>
              </a:lnSpc>
            </a:pPr>
            <a:r>
              <a:rPr lang="en-US" sz="5600" dirty="0">
                <a:blipFill dpi="0" rotWithShape="1">
                  <a:blip r:embed="rId4"/>
                  <a:srcRect/>
                  <a:tile tx="6350" ty="-127000" sx="65000" sy="64000" flip="none" algn="tl"/>
                </a:blipFill>
                <a:effectLst/>
              </a:rPr>
              <a:t>Lincoln elected on Nov. 6, 1860</a:t>
            </a:r>
            <a:br>
              <a:rPr lang="en-US" sz="5600" dirty="0">
                <a:blipFill dpi="0" rotWithShape="1">
                  <a:blip r:embed="rId4"/>
                  <a:srcRect/>
                  <a:tile tx="6350" ty="-127000" sx="65000" sy="64000" flip="none" algn="tl"/>
                </a:blipFill>
                <a:effectLst/>
              </a:rPr>
            </a:br>
            <a:endParaRPr lang="en-US" sz="5600" dirty="0">
              <a:blipFill dpi="0" rotWithShape="1">
                <a:blip r:embed="rId4"/>
                <a:srcRect/>
                <a:tile tx="6350" ty="-127000" sx="65000" sy="64000" flip="none" algn="tl"/>
              </a:blipFill>
            </a:endParaRPr>
          </a:p>
        </p:txBody>
      </p:sp>
      <p:sp>
        <p:nvSpPr>
          <p:cNvPr id="95" name="Rectangle 94">
            <a:extLst>
              <a:ext uri="{FF2B5EF4-FFF2-40B4-BE49-F238E27FC236}">
                <a16:creationId xmlns:a16="http://schemas.microsoft.com/office/drawing/2014/main" id="{346F56CC-F97A-40DF-9A88-6D8BF7A6A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4" y="5756954"/>
            <a:ext cx="10908792" cy="80683"/>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7" name="Group 96">
            <a:extLst>
              <a:ext uri="{FF2B5EF4-FFF2-40B4-BE49-F238E27FC236}">
                <a16:creationId xmlns:a16="http://schemas.microsoft.com/office/drawing/2014/main" id="{694818F1-2ACF-4181-B8B6-7637EB92BD6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6920" y="5257800"/>
            <a:ext cx="1080904" cy="1080902"/>
            <a:chOff x="9685338" y="4460675"/>
            <a:chExt cx="1080904" cy="1080902"/>
          </a:xfrm>
        </p:grpSpPr>
        <p:sp>
          <p:nvSpPr>
            <p:cNvPr id="98" name="Oval 97">
              <a:extLst>
                <a:ext uri="{FF2B5EF4-FFF2-40B4-BE49-F238E27FC236}">
                  <a16:creationId xmlns:a16="http://schemas.microsoft.com/office/drawing/2014/main" id="{31BF4AB6-91C5-40DA-AFC8-BBDA46BB28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85338" y="4460675"/>
              <a:ext cx="1080904" cy="1080902"/>
            </a:xfrm>
            <a:prstGeom prst="ellipse">
              <a:avLst/>
            </a:prstGeom>
            <a:blipFill dpi="0" rotWithShape="1">
              <a:blip r:embed="rId4">
                <a:duotone>
                  <a:schemeClr val="accent1">
                    <a:shade val="45000"/>
                    <a:satMod val="135000"/>
                  </a:schemeClr>
                  <a:prstClr val="white"/>
                </a:duotone>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9" name="Oval 98">
              <a:extLst>
                <a:ext uri="{FF2B5EF4-FFF2-40B4-BE49-F238E27FC236}">
                  <a16:creationId xmlns:a16="http://schemas.microsoft.com/office/drawing/2014/main" id="{CA6D6306-ED75-4DC2-9BEF-160516C2FA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4" name="Content Placeholder 3">
            <a:extLst>
              <a:ext uri="{FF2B5EF4-FFF2-40B4-BE49-F238E27FC236}">
                <a16:creationId xmlns:a16="http://schemas.microsoft.com/office/drawing/2014/main" id="{866DF22C-45F9-9A5F-53F6-EA7D08E434BC}"/>
              </a:ext>
            </a:extLst>
          </p:cNvPr>
          <p:cNvSpPr>
            <a:spLocks noGrp="1"/>
          </p:cNvSpPr>
          <p:nvPr>
            <p:ph sz="half" idx="2"/>
          </p:nvPr>
        </p:nvSpPr>
        <p:spPr>
          <a:xfrm>
            <a:off x="6815481" y="3724606"/>
            <a:ext cx="4615180" cy="1590214"/>
          </a:xfrm>
        </p:spPr>
        <p:txBody>
          <a:bodyPr vert="horz" lIns="91440" tIns="45720" rIns="91440" bIns="45720" rtlCol="0">
            <a:normAutofit fontScale="85000" lnSpcReduction="20000"/>
          </a:bodyPr>
          <a:lstStyle/>
          <a:p>
            <a:pPr marL="0" indent="0">
              <a:buNone/>
            </a:pPr>
            <a:r>
              <a:rPr lang="en-US" b="0" i="0" u="none" strike="noStrike" dirty="0">
                <a:solidFill>
                  <a:srgbClr val="202124"/>
                </a:solidFill>
                <a:effectLst/>
              </a:rPr>
              <a:t>Lincoln won the Electoral College with less than 40 percent of the popular vote nationwide by carrying states above the Mason–Dixon line and north of the Ohio River, plus the states of California and Oregon in the Far West. Unlike every preceding president-elect, Lincoln did not carry even one slave state.</a:t>
            </a:r>
            <a:endParaRPr lang="en-US" dirty="0"/>
          </a:p>
        </p:txBody>
      </p:sp>
    </p:spTree>
    <p:extLst>
      <p:ext uri="{BB962C8B-B14F-4D97-AF65-F5344CB8AC3E}">
        <p14:creationId xmlns:p14="http://schemas.microsoft.com/office/powerpoint/2010/main" val="3936885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EC78E3E1-BBBA-4058-AAEB-714F04B025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2" name="Oval 11">
              <a:extLst>
                <a:ext uri="{FF2B5EF4-FFF2-40B4-BE49-F238E27FC236}">
                  <a16:creationId xmlns:a16="http://schemas.microsoft.com/office/drawing/2014/main" id="{86860FA5-CE2B-4019-8FD1-031D7D84EF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392DF474-2C37-4DC7-B889-E88EAADEA6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15" name="Rectangle 14">
            <a:extLst>
              <a:ext uri="{FF2B5EF4-FFF2-40B4-BE49-F238E27FC236}">
                <a16:creationId xmlns:a16="http://schemas.microsoft.com/office/drawing/2014/main" id="{D2F9B8D9-2A0F-48A2-AD9F-81D8C49703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1672" y="0"/>
            <a:ext cx="7540328" cy="6857999"/>
          </a:xfrm>
          <a:prstGeom prst="rect">
            <a:avLst/>
          </a:prstGeom>
          <a:blipFill dpi="0" rotWithShape="1">
            <a:blip r:embed="rId4">
              <a:alphaModFix amt="60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BD931E-7521-BB75-7428-D778CED9E78E}"/>
              </a:ext>
            </a:extLst>
          </p:cNvPr>
          <p:cNvSpPr>
            <a:spLocks noGrp="1"/>
          </p:cNvSpPr>
          <p:nvPr>
            <p:ph type="title"/>
          </p:nvPr>
        </p:nvSpPr>
        <p:spPr>
          <a:xfrm>
            <a:off x="4970109" y="484632"/>
            <a:ext cx="6730277" cy="1609344"/>
          </a:xfrm>
          <a:ln>
            <a:noFill/>
          </a:ln>
        </p:spPr>
        <p:txBody>
          <a:bodyPr vert="horz" lIns="91440" tIns="45720" rIns="91440" bIns="45720" rtlCol="0" anchor="ctr">
            <a:normAutofit/>
          </a:bodyPr>
          <a:lstStyle/>
          <a:p>
            <a:r>
              <a:rPr lang="en-US" sz="4400"/>
              <a:t>Secession of the south</a:t>
            </a:r>
          </a:p>
        </p:txBody>
      </p:sp>
      <p:pic>
        <p:nvPicPr>
          <p:cNvPr id="6" name="Content Placeholder 5" descr="A picture containing text, newspaper&#10;&#10;Description automatically generated">
            <a:extLst>
              <a:ext uri="{FF2B5EF4-FFF2-40B4-BE49-F238E27FC236}">
                <a16:creationId xmlns:a16="http://schemas.microsoft.com/office/drawing/2014/main" id="{D2A3CAF3-0E0F-680F-D36A-AE6F794E16F7}"/>
              </a:ext>
            </a:extLst>
          </p:cNvPr>
          <p:cNvPicPr>
            <a:picLocks noGrp="1" noChangeAspect="1"/>
          </p:cNvPicPr>
          <p:nvPr>
            <p:ph sz="half" idx="1"/>
          </p:nvPr>
        </p:nvPicPr>
        <p:blipFill>
          <a:blip r:embed="rId6">
            <a:extLst>
              <a:ext uri="{28A0092B-C50C-407E-A947-70E740481C1C}">
                <a14:useLocalDpi xmlns:a14="http://schemas.microsoft.com/office/drawing/2010/main" val="0"/>
              </a:ext>
            </a:extLst>
          </a:blip>
          <a:stretch>
            <a:fillRect/>
          </a:stretch>
        </p:blipFill>
        <p:spPr>
          <a:xfrm>
            <a:off x="1002462" y="640080"/>
            <a:ext cx="2985174" cy="5588101"/>
          </a:xfrm>
          <a:prstGeom prst="rect">
            <a:avLst/>
          </a:prstGeom>
        </p:spPr>
      </p:pic>
      <p:sp>
        <p:nvSpPr>
          <p:cNvPr id="4" name="Content Placeholder 3">
            <a:extLst>
              <a:ext uri="{FF2B5EF4-FFF2-40B4-BE49-F238E27FC236}">
                <a16:creationId xmlns:a16="http://schemas.microsoft.com/office/drawing/2014/main" id="{BE0640DE-4251-A123-EF60-F4DA0702AB96}"/>
              </a:ext>
            </a:extLst>
          </p:cNvPr>
          <p:cNvSpPr>
            <a:spLocks noGrp="1"/>
          </p:cNvSpPr>
          <p:nvPr>
            <p:ph sz="half" idx="2"/>
          </p:nvPr>
        </p:nvSpPr>
        <p:spPr>
          <a:xfrm>
            <a:off x="4970109" y="2121408"/>
            <a:ext cx="6730276" cy="4050792"/>
          </a:xfrm>
        </p:spPr>
        <p:txBody>
          <a:bodyPr vert="horz" lIns="91440" tIns="45720" rIns="91440" bIns="45720" rtlCol="0">
            <a:normAutofit/>
          </a:bodyPr>
          <a:lstStyle/>
          <a:p>
            <a:r>
              <a:rPr lang="en-US" sz="1600" dirty="0"/>
              <a:t>South Carolina (December 20, 1860)</a:t>
            </a:r>
          </a:p>
          <a:p>
            <a:r>
              <a:rPr lang="en-US" sz="1600" dirty="0"/>
              <a:t>Mississippi (January 9, 1861)</a:t>
            </a:r>
          </a:p>
          <a:p>
            <a:r>
              <a:rPr lang="en-US" sz="1600" dirty="0"/>
              <a:t>Florida (January 10, 1861)</a:t>
            </a:r>
          </a:p>
          <a:p>
            <a:r>
              <a:rPr lang="en-US" sz="1600" dirty="0"/>
              <a:t>Alabama (January 11, 1861)</a:t>
            </a:r>
          </a:p>
          <a:p>
            <a:r>
              <a:rPr lang="en-US" sz="1600" dirty="0"/>
              <a:t>Georgia (January 19, 1861)</a:t>
            </a:r>
          </a:p>
          <a:p>
            <a:r>
              <a:rPr lang="en-US" sz="1600" dirty="0"/>
              <a:t>Louisiana (January 26, 1861)</a:t>
            </a:r>
          </a:p>
          <a:p>
            <a:r>
              <a:rPr lang="en-US" sz="1600" dirty="0">
                <a:solidFill>
                  <a:srgbClr val="FF0000"/>
                </a:solidFill>
              </a:rPr>
              <a:t>Texas (February 1, 1861)</a:t>
            </a:r>
          </a:p>
          <a:p>
            <a:r>
              <a:rPr lang="en-US" sz="1600" dirty="0"/>
              <a:t>Virginia (April 17, 1861)</a:t>
            </a:r>
          </a:p>
          <a:p>
            <a:r>
              <a:rPr lang="en-US" sz="1600" dirty="0"/>
              <a:t>Arkansas (May 6, 1861)</a:t>
            </a:r>
          </a:p>
          <a:p>
            <a:r>
              <a:rPr lang="en-US" sz="1600" dirty="0"/>
              <a:t>North Carolina (May 20, 1861)</a:t>
            </a:r>
          </a:p>
          <a:p>
            <a:r>
              <a:rPr lang="en-US" sz="1600" dirty="0"/>
              <a:t>Tennessee (June 8, 1861)</a:t>
            </a:r>
          </a:p>
        </p:txBody>
      </p:sp>
      <p:grpSp>
        <p:nvGrpSpPr>
          <p:cNvPr id="17" name="Group 16">
            <a:extLst>
              <a:ext uri="{FF2B5EF4-FFF2-40B4-BE49-F238E27FC236}">
                <a16:creationId xmlns:a16="http://schemas.microsoft.com/office/drawing/2014/main" id="{0F7E20FF-7DA6-46B7-AB0E-E6CBFDD0729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8" name="Oval 17">
              <a:extLst>
                <a:ext uri="{FF2B5EF4-FFF2-40B4-BE49-F238E27FC236}">
                  <a16:creationId xmlns:a16="http://schemas.microsoft.com/office/drawing/2014/main" id="{6BE624B6-B9F4-4C3F-9F6E-2182D90EC5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2">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9" name="Oval 18">
              <a:extLst>
                <a:ext uri="{FF2B5EF4-FFF2-40B4-BE49-F238E27FC236}">
                  <a16:creationId xmlns:a16="http://schemas.microsoft.com/office/drawing/2014/main" id="{8710C23B-B5E1-45A6-80F6-55643AC62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3582885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EC78E3E1-BBBA-4058-AAEB-714F04B025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2" name="Oval 11">
              <a:extLst>
                <a:ext uri="{FF2B5EF4-FFF2-40B4-BE49-F238E27FC236}">
                  <a16:creationId xmlns:a16="http://schemas.microsoft.com/office/drawing/2014/main" id="{86860FA5-CE2B-4019-8FD1-031D7D84EF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392DF474-2C37-4DC7-B889-E88EAADEA6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15" name="Rectangle 14">
            <a:extLst>
              <a:ext uri="{FF2B5EF4-FFF2-40B4-BE49-F238E27FC236}">
                <a16:creationId xmlns:a16="http://schemas.microsoft.com/office/drawing/2014/main" id="{D2F9B8D9-2A0F-48A2-AD9F-81D8C49703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1672" y="0"/>
            <a:ext cx="7540328" cy="6857999"/>
          </a:xfrm>
          <a:prstGeom prst="rect">
            <a:avLst/>
          </a:prstGeom>
          <a:blipFill dpi="0" rotWithShape="1">
            <a:blip r:embed="rId4">
              <a:alphaModFix amt="60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BD931E-7521-BB75-7428-D778CED9E78E}"/>
              </a:ext>
            </a:extLst>
          </p:cNvPr>
          <p:cNvSpPr>
            <a:spLocks noGrp="1"/>
          </p:cNvSpPr>
          <p:nvPr>
            <p:ph type="title"/>
          </p:nvPr>
        </p:nvSpPr>
        <p:spPr>
          <a:xfrm>
            <a:off x="4970109" y="484632"/>
            <a:ext cx="6730277" cy="1609344"/>
          </a:xfrm>
          <a:ln>
            <a:noFill/>
          </a:ln>
        </p:spPr>
        <p:txBody>
          <a:bodyPr vert="horz" lIns="91440" tIns="45720" rIns="91440" bIns="45720" rtlCol="0" anchor="ctr">
            <a:normAutofit/>
          </a:bodyPr>
          <a:lstStyle/>
          <a:p>
            <a:r>
              <a:rPr lang="en-US" sz="4400" dirty="0"/>
              <a:t>Secession of the south</a:t>
            </a:r>
          </a:p>
        </p:txBody>
      </p:sp>
      <p:pic>
        <p:nvPicPr>
          <p:cNvPr id="6" name="Content Placeholder 5" descr="A picture containing text, newspaper&#10;&#10;Description automatically generated">
            <a:extLst>
              <a:ext uri="{FF2B5EF4-FFF2-40B4-BE49-F238E27FC236}">
                <a16:creationId xmlns:a16="http://schemas.microsoft.com/office/drawing/2014/main" id="{D2A3CAF3-0E0F-680F-D36A-AE6F794E16F7}"/>
              </a:ext>
            </a:extLst>
          </p:cNvPr>
          <p:cNvPicPr>
            <a:picLocks noGrp="1" noChangeAspect="1"/>
          </p:cNvPicPr>
          <p:nvPr>
            <p:ph sz="half" idx="1"/>
          </p:nvPr>
        </p:nvPicPr>
        <p:blipFill>
          <a:blip r:embed="rId6">
            <a:extLst>
              <a:ext uri="{28A0092B-C50C-407E-A947-70E740481C1C}">
                <a14:useLocalDpi xmlns:a14="http://schemas.microsoft.com/office/drawing/2010/main" val="0"/>
              </a:ext>
            </a:extLst>
          </a:blip>
          <a:stretch>
            <a:fillRect/>
          </a:stretch>
        </p:blipFill>
        <p:spPr>
          <a:xfrm>
            <a:off x="1002462" y="640080"/>
            <a:ext cx="2985174" cy="5588101"/>
          </a:xfrm>
          <a:prstGeom prst="rect">
            <a:avLst/>
          </a:prstGeom>
        </p:spPr>
      </p:pic>
      <p:sp>
        <p:nvSpPr>
          <p:cNvPr id="4" name="Content Placeholder 3">
            <a:extLst>
              <a:ext uri="{FF2B5EF4-FFF2-40B4-BE49-F238E27FC236}">
                <a16:creationId xmlns:a16="http://schemas.microsoft.com/office/drawing/2014/main" id="{BE0640DE-4251-A123-EF60-F4DA0702AB96}"/>
              </a:ext>
            </a:extLst>
          </p:cNvPr>
          <p:cNvSpPr>
            <a:spLocks noGrp="1"/>
          </p:cNvSpPr>
          <p:nvPr>
            <p:ph sz="half" idx="2"/>
          </p:nvPr>
        </p:nvSpPr>
        <p:spPr>
          <a:xfrm>
            <a:off x="4970109" y="2121408"/>
            <a:ext cx="6730276" cy="4050792"/>
          </a:xfrm>
        </p:spPr>
        <p:txBody>
          <a:bodyPr vert="horz" lIns="91440" tIns="45720" rIns="91440" bIns="45720" rtlCol="0">
            <a:normAutofit/>
          </a:bodyPr>
          <a:lstStyle/>
          <a:p>
            <a:r>
              <a:rPr lang="en-US" sz="1600" dirty="0"/>
              <a:t>South Carolina (December 20, 1860)</a:t>
            </a:r>
          </a:p>
          <a:p>
            <a:r>
              <a:rPr lang="en-US" sz="1600" dirty="0"/>
              <a:t>Mississippi (January 9, 1861)</a:t>
            </a:r>
          </a:p>
          <a:p>
            <a:r>
              <a:rPr lang="en-US" sz="1600" dirty="0"/>
              <a:t>Florida (January 10, 1861)</a:t>
            </a:r>
          </a:p>
          <a:p>
            <a:r>
              <a:rPr lang="en-US" sz="1600" dirty="0"/>
              <a:t>Alabama (January 11, 1861)</a:t>
            </a:r>
          </a:p>
          <a:p>
            <a:r>
              <a:rPr lang="en-US" sz="1600" dirty="0"/>
              <a:t>Georgia (January 19, 1861)</a:t>
            </a:r>
          </a:p>
          <a:p>
            <a:r>
              <a:rPr lang="en-US" sz="1600" dirty="0"/>
              <a:t>Louisiana (January 26, 1861)</a:t>
            </a:r>
          </a:p>
          <a:p>
            <a:r>
              <a:rPr lang="en-US" sz="1600" dirty="0">
                <a:solidFill>
                  <a:srgbClr val="FF0000"/>
                </a:solidFill>
              </a:rPr>
              <a:t>Texas (February 1, 1861)</a:t>
            </a:r>
          </a:p>
          <a:p>
            <a:r>
              <a:rPr lang="en-US" sz="1600" dirty="0">
                <a:solidFill>
                  <a:srgbClr val="00B0F0"/>
                </a:solidFill>
              </a:rPr>
              <a:t>Virginia (April 17, 1861)</a:t>
            </a:r>
          </a:p>
          <a:p>
            <a:r>
              <a:rPr lang="en-US" sz="1600" dirty="0">
                <a:solidFill>
                  <a:srgbClr val="00B0F0"/>
                </a:solidFill>
              </a:rPr>
              <a:t>Arkansas (May 6, 1861)</a:t>
            </a:r>
          </a:p>
          <a:p>
            <a:r>
              <a:rPr lang="en-US" sz="1600" dirty="0">
                <a:solidFill>
                  <a:srgbClr val="00B0F0"/>
                </a:solidFill>
              </a:rPr>
              <a:t>North Carolina (May 20, 1861)</a:t>
            </a:r>
          </a:p>
          <a:p>
            <a:r>
              <a:rPr lang="en-US" sz="1600" dirty="0">
                <a:solidFill>
                  <a:srgbClr val="00B0F0"/>
                </a:solidFill>
              </a:rPr>
              <a:t>Tennessee (June 8, 1861)</a:t>
            </a:r>
          </a:p>
        </p:txBody>
      </p:sp>
      <p:grpSp>
        <p:nvGrpSpPr>
          <p:cNvPr id="17" name="Group 16">
            <a:extLst>
              <a:ext uri="{FF2B5EF4-FFF2-40B4-BE49-F238E27FC236}">
                <a16:creationId xmlns:a16="http://schemas.microsoft.com/office/drawing/2014/main" id="{0F7E20FF-7DA6-46B7-AB0E-E6CBFDD0729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8" name="Oval 17">
              <a:extLst>
                <a:ext uri="{FF2B5EF4-FFF2-40B4-BE49-F238E27FC236}">
                  <a16:creationId xmlns:a16="http://schemas.microsoft.com/office/drawing/2014/main" id="{6BE624B6-B9F4-4C3F-9F6E-2182D90EC5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2">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9" name="Oval 18">
              <a:extLst>
                <a:ext uri="{FF2B5EF4-FFF2-40B4-BE49-F238E27FC236}">
                  <a16:creationId xmlns:a16="http://schemas.microsoft.com/office/drawing/2014/main" id="{8710C23B-B5E1-45A6-80F6-55643AC62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3944308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84963-9673-5D02-ABC6-DD9136FA6F54}"/>
              </a:ext>
            </a:extLst>
          </p:cNvPr>
          <p:cNvSpPr>
            <a:spLocks noGrp="1"/>
          </p:cNvSpPr>
          <p:nvPr>
            <p:ph type="title"/>
          </p:nvPr>
        </p:nvSpPr>
        <p:spPr/>
        <p:txBody>
          <a:bodyPr/>
          <a:lstStyle/>
          <a:p>
            <a:r>
              <a:rPr lang="en-US" dirty="0"/>
              <a:t>“And the war came.”</a:t>
            </a:r>
          </a:p>
        </p:txBody>
      </p:sp>
      <p:pic>
        <p:nvPicPr>
          <p:cNvPr id="6" name="Content Placeholder 5" descr="A picture containing text, outdoor&#10;&#10;Description automatically generated">
            <a:extLst>
              <a:ext uri="{FF2B5EF4-FFF2-40B4-BE49-F238E27FC236}">
                <a16:creationId xmlns:a16="http://schemas.microsoft.com/office/drawing/2014/main" id="{1544E616-EBE0-ED55-F945-19347F190071}"/>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714375" y="1592765"/>
            <a:ext cx="4937031" cy="4679447"/>
          </a:xfrm>
        </p:spPr>
      </p:pic>
      <p:sp>
        <p:nvSpPr>
          <p:cNvPr id="4" name="Content Placeholder 3">
            <a:extLst>
              <a:ext uri="{FF2B5EF4-FFF2-40B4-BE49-F238E27FC236}">
                <a16:creationId xmlns:a16="http://schemas.microsoft.com/office/drawing/2014/main" id="{9769E5A3-027A-5A1B-8EB6-DC408A913E2C}"/>
              </a:ext>
            </a:extLst>
          </p:cNvPr>
          <p:cNvSpPr>
            <a:spLocks noGrp="1"/>
          </p:cNvSpPr>
          <p:nvPr>
            <p:ph sz="half" idx="2"/>
          </p:nvPr>
        </p:nvSpPr>
        <p:spPr/>
        <p:txBody>
          <a:bodyPr/>
          <a:lstStyle/>
          <a:p>
            <a:r>
              <a:rPr lang="en-US" dirty="0"/>
              <a:t>The Civil War was the deadliest war in American history.</a:t>
            </a:r>
          </a:p>
          <a:p>
            <a:r>
              <a:rPr lang="en-US" dirty="0"/>
              <a:t>Estimates range from between 625,000 to 750,000 dead. (At least 210,000 soldiers were killed in action.)</a:t>
            </a:r>
          </a:p>
          <a:p>
            <a:r>
              <a:rPr lang="en-US" dirty="0"/>
              <a:t>Emancipation Proclamation signed on January 1, 1863.</a:t>
            </a:r>
          </a:p>
          <a:p>
            <a:r>
              <a:rPr lang="en-US" dirty="0"/>
              <a:t>The bloodiest battle of the war took place at Gettysburg in July 1863.</a:t>
            </a:r>
          </a:p>
        </p:txBody>
      </p:sp>
    </p:spTree>
    <p:extLst>
      <p:ext uri="{BB962C8B-B14F-4D97-AF65-F5344CB8AC3E}">
        <p14:creationId xmlns:p14="http://schemas.microsoft.com/office/powerpoint/2010/main" val="3085473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7D3CE-F51E-B06F-8B62-D4CCB389CB01}"/>
              </a:ext>
            </a:extLst>
          </p:cNvPr>
          <p:cNvSpPr>
            <a:spLocks noGrp="1"/>
          </p:cNvSpPr>
          <p:nvPr>
            <p:ph type="title"/>
          </p:nvPr>
        </p:nvSpPr>
        <p:spPr/>
        <p:txBody>
          <a:bodyPr/>
          <a:lstStyle/>
          <a:p>
            <a:r>
              <a:rPr lang="en-US" dirty="0"/>
              <a:t>“And the War Came.”</a:t>
            </a:r>
          </a:p>
        </p:txBody>
      </p:sp>
      <p:pic>
        <p:nvPicPr>
          <p:cNvPr id="5" name="Content Placeholder 4" descr="A collage of a person&#10;&#10;Description automatically generated with medium confidence">
            <a:extLst>
              <a:ext uri="{FF2B5EF4-FFF2-40B4-BE49-F238E27FC236}">
                <a16:creationId xmlns:a16="http://schemas.microsoft.com/office/drawing/2014/main" id="{932707F5-9D2B-E90F-E101-AD4A794CEDE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3238" y="1930412"/>
            <a:ext cx="7229475" cy="5242750"/>
          </a:xfrm>
        </p:spPr>
      </p:pic>
    </p:spTree>
    <p:extLst>
      <p:ext uri="{BB962C8B-B14F-4D97-AF65-F5344CB8AC3E}">
        <p14:creationId xmlns:p14="http://schemas.microsoft.com/office/powerpoint/2010/main" val="156458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A0E4E09-FC02-4ADC-951A-3FFA90B6FE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BCB4D6-A0EE-F760-2055-B7EA5F327939}"/>
              </a:ext>
            </a:extLst>
          </p:cNvPr>
          <p:cNvSpPr>
            <a:spLocks noGrp="1"/>
          </p:cNvSpPr>
          <p:nvPr>
            <p:ph type="ctrTitle"/>
          </p:nvPr>
        </p:nvSpPr>
        <p:spPr>
          <a:xfrm>
            <a:off x="6556100" y="1360493"/>
            <a:ext cx="4972511" cy="3106732"/>
          </a:xfrm>
        </p:spPr>
        <p:txBody>
          <a:bodyPr anchor="b">
            <a:normAutofit/>
          </a:bodyPr>
          <a:lstStyle/>
          <a:p>
            <a:r>
              <a:rPr lang="en-US" sz="7200" dirty="0"/>
              <a:t>Part 2. </a:t>
            </a:r>
          </a:p>
        </p:txBody>
      </p:sp>
      <p:sp>
        <p:nvSpPr>
          <p:cNvPr id="3" name="Subtitle 2">
            <a:extLst>
              <a:ext uri="{FF2B5EF4-FFF2-40B4-BE49-F238E27FC236}">
                <a16:creationId xmlns:a16="http://schemas.microsoft.com/office/drawing/2014/main" id="{51EB03C2-8381-3604-17D2-E838796B113E}"/>
              </a:ext>
            </a:extLst>
          </p:cNvPr>
          <p:cNvSpPr>
            <a:spLocks noGrp="1"/>
          </p:cNvSpPr>
          <p:nvPr>
            <p:ph type="subTitle" idx="1"/>
          </p:nvPr>
        </p:nvSpPr>
        <p:spPr>
          <a:xfrm>
            <a:off x="6556100" y="4687316"/>
            <a:ext cx="4972512" cy="1517088"/>
          </a:xfrm>
        </p:spPr>
        <p:txBody>
          <a:bodyPr>
            <a:normAutofit/>
          </a:bodyPr>
          <a:lstStyle/>
          <a:p>
            <a:r>
              <a:rPr lang="en-US" dirty="0"/>
              <a:t>Teaching the addresses. </a:t>
            </a:r>
          </a:p>
        </p:txBody>
      </p:sp>
      <p:pic>
        <p:nvPicPr>
          <p:cNvPr id="5" name="Picture 4" descr="A person with a beard&#10;&#10;Description automatically generated with low confidence">
            <a:extLst>
              <a:ext uri="{FF2B5EF4-FFF2-40B4-BE49-F238E27FC236}">
                <a16:creationId xmlns:a16="http://schemas.microsoft.com/office/drawing/2014/main" id="{75B86750-2310-B16C-CA7D-5534BB73C7A1}"/>
              </a:ext>
            </a:extLst>
          </p:cNvPr>
          <p:cNvPicPr>
            <a:picLocks noChangeAspect="1"/>
          </p:cNvPicPr>
          <p:nvPr/>
        </p:nvPicPr>
        <p:blipFill rotWithShape="1">
          <a:blip r:embed="rId2">
            <a:extLst>
              <a:ext uri="{28A0092B-C50C-407E-A947-70E740481C1C}">
                <a14:useLocalDpi xmlns:a14="http://schemas.microsoft.com/office/drawing/2010/main" val="0"/>
              </a:ext>
            </a:extLst>
          </a:blip>
          <a:srcRect l="891" r="10224"/>
          <a:stretch/>
        </p:blipFill>
        <p:spPr>
          <a:xfrm>
            <a:off x="1" y="2"/>
            <a:ext cx="6095695" cy="6857997"/>
          </a:xfrm>
          <a:custGeom>
            <a:avLst/>
            <a:gdLst/>
            <a:ahLst/>
            <a:cxnLst/>
            <a:rect l="l" t="t" r="r" b="b"/>
            <a:pathLst>
              <a:path w="6095695" h="6857997">
                <a:moveTo>
                  <a:pt x="3435036" y="0"/>
                </a:moveTo>
                <a:lnTo>
                  <a:pt x="4198562" y="0"/>
                </a:lnTo>
                <a:lnTo>
                  <a:pt x="4365987" y="128761"/>
                </a:lnTo>
                <a:cubicBezTo>
                  <a:pt x="5422363" y="981944"/>
                  <a:pt x="6095695" y="2273123"/>
                  <a:pt x="6095695" y="3718209"/>
                </a:cubicBezTo>
                <a:cubicBezTo>
                  <a:pt x="6095695" y="4922447"/>
                  <a:pt x="5628104" y="6019805"/>
                  <a:pt x="4860911" y="6845880"/>
                </a:cubicBezTo>
                <a:lnTo>
                  <a:pt x="4849107" y="6857997"/>
                </a:lnTo>
                <a:lnTo>
                  <a:pt x="4253869" y="6857997"/>
                </a:lnTo>
                <a:lnTo>
                  <a:pt x="4409441" y="6719623"/>
                </a:lnTo>
                <a:cubicBezTo>
                  <a:pt x="5194330" y="5951494"/>
                  <a:pt x="5679794" y="4890334"/>
                  <a:pt x="5679794" y="3718209"/>
                </a:cubicBezTo>
                <a:cubicBezTo>
                  <a:pt x="5679794" y="2179795"/>
                  <a:pt x="4843506" y="832535"/>
                  <a:pt x="3591563" y="88079"/>
                </a:cubicBezTo>
                <a:close/>
                <a:moveTo>
                  <a:pt x="0" y="0"/>
                </a:moveTo>
                <a:lnTo>
                  <a:pt x="3177466" y="0"/>
                </a:lnTo>
                <a:lnTo>
                  <a:pt x="3353291" y="88129"/>
                </a:lnTo>
                <a:cubicBezTo>
                  <a:pt x="4668281" y="787221"/>
                  <a:pt x="5560965" y="2150692"/>
                  <a:pt x="5560965" y="3718209"/>
                </a:cubicBezTo>
                <a:cubicBezTo>
                  <a:pt x="5560965" y="4858221"/>
                  <a:pt x="5088802" y="5890308"/>
                  <a:pt x="4325417" y="6637392"/>
                </a:cubicBezTo>
                <a:lnTo>
                  <a:pt x="4077394" y="6857997"/>
                </a:lnTo>
                <a:lnTo>
                  <a:pt x="0" y="6857997"/>
                </a:lnTo>
                <a:close/>
              </a:path>
            </a:pathLst>
          </a:custGeom>
        </p:spPr>
      </p:pic>
      <p:sp>
        <p:nvSpPr>
          <p:cNvPr id="12" name="Freeform: Shape 11">
            <a:extLst>
              <a:ext uri="{FF2B5EF4-FFF2-40B4-BE49-F238E27FC236}">
                <a16:creationId xmlns:a16="http://schemas.microsoft.com/office/drawing/2014/main" id="{0060CE1A-A2ED-43AC-857D-05822177FA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598"/>
            <a:ext cx="6095695" cy="6857997"/>
          </a:xfrm>
          <a:custGeom>
            <a:avLst/>
            <a:gdLst>
              <a:gd name="connsiteX0" fmla="*/ 3435036 w 6095695"/>
              <a:gd name="connsiteY0" fmla="*/ 0 h 6857997"/>
              <a:gd name="connsiteX1" fmla="*/ 4198562 w 6095695"/>
              <a:gd name="connsiteY1" fmla="*/ 0 h 6857997"/>
              <a:gd name="connsiteX2" fmla="*/ 4365987 w 6095695"/>
              <a:gd name="connsiteY2" fmla="*/ 128761 h 6857997"/>
              <a:gd name="connsiteX3" fmla="*/ 6095695 w 6095695"/>
              <a:gd name="connsiteY3" fmla="*/ 3718209 h 6857997"/>
              <a:gd name="connsiteX4" fmla="*/ 4860911 w 6095695"/>
              <a:gd name="connsiteY4" fmla="*/ 6845880 h 6857997"/>
              <a:gd name="connsiteX5" fmla="*/ 4849107 w 6095695"/>
              <a:gd name="connsiteY5" fmla="*/ 6857997 h 6857997"/>
              <a:gd name="connsiteX6" fmla="*/ 4253869 w 6095695"/>
              <a:gd name="connsiteY6" fmla="*/ 6857997 h 6857997"/>
              <a:gd name="connsiteX7" fmla="*/ 4409441 w 6095695"/>
              <a:gd name="connsiteY7" fmla="*/ 6719623 h 6857997"/>
              <a:gd name="connsiteX8" fmla="*/ 5679794 w 6095695"/>
              <a:gd name="connsiteY8" fmla="*/ 3718209 h 6857997"/>
              <a:gd name="connsiteX9" fmla="*/ 3591563 w 6095695"/>
              <a:gd name="connsiteY9" fmla="*/ 88079 h 6857997"/>
              <a:gd name="connsiteX10" fmla="*/ 0 w 6095695"/>
              <a:gd name="connsiteY10" fmla="*/ 0 h 6857997"/>
              <a:gd name="connsiteX11" fmla="*/ 3177466 w 6095695"/>
              <a:gd name="connsiteY11" fmla="*/ 0 h 6857997"/>
              <a:gd name="connsiteX12" fmla="*/ 3353291 w 6095695"/>
              <a:gd name="connsiteY12" fmla="*/ 88129 h 6857997"/>
              <a:gd name="connsiteX13" fmla="*/ 5560965 w 6095695"/>
              <a:gd name="connsiteY13" fmla="*/ 3718209 h 6857997"/>
              <a:gd name="connsiteX14" fmla="*/ 4325417 w 6095695"/>
              <a:gd name="connsiteY14" fmla="*/ 6637392 h 6857997"/>
              <a:gd name="connsiteX15" fmla="*/ 4077394 w 6095695"/>
              <a:gd name="connsiteY15" fmla="*/ 6857997 h 6857997"/>
              <a:gd name="connsiteX16" fmla="*/ 0 w 6095695"/>
              <a:gd name="connsiteY16" fmla="*/ 6857997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5695" h="6857997">
                <a:moveTo>
                  <a:pt x="3435036" y="0"/>
                </a:moveTo>
                <a:lnTo>
                  <a:pt x="4198562" y="0"/>
                </a:lnTo>
                <a:lnTo>
                  <a:pt x="4365987" y="128761"/>
                </a:lnTo>
                <a:cubicBezTo>
                  <a:pt x="5422363" y="981944"/>
                  <a:pt x="6095695" y="2273123"/>
                  <a:pt x="6095695" y="3718209"/>
                </a:cubicBezTo>
                <a:cubicBezTo>
                  <a:pt x="6095695" y="4922447"/>
                  <a:pt x="5628104" y="6019805"/>
                  <a:pt x="4860911" y="6845880"/>
                </a:cubicBezTo>
                <a:lnTo>
                  <a:pt x="4849107" y="6857997"/>
                </a:lnTo>
                <a:lnTo>
                  <a:pt x="4253869" y="6857997"/>
                </a:lnTo>
                <a:lnTo>
                  <a:pt x="4409441" y="6719623"/>
                </a:lnTo>
                <a:cubicBezTo>
                  <a:pt x="5194330" y="5951494"/>
                  <a:pt x="5679794" y="4890334"/>
                  <a:pt x="5679794" y="3718209"/>
                </a:cubicBezTo>
                <a:cubicBezTo>
                  <a:pt x="5679794" y="2179795"/>
                  <a:pt x="4843506" y="832535"/>
                  <a:pt x="3591563" y="88079"/>
                </a:cubicBezTo>
                <a:close/>
                <a:moveTo>
                  <a:pt x="0" y="0"/>
                </a:moveTo>
                <a:lnTo>
                  <a:pt x="3177466" y="0"/>
                </a:lnTo>
                <a:lnTo>
                  <a:pt x="3353291" y="88129"/>
                </a:lnTo>
                <a:cubicBezTo>
                  <a:pt x="4668281" y="787221"/>
                  <a:pt x="5560965" y="2150692"/>
                  <a:pt x="5560965" y="3718209"/>
                </a:cubicBezTo>
                <a:cubicBezTo>
                  <a:pt x="5560965" y="4858221"/>
                  <a:pt x="5088802" y="5890308"/>
                  <a:pt x="4325417" y="6637392"/>
                </a:cubicBezTo>
                <a:lnTo>
                  <a:pt x="4077394" y="6857997"/>
                </a:lnTo>
                <a:lnTo>
                  <a:pt x="0" y="6857997"/>
                </a:lnTo>
                <a:close/>
              </a:path>
            </a:pathLst>
          </a:custGeom>
          <a:blipFill dpi="0" rotWithShape="1">
            <a:blip r:embed="rId3">
              <a:alphaModFix amt="30000"/>
              <a:duotone>
                <a:prstClr val="black"/>
                <a:schemeClr val="accent1">
                  <a:tint val="45000"/>
                  <a:satMod val="400000"/>
                </a:schemeClr>
              </a:duotone>
              <a:extLst>
                <a:ext uri="{BEBA8EAE-BF5A-486C-A8C5-ECC9F3942E4B}">
                  <a14:imgProps xmlns:a14="http://schemas.microsoft.com/office/drawing/2010/main">
                    <a14:imgLayer r:embed="rId4">
                      <a14:imgEffect>
                        <a14:sharpenSoften amount="61000"/>
                      </a14:imgEffect>
                      <a14:imgEffect>
                        <a14:brightnessContrast bright="-25000" contrast="20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Tree>
    <p:extLst>
      <p:ext uri="{BB962C8B-B14F-4D97-AF65-F5344CB8AC3E}">
        <p14:creationId xmlns:p14="http://schemas.microsoft.com/office/powerpoint/2010/main" val="1520673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1CDDE-6685-96A2-9601-CDDD61D1818F}"/>
              </a:ext>
            </a:extLst>
          </p:cNvPr>
          <p:cNvSpPr>
            <a:spLocks noGrp="1"/>
          </p:cNvSpPr>
          <p:nvPr>
            <p:ph type="title"/>
          </p:nvPr>
        </p:nvSpPr>
        <p:spPr/>
        <p:txBody>
          <a:bodyPr/>
          <a:lstStyle/>
          <a:p>
            <a:r>
              <a:rPr lang="en-US" dirty="0"/>
              <a:t>Lincoln: country Lawyer/author</a:t>
            </a:r>
          </a:p>
        </p:txBody>
      </p:sp>
      <p:pic>
        <p:nvPicPr>
          <p:cNvPr id="6" name="Content Placeholder 5" descr="A picture containing text, person, posing&#10;&#10;Description automatically generated">
            <a:extLst>
              <a:ext uri="{FF2B5EF4-FFF2-40B4-BE49-F238E27FC236}">
                <a16:creationId xmlns:a16="http://schemas.microsoft.com/office/drawing/2014/main" id="{0A1785FD-7F46-60DC-4C94-32D31450F9AD}"/>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385351" y="2139752"/>
            <a:ext cx="3424452" cy="4280566"/>
          </a:xfrm>
        </p:spPr>
      </p:pic>
      <p:pic>
        <p:nvPicPr>
          <p:cNvPr id="8" name="Content Placeholder 7" descr="A person sitting at a desk&#10;&#10;Description automatically generated with medium confidence">
            <a:extLst>
              <a:ext uri="{FF2B5EF4-FFF2-40B4-BE49-F238E27FC236}">
                <a16:creationId xmlns:a16="http://schemas.microsoft.com/office/drawing/2014/main" id="{A85D193D-3199-7083-C817-78934310A4D9}"/>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281530" y="1892409"/>
            <a:ext cx="3560521" cy="5037758"/>
          </a:xfrm>
        </p:spPr>
      </p:pic>
    </p:spTree>
    <p:extLst>
      <p:ext uri="{BB962C8B-B14F-4D97-AF65-F5344CB8AC3E}">
        <p14:creationId xmlns:p14="http://schemas.microsoft.com/office/powerpoint/2010/main" val="32541846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6DBFAD4-B5FC-442B-A283-381B01B195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2" name="Oval 11">
              <a:extLst>
                <a:ext uri="{FF2B5EF4-FFF2-40B4-BE49-F238E27FC236}">
                  <a16:creationId xmlns:a16="http://schemas.microsoft.com/office/drawing/2014/main" id="{9B649DC7-8769-4383-A6F2-8F366BA7A1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3" name="Oval 12">
              <a:extLst>
                <a:ext uri="{FF2B5EF4-FFF2-40B4-BE49-F238E27FC236}">
                  <a16:creationId xmlns:a16="http://schemas.microsoft.com/office/drawing/2014/main" id="{0C67FD53-2686-4E0E-BA49-976F78F9AA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sp>
      </p:grpSp>
      <p:sp useBgFill="1">
        <p:nvSpPr>
          <p:cNvPr id="15" name="Rectangle 14">
            <a:extLst>
              <a:ext uri="{FF2B5EF4-FFF2-40B4-BE49-F238E27FC236}">
                <a16:creationId xmlns:a16="http://schemas.microsoft.com/office/drawing/2014/main" id="{2A0E4E09-FC02-4ADC-951A-3FFA90B6FE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727D9B-8FAB-2D0B-6508-43939A455D2A}"/>
              </a:ext>
            </a:extLst>
          </p:cNvPr>
          <p:cNvSpPr>
            <a:spLocks noGrp="1"/>
          </p:cNvSpPr>
          <p:nvPr>
            <p:ph type="title"/>
          </p:nvPr>
        </p:nvSpPr>
        <p:spPr>
          <a:xfrm>
            <a:off x="6550924" y="685800"/>
            <a:ext cx="4920019" cy="2021553"/>
          </a:xfrm>
        </p:spPr>
        <p:txBody>
          <a:bodyPr vert="horz" lIns="91440" tIns="45720" rIns="91440" bIns="45720" rtlCol="0" anchor="ctr">
            <a:normAutofit/>
          </a:bodyPr>
          <a:lstStyle/>
          <a:p>
            <a:r>
              <a:rPr lang="en-US" sz="5400" dirty="0">
                <a:solidFill>
                  <a:schemeClr val="tx1"/>
                </a:solidFill>
              </a:rPr>
              <a:t>First Inaugural</a:t>
            </a:r>
            <a:br>
              <a:rPr lang="en-US" sz="5400" dirty="0">
                <a:solidFill>
                  <a:schemeClr val="tx1"/>
                </a:solidFill>
              </a:rPr>
            </a:br>
            <a:r>
              <a:rPr lang="en-US" sz="2700" dirty="0">
                <a:solidFill>
                  <a:srgbClr val="FFFFFF"/>
                </a:solidFill>
              </a:rPr>
              <a:t>March 4, 1861</a:t>
            </a:r>
            <a:endParaRPr lang="en-US" sz="2700" dirty="0">
              <a:solidFill>
                <a:schemeClr val="tx1"/>
              </a:solidFill>
            </a:endParaRPr>
          </a:p>
        </p:txBody>
      </p:sp>
      <p:sp>
        <p:nvSpPr>
          <p:cNvPr id="17" name="Freeform: Shape 16">
            <a:extLst>
              <a:ext uri="{FF2B5EF4-FFF2-40B4-BE49-F238E27FC236}">
                <a16:creationId xmlns:a16="http://schemas.microsoft.com/office/drawing/2014/main" id="{9453FF84-60C1-4EA8-B49B-1B8C2D0C5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5859484" cy="6857997"/>
          </a:xfrm>
          <a:custGeom>
            <a:avLst/>
            <a:gdLst>
              <a:gd name="connsiteX0" fmla="*/ 3198825 w 5859484"/>
              <a:gd name="connsiteY0" fmla="*/ 0 h 6857997"/>
              <a:gd name="connsiteX1" fmla="*/ 3962351 w 5859484"/>
              <a:gd name="connsiteY1" fmla="*/ 0 h 6857997"/>
              <a:gd name="connsiteX2" fmla="*/ 4129776 w 5859484"/>
              <a:gd name="connsiteY2" fmla="*/ 128761 h 6857997"/>
              <a:gd name="connsiteX3" fmla="*/ 5859484 w 5859484"/>
              <a:gd name="connsiteY3" fmla="*/ 3718209 h 6857997"/>
              <a:gd name="connsiteX4" fmla="*/ 4624700 w 5859484"/>
              <a:gd name="connsiteY4" fmla="*/ 6845880 h 6857997"/>
              <a:gd name="connsiteX5" fmla="*/ 4612896 w 5859484"/>
              <a:gd name="connsiteY5" fmla="*/ 6857997 h 6857997"/>
              <a:gd name="connsiteX6" fmla="*/ 4017658 w 5859484"/>
              <a:gd name="connsiteY6" fmla="*/ 6857997 h 6857997"/>
              <a:gd name="connsiteX7" fmla="*/ 4173230 w 5859484"/>
              <a:gd name="connsiteY7" fmla="*/ 6719623 h 6857997"/>
              <a:gd name="connsiteX8" fmla="*/ 5443583 w 5859484"/>
              <a:gd name="connsiteY8" fmla="*/ 3718209 h 6857997"/>
              <a:gd name="connsiteX9" fmla="*/ 3355352 w 5859484"/>
              <a:gd name="connsiteY9" fmla="*/ 88079 h 6857997"/>
              <a:gd name="connsiteX10" fmla="*/ 0 w 5859484"/>
              <a:gd name="connsiteY10" fmla="*/ 0 h 6857997"/>
              <a:gd name="connsiteX11" fmla="*/ 2941255 w 5859484"/>
              <a:gd name="connsiteY11" fmla="*/ 0 h 6857997"/>
              <a:gd name="connsiteX12" fmla="*/ 3117080 w 5859484"/>
              <a:gd name="connsiteY12" fmla="*/ 88129 h 6857997"/>
              <a:gd name="connsiteX13" fmla="*/ 5324754 w 5859484"/>
              <a:gd name="connsiteY13" fmla="*/ 3718209 h 6857997"/>
              <a:gd name="connsiteX14" fmla="*/ 4089206 w 5859484"/>
              <a:gd name="connsiteY14" fmla="*/ 6637392 h 6857997"/>
              <a:gd name="connsiteX15" fmla="*/ 3841183 w 5859484"/>
              <a:gd name="connsiteY15" fmla="*/ 6857997 h 6857997"/>
              <a:gd name="connsiteX16" fmla="*/ 0 w 5859484"/>
              <a:gd name="connsiteY16" fmla="*/ 6857997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859484" h="6857997">
                <a:moveTo>
                  <a:pt x="3198825" y="0"/>
                </a:moveTo>
                <a:lnTo>
                  <a:pt x="3962351" y="0"/>
                </a:lnTo>
                <a:lnTo>
                  <a:pt x="4129776" y="128761"/>
                </a:lnTo>
                <a:cubicBezTo>
                  <a:pt x="5186152" y="981944"/>
                  <a:pt x="5859484" y="2273123"/>
                  <a:pt x="5859484" y="3718209"/>
                </a:cubicBezTo>
                <a:cubicBezTo>
                  <a:pt x="5859484" y="4922447"/>
                  <a:pt x="5391893" y="6019805"/>
                  <a:pt x="4624700" y="6845880"/>
                </a:cubicBezTo>
                <a:lnTo>
                  <a:pt x="4612896" y="6857997"/>
                </a:lnTo>
                <a:lnTo>
                  <a:pt x="4017658" y="6857997"/>
                </a:lnTo>
                <a:lnTo>
                  <a:pt x="4173230" y="6719623"/>
                </a:lnTo>
                <a:cubicBezTo>
                  <a:pt x="4958119" y="5951494"/>
                  <a:pt x="5443583" y="4890334"/>
                  <a:pt x="5443583" y="3718209"/>
                </a:cubicBezTo>
                <a:cubicBezTo>
                  <a:pt x="5443583" y="2179795"/>
                  <a:pt x="4607295" y="832535"/>
                  <a:pt x="3355352" y="88079"/>
                </a:cubicBezTo>
                <a:close/>
                <a:moveTo>
                  <a:pt x="0" y="0"/>
                </a:moveTo>
                <a:lnTo>
                  <a:pt x="2941255" y="0"/>
                </a:lnTo>
                <a:lnTo>
                  <a:pt x="3117080" y="88129"/>
                </a:lnTo>
                <a:cubicBezTo>
                  <a:pt x="4432070" y="787221"/>
                  <a:pt x="5324754" y="2150692"/>
                  <a:pt x="5324754" y="3718209"/>
                </a:cubicBezTo>
                <a:cubicBezTo>
                  <a:pt x="5324754" y="4858221"/>
                  <a:pt x="4852591" y="5890308"/>
                  <a:pt x="4089206" y="6637392"/>
                </a:cubicBezTo>
                <a:lnTo>
                  <a:pt x="3841183" y="6857997"/>
                </a:lnTo>
                <a:lnTo>
                  <a:pt x="0" y="6857997"/>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Content Placeholder 5">
            <a:extLst>
              <a:ext uri="{FF2B5EF4-FFF2-40B4-BE49-F238E27FC236}">
                <a16:creationId xmlns:a16="http://schemas.microsoft.com/office/drawing/2014/main" id="{C3F815DC-B182-EF28-FC08-78946C104359}"/>
              </a:ext>
            </a:extLst>
          </p:cNvPr>
          <p:cNvPicPr>
            <a:picLocks noGrp="1" noChangeAspect="1"/>
          </p:cNvPicPr>
          <p:nvPr>
            <p:ph idx="1"/>
          </p:nvPr>
        </p:nvPicPr>
        <p:blipFill rotWithShape="1">
          <a:blip r:embed="rId4">
            <a:extLst>
              <a:ext uri="{28A0092B-C50C-407E-A947-70E740481C1C}">
                <a14:useLocalDpi xmlns:a14="http://schemas.microsoft.com/office/drawing/2010/main" val="0"/>
              </a:ext>
            </a:extLst>
          </a:blip>
          <a:srcRect r="10719"/>
          <a:stretch/>
        </p:blipFill>
        <p:spPr>
          <a:xfrm>
            <a:off x="1" y="2"/>
            <a:ext cx="6095695" cy="6857997"/>
          </a:xfrm>
          <a:custGeom>
            <a:avLst/>
            <a:gdLst/>
            <a:ahLst/>
            <a:cxnLst/>
            <a:rect l="l" t="t" r="r" b="b"/>
            <a:pathLst>
              <a:path w="6095695" h="6857997">
                <a:moveTo>
                  <a:pt x="3435036" y="0"/>
                </a:moveTo>
                <a:lnTo>
                  <a:pt x="4198562" y="0"/>
                </a:lnTo>
                <a:lnTo>
                  <a:pt x="4365987" y="128761"/>
                </a:lnTo>
                <a:cubicBezTo>
                  <a:pt x="5422363" y="981944"/>
                  <a:pt x="6095695" y="2273123"/>
                  <a:pt x="6095695" y="3718209"/>
                </a:cubicBezTo>
                <a:cubicBezTo>
                  <a:pt x="6095695" y="4922447"/>
                  <a:pt x="5628104" y="6019805"/>
                  <a:pt x="4860911" y="6845880"/>
                </a:cubicBezTo>
                <a:lnTo>
                  <a:pt x="4849107" y="6857997"/>
                </a:lnTo>
                <a:lnTo>
                  <a:pt x="4253869" y="6857997"/>
                </a:lnTo>
                <a:lnTo>
                  <a:pt x="4409441" y="6719623"/>
                </a:lnTo>
                <a:cubicBezTo>
                  <a:pt x="5194330" y="5951494"/>
                  <a:pt x="5679794" y="4890334"/>
                  <a:pt x="5679794" y="3718209"/>
                </a:cubicBezTo>
                <a:cubicBezTo>
                  <a:pt x="5679794" y="2179795"/>
                  <a:pt x="4843506" y="832535"/>
                  <a:pt x="3591563" y="88079"/>
                </a:cubicBezTo>
                <a:close/>
                <a:moveTo>
                  <a:pt x="0" y="0"/>
                </a:moveTo>
                <a:lnTo>
                  <a:pt x="3177466" y="0"/>
                </a:lnTo>
                <a:lnTo>
                  <a:pt x="3353291" y="88129"/>
                </a:lnTo>
                <a:cubicBezTo>
                  <a:pt x="4668281" y="787221"/>
                  <a:pt x="5560965" y="2150692"/>
                  <a:pt x="5560965" y="3718209"/>
                </a:cubicBezTo>
                <a:cubicBezTo>
                  <a:pt x="5560965" y="4858221"/>
                  <a:pt x="5088802" y="5890308"/>
                  <a:pt x="4325417" y="6637392"/>
                </a:cubicBezTo>
                <a:lnTo>
                  <a:pt x="4077394" y="6857997"/>
                </a:lnTo>
                <a:lnTo>
                  <a:pt x="0" y="6857997"/>
                </a:lnTo>
                <a:close/>
              </a:path>
            </a:pathLst>
          </a:custGeom>
        </p:spPr>
      </p:pic>
      <p:sp>
        <p:nvSpPr>
          <p:cNvPr id="4" name="Text Placeholder 3">
            <a:extLst>
              <a:ext uri="{FF2B5EF4-FFF2-40B4-BE49-F238E27FC236}">
                <a16:creationId xmlns:a16="http://schemas.microsoft.com/office/drawing/2014/main" id="{3103B182-04F4-DEB6-ED66-510AEE43122A}"/>
              </a:ext>
            </a:extLst>
          </p:cNvPr>
          <p:cNvSpPr>
            <a:spLocks noGrp="1"/>
          </p:cNvSpPr>
          <p:nvPr>
            <p:ph type="body" sz="half" idx="2"/>
          </p:nvPr>
        </p:nvSpPr>
        <p:spPr>
          <a:xfrm>
            <a:off x="6550924" y="2927444"/>
            <a:ext cx="4920019" cy="3244755"/>
          </a:xfrm>
        </p:spPr>
        <p:txBody>
          <a:bodyPr vert="horz" lIns="91440" tIns="45720" rIns="91440" bIns="45720" rtlCol="0">
            <a:normAutofit/>
          </a:bodyPr>
          <a:lstStyle/>
          <a:p>
            <a:pPr>
              <a:lnSpc>
                <a:spcPct val="90000"/>
              </a:lnSpc>
            </a:pPr>
            <a:r>
              <a:rPr lang="en-US" sz="1600" dirty="0">
                <a:solidFill>
                  <a:schemeClr val="tx1"/>
                </a:solidFill>
              </a:rPr>
              <a:t>January 1861: After Lincoln’s election, South Carolina secedes, followed by six more states.</a:t>
            </a:r>
          </a:p>
          <a:p>
            <a:pPr>
              <a:lnSpc>
                <a:spcPct val="90000"/>
              </a:lnSpc>
            </a:pPr>
            <a:endParaRPr lang="en-US" sz="1600" dirty="0">
              <a:solidFill>
                <a:schemeClr val="tx1"/>
              </a:solidFill>
            </a:endParaRPr>
          </a:p>
          <a:p>
            <a:pPr>
              <a:lnSpc>
                <a:spcPct val="90000"/>
              </a:lnSpc>
            </a:pPr>
            <a:r>
              <a:rPr lang="en-US" sz="1600" dirty="0">
                <a:solidFill>
                  <a:schemeClr val="tx1"/>
                </a:solidFill>
              </a:rPr>
              <a:t>February 1861: The southern states form a separate government. They soon seize Federal forts in the South.</a:t>
            </a:r>
          </a:p>
          <a:p>
            <a:pPr>
              <a:lnSpc>
                <a:spcPct val="90000"/>
              </a:lnSpc>
            </a:pPr>
            <a:endParaRPr lang="en-US" sz="1600" dirty="0">
              <a:solidFill>
                <a:schemeClr val="tx1"/>
              </a:solidFill>
            </a:endParaRPr>
          </a:p>
          <a:p>
            <a:pPr>
              <a:lnSpc>
                <a:spcPct val="90000"/>
              </a:lnSpc>
            </a:pPr>
            <a:r>
              <a:rPr lang="en-US" sz="1600" dirty="0">
                <a:solidFill>
                  <a:schemeClr val="tx1"/>
                </a:solidFill>
              </a:rPr>
              <a:t>March 1861: Lincoln is faced with the daunting task of addressing the fractured nation.</a:t>
            </a:r>
          </a:p>
          <a:p>
            <a:pPr>
              <a:lnSpc>
                <a:spcPct val="90000"/>
              </a:lnSpc>
            </a:pPr>
            <a:endParaRPr lang="en-US" dirty="0">
              <a:solidFill>
                <a:schemeClr val="tx1"/>
              </a:solidFill>
            </a:endParaRPr>
          </a:p>
        </p:txBody>
      </p:sp>
    </p:spTree>
    <p:extLst>
      <p:ext uri="{BB962C8B-B14F-4D97-AF65-F5344CB8AC3E}">
        <p14:creationId xmlns:p14="http://schemas.microsoft.com/office/powerpoint/2010/main" val="4245663268"/>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16DBFAD4-B5FC-442B-A283-381B01B195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23" name="Oval 22">
              <a:extLst>
                <a:ext uri="{FF2B5EF4-FFF2-40B4-BE49-F238E27FC236}">
                  <a16:creationId xmlns:a16="http://schemas.microsoft.com/office/drawing/2014/main" id="{9B649DC7-8769-4383-A6F2-8F366BA7A1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24" name="Oval 23">
              <a:extLst>
                <a:ext uri="{FF2B5EF4-FFF2-40B4-BE49-F238E27FC236}">
                  <a16:creationId xmlns:a16="http://schemas.microsoft.com/office/drawing/2014/main" id="{0C67FD53-2686-4E0E-BA49-976F78F9AA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sp>
      </p:grpSp>
      <p:sp>
        <p:nvSpPr>
          <p:cNvPr id="2" name="Title 1">
            <a:extLst>
              <a:ext uri="{FF2B5EF4-FFF2-40B4-BE49-F238E27FC236}">
                <a16:creationId xmlns:a16="http://schemas.microsoft.com/office/drawing/2014/main" id="{0B727D9B-8FAB-2D0B-6508-43939A455D2A}"/>
              </a:ext>
            </a:extLst>
          </p:cNvPr>
          <p:cNvSpPr>
            <a:spLocks noGrp="1"/>
          </p:cNvSpPr>
          <p:nvPr>
            <p:ph type="title"/>
          </p:nvPr>
        </p:nvSpPr>
        <p:spPr>
          <a:xfrm>
            <a:off x="1069848" y="798394"/>
            <a:ext cx="4730451" cy="1637730"/>
          </a:xfrm>
        </p:spPr>
        <p:txBody>
          <a:bodyPr vert="horz" lIns="91440" tIns="45720" rIns="91440" bIns="45720" rtlCol="0" anchor="ctr">
            <a:normAutofit fontScale="90000"/>
          </a:bodyPr>
          <a:lstStyle/>
          <a:p>
            <a:br>
              <a:rPr lang="en-US" sz="4400" dirty="0"/>
            </a:br>
            <a:br>
              <a:rPr lang="en-US" sz="4400" dirty="0"/>
            </a:br>
            <a:r>
              <a:rPr lang="en-US" sz="4400" dirty="0"/>
              <a:t>First Inaugural 	</a:t>
            </a:r>
            <a:r>
              <a:rPr lang="en-US" sz="2700" dirty="0"/>
              <a:t>March 4, 1861</a:t>
            </a:r>
            <a:r>
              <a:rPr lang="en-US" sz="4400" dirty="0">
                <a:solidFill>
                  <a:srgbClr val="FFFFFF"/>
                </a:solidFill>
              </a:rPr>
              <a:t> 4, 1861March 4, 186 Mar March 4, 186c</a:t>
            </a:r>
            <a:r>
              <a:rPr lang="en-US" sz="4400" dirty="0"/>
              <a:t> </a:t>
            </a:r>
          </a:p>
        </p:txBody>
      </p:sp>
      <p:sp>
        <p:nvSpPr>
          <p:cNvPr id="4" name="Text Placeholder 3">
            <a:extLst>
              <a:ext uri="{FF2B5EF4-FFF2-40B4-BE49-F238E27FC236}">
                <a16:creationId xmlns:a16="http://schemas.microsoft.com/office/drawing/2014/main" id="{3103B182-04F4-DEB6-ED66-510AEE43122A}"/>
              </a:ext>
            </a:extLst>
          </p:cNvPr>
          <p:cNvSpPr>
            <a:spLocks noGrp="1"/>
          </p:cNvSpPr>
          <p:nvPr>
            <p:ph type="body" sz="half" idx="2"/>
          </p:nvPr>
        </p:nvSpPr>
        <p:spPr>
          <a:xfrm>
            <a:off x="1069848" y="2578608"/>
            <a:ext cx="4730451" cy="3593592"/>
          </a:xfrm>
        </p:spPr>
        <p:txBody>
          <a:bodyPr vert="horz" lIns="91440" tIns="45720" rIns="91440" bIns="45720" rtlCol="0">
            <a:normAutofit/>
          </a:bodyPr>
          <a:lstStyle/>
          <a:p>
            <a:pPr>
              <a:lnSpc>
                <a:spcPct val="90000"/>
              </a:lnSpc>
            </a:pPr>
            <a:r>
              <a:rPr lang="en-US" sz="1800" dirty="0">
                <a:solidFill>
                  <a:schemeClr val="tx1"/>
                </a:solidFill>
              </a:rPr>
              <a:t>Lincoln’s daunting task:</a:t>
            </a:r>
          </a:p>
          <a:p>
            <a:pPr>
              <a:lnSpc>
                <a:spcPct val="90000"/>
              </a:lnSpc>
            </a:pPr>
            <a:r>
              <a:rPr lang="en-US" sz="1800" dirty="0">
                <a:solidFill>
                  <a:schemeClr val="tx1"/>
                </a:solidFill>
              </a:rPr>
              <a:t>1) To persuade a fractured nation not to fracture any more.</a:t>
            </a:r>
          </a:p>
          <a:p>
            <a:pPr>
              <a:lnSpc>
                <a:spcPct val="90000"/>
              </a:lnSpc>
            </a:pPr>
            <a:r>
              <a:rPr lang="en-US" sz="1800" dirty="0">
                <a:solidFill>
                  <a:schemeClr val="tx1"/>
                </a:solidFill>
              </a:rPr>
              <a:t>2) To present himself as an agent of stability, not change.</a:t>
            </a:r>
          </a:p>
          <a:p>
            <a:pPr>
              <a:lnSpc>
                <a:spcPct val="90000"/>
              </a:lnSpc>
            </a:pPr>
            <a:r>
              <a:rPr lang="en-US" sz="1800" dirty="0">
                <a:solidFill>
                  <a:schemeClr val="tx1"/>
                </a:solidFill>
              </a:rPr>
              <a:t>3) To gently assert the illegality of secession.</a:t>
            </a:r>
          </a:p>
        </p:txBody>
      </p:sp>
      <p:sp>
        <p:nvSpPr>
          <p:cNvPr id="26" name="Freeform: Shape 25">
            <a:extLst>
              <a:ext uri="{FF2B5EF4-FFF2-40B4-BE49-F238E27FC236}">
                <a16:creationId xmlns:a16="http://schemas.microsoft.com/office/drawing/2014/main" id="{484E34F7-E155-426C-A88E-8AEA6CF3F7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3" y="0"/>
            <a:ext cx="6278877" cy="6858000"/>
          </a:xfrm>
          <a:custGeom>
            <a:avLst/>
            <a:gdLst>
              <a:gd name="connsiteX0" fmla="*/ 45571 w 6278877"/>
              <a:gd name="connsiteY0" fmla="*/ 0 h 6858000"/>
              <a:gd name="connsiteX1" fmla="*/ 6278877 w 6278877"/>
              <a:gd name="connsiteY1" fmla="*/ 0 h 6858000"/>
              <a:gd name="connsiteX2" fmla="*/ 6278877 w 6278877"/>
              <a:gd name="connsiteY2" fmla="*/ 6858000 h 6858000"/>
              <a:gd name="connsiteX3" fmla="*/ 3292307 w 6278877"/>
              <a:gd name="connsiteY3" fmla="*/ 6858000 h 6858000"/>
              <a:gd name="connsiteX4" fmla="*/ 3181525 w 6278877"/>
              <a:gd name="connsiteY4" fmla="*/ 6786980 h 6858000"/>
              <a:gd name="connsiteX5" fmla="*/ 0 w 6278877"/>
              <a:gd name="connsiteY5" fmla="*/ 803252 h 6858000"/>
              <a:gd name="connsiteX6" fmla="*/ 37255 w 6278877"/>
              <a:gd name="connsiteY6" fmla="*/ 654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7" h="6858000">
                <a:moveTo>
                  <a:pt x="45571" y="0"/>
                </a:moveTo>
                <a:lnTo>
                  <a:pt x="6278877" y="0"/>
                </a:lnTo>
                <a:lnTo>
                  <a:pt x="6278877" y="6858000"/>
                </a:lnTo>
                <a:lnTo>
                  <a:pt x="3292307" y="6858000"/>
                </a:lnTo>
                <a:lnTo>
                  <a:pt x="3181525" y="6786980"/>
                </a:lnTo>
                <a:cubicBezTo>
                  <a:pt x="1262020" y="5490189"/>
                  <a:pt x="0" y="3294101"/>
                  <a:pt x="0" y="803252"/>
                </a:cubicBezTo>
                <a:cubicBezTo>
                  <a:pt x="0" y="554167"/>
                  <a:pt x="12619" y="308030"/>
                  <a:pt x="37255" y="65445"/>
                </a:cubicBezTo>
                <a:close/>
              </a:path>
            </a:pathLst>
          </a:custGeom>
          <a:blipFill dpi="0" rotWithShape="1">
            <a:blip r:embed="rId4">
              <a:alphaModFix amt="30000"/>
              <a:duotone>
                <a:prstClr val="black"/>
                <a:schemeClr val="accent1">
                  <a:tint val="45000"/>
                  <a:satMod val="400000"/>
                </a:schemeClr>
              </a:duotone>
              <a:extLst>
                <a:ext uri="{BEBA8EAE-BF5A-486C-A8C5-ECC9F3942E4B}">
                  <a14:imgProps xmlns:a14="http://schemas.microsoft.com/office/drawing/2010/main">
                    <a14:imgLayer r:embed="rId5">
                      <a14:imgEffect>
                        <a14:sharpenSoften amount="61000"/>
                      </a14:imgEffect>
                      <a14:imgEffect>
                        <a14:brightnessContrast bright="-25000" contrast="20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Content Placeholder 5">
            <a:extLst>
              <a:ext uri="{FF2B5EF4-FFF2-40B4-BE49-F238E27FC236}">
                <a16:creationId xmlns:a16="http://schemas.microsoft.com/office/drawing/2014/main" id="{C3F815DC-B182-EF28-FC08-78946C104359}"/>
              </a:ext>
            </a:extLst>
          </p:cNvPr>
          <p:cNvPicPr>
            <a:picLocks noGrp="1" noChangeAspect="1"/>
          </p:cNvPicPr>
          <p:nvPr>
            <p:ph idx="1"/>
          </p:nvPr>
        </p:nvPicPr>
        <p:blipFill rotWithShape="1">
          <a:blip r:embed="rId6">
            <a:extLst>
              <a:ext uri="{28A0092B-C50C-407E-A947-70E740481C1C}">
                <a14:useLocalDpi xmlns:a14="http://schemas.microsoft.com/office/drawing/2010/main" val="0"/>
              </a:ext>
            </a:extLst>
          </a:blip>
          <a:srcRect r="8036"/>
          <a:stretch/>
        </p:blipFill>
        <p:spPr>
          <a:xfrm>
            <a:off x="5913124" y="10"/>
            <a:ext cx="6278877" cy="6857990"/>
          </a:xfrm>
          <a:custGeom>
            <a:avLst/>
            <a:gdLst/>
            <a:ahLst/>
            <a:cxnLst/>
            <a:rect l="l" t="t" r="r" b="b"/>
            <a:pathLst>
              <a:path w="6278877" h="6858000">
                <a:moveTo>
                  <a:pt x="45571" y="0"/>
                </a:moveTo>
                <a:lnTo>
                  <a:pt x="6278877" y="0"/>
                </a:lnTo>
                <a:lnTo>
                  <a:pt x="6278877" y="6858000"/>
                </a:lnTo>
                <a:lnTo>
                  <a:pt x="3292307" y="6858000"/>
                </a:lnTo>
                <a:lnTo>
                  <a:pt x="3181525" y="6786980"/>
                </a:lnTo>
                <a:cubicBezTo>
                  <a:pt x="1262020" y="5490189"/>
                  <a:pt x="0" y="3294101"/>
                  <a:pt x="0" y="803252"/>
                </a:cubicBezTo>
                <a:cubicBezTo>
                  <a:pt x="0" y="554167"/>
                  <a:pt x="12619" y="308030"/>
                  <a:pt x="37255" y="65445"/>
                </a:cubicBezTo>
                <a:close/>
              </a:path>
            </a:pathLst>
          </a:custGeom>
        </p:spPr>
      </p:pic>
    </p:spTree>
    <p:extLst>
      <p:ext uri="{BB962C8B-B14F-4D97-AF65-F5344CB8AC3E}">
        <p14:creationId xmlns:p14="http://schemas.microsoft.com/office/powerpoint/2010/main" val="33129953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E739B-1206-88BE-5F23-B8B7CFB27A96}"/>
              </a:ext>
            </a:extLst>
          </p:cNvPr>
          <p:cNvSpPr>
            <a:spLocks noGrp="1"/>
          </p:cNvSpPr>
          <p:nvPr>
            <p:ph type="title"/>
          </p:nvPr>
        </p:nvSpPr>
        <p:spPr/>
        <p:txBody>
          <a:bodyPr/>
          <a:lstStyle/>
          <a:p>
            <a:r>
              <a:rPr lang="en-US" sz="3200" dirty="0">
                <a:solidFill>
                  <a:schemeClr val="tx1"/>
                </a:solidFill>
              </a:rPr>
              <a:t>Highlights from the First Inaugural</a:t>
            </a:r>
            <a:endParaRPr lang="en-US" dirty="0"/>
          </a:p>
        </p:txBody>
      </p:sp>
      <p:graphicFrame>
        <p:nvGraphicFramePr>
          <p:cNvPr id="8" name="Content Placeholder 2">
            <a:extLst>
              <a:ext uri="{FF2B5EF4-FFF2-40B4-BE49-F238E27FC236}">
                <a16:creationId xmlns:a16="http://schemas.microsoft.com/office/drawing/2014/main" id="{C94945EC-8CC6-038E-0DE8-5EEE3B0C26E5}"/>
              </a:ext>
            </a:extLst>
          </p:cNvPr>
          <p:cNvGraphicFramePr>
            <a:graphicFrameLocks noGrp="1"/>
          </p:cNvGraphicFramePr>
          <p:nvPr>
            <p:ph idx="1"/>
            <p:extLst>
              <p:ext uri="{D42A27DB-BD31-4B8C-83A1-F6EECF244321}">
                <p14:modId xmlns:p14="http://schemas.microsoft.com/office/powerpoint/2010/main" val="2856899759"/>
              </p:ext>
            </p:extLst>
          </p:nvPr>
        </p:nvGraphicFramePr>
        <p:xfrm>
          <a:off x="838200" y="685800"/>
          <a:ext cx="6711696" cy="5020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a:extLst>
              <a:ext uri="{FF2B5EF4-FFF2-40B4-BE49-F238E27FC236}">
                <a16:creationId xmlns:a16="http://schemas.microsoft.com/office/drawing/2014/main" id="{C06265D1-7A5B-3388-CE12-EC3C2B3F5A0C}"/>
              </a:ext>
            </a:extLst>
          </p:cNvPr>
          <p:cNvSpPr>
            <a:spLocks noGrp="1"/>
          </p:cNvSpPr>
          <p:nvPr>
            <p:ph type="body" sz="half" idx="2"/>
          </p:nvPr>
        </p:nvSpPr>
        <p:spPr/>
        <p:txBody>
          <a:bodyPr/>
          <a:lstStyle/>
          <a:p>
            <a:endParaRPr lang="en-US"/>
          </a:p>
        </p:txBody>
      </p:sp>
      <p:pic>
        <p:nvPicPr>
          <p:cNvPr id="6" name="Picture 5" descr="A crowd of people in front of a building&#10;&#10;Description automatically generated with medium confidence">
            <a:extLst>
              <a:ext uri="{FF2B5EF4-FFF2-40B4-BE49-F238E27FC236}">
                <a16:creationId xmlns:a16="http://schemas.microsoft.com/office/drawing/2014/main" id="{8CDA563F-5D45-4565-0A48-3238C1BF54F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542790" y="2423159"/>
            <a:ext cx="3649209" cy="4326919"/>
          </a:xfrm>
          <a:prstGeom prst="rect">
            <a:avLst/>
          </a:prstGeom>
        </p:spPr>
      </p:pic>
    </p:spTree>
    <p:extLst>
      <p:ext uri="{BB962C8B-B14F-4D97-AF65-F5344CB8AC3E}">
        <p14:creationId xmlns:p14="http://schemas.microsoft.com/office/powerpoint/2010/main" val="3209895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EC78E3E1-BBBA-4058-AAEB-714F04B025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2" name="Oval 11">
              <a:extLst>
                <a:ext uri="{FF2B5EF4-FFF2-40B4-BE49-F238E27FC236}">
                  <a16:creationId xmlns:a16="http://schemas.microsoft.com/office/drawing/2014/main" id="{86860FA5-CE2B-4019-8FD1-031D7D84EF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392DF474-2C37-4DC7-B889-E88EAADEA6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useBgFill="1">
        <p:nvSpPr>
          <p:cNvPr id="15" name="Rectangle 14">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33EFA00D-50DC-B709-A322-7591BFBBD336}"/>
              </a:ext>
            </a:extLst>
          </p:cNvPr>
          <p:cNvSpPr>
            <a:spLocks noGrp="1"/>
          </p:cNvSpPr>
          <p:nvPr>
            <p:ph type="title"/>
          </p:nvPr>
        </p:nvSpPr>
        <p:spPr>
          <a:xfrm>
            <a:off x="5939624" y="978010"/>
            <a:ext cx="5188624" cy="1831344"/>
          </a:xfrm>
        </p:spPr>
        <p:txBody>
          <a:bodyPr vert="horz" lIns="91440" tIns="45720" rIns="91440" bIns="45720" rtlCol="0" anchor="ctr">
            <a:normAutofit/>
          </a:bodyPr>
          <a:lstStyle/>
          <a:p>
            <a:r>
              <a:rPr lang="en-US" sz="4800"/>
              <a:t>questions</a:t>
            </a:r>
          </a:p>
        </p:txBody>
      </p:sp>
      <p:sp>
        <p:nvSpPr>
          <p:cNvPr id="17" name="Freeform: Shape 16">
            <a:extLst>
              <a:ext uri="{FF2B5EF4-FFF2-40B4-BE49-F238E27FC236}">
                <a16:creationId xmlns:a16="http://schemas.microsoft.com/office/drawing/2014/main" id="{271EEDE1-4FF3-4A74-BD95-6852CD023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9391" y="1673352"/>
            <a:ext cx="3502152" cy="3502152"/>
          </a:xfrm>
          <a:custGeom>
            <a:avLst/>
            <a:gdLst>
              <a:gd name="connsiteX0" fmla="*/ 1751076 w 3502152"/>
              <a:gd name="connsiteY0" fmla="*/ 228600 h 3502152"/>
              <a:gd name="connsiteX1" fmla="*/ 228600 w 3502152"/>
              <a:gd name="connsiteY1" fmla="*/ 1751076 h 3502152"/>
              <a:gd name="connsiteX2" fmla="*/ 1751076 w 3502152"/>
              <a:gd name="connsiteY2" fmla="*/ 3273552 h 3502152"/>
              <a:gd name="connsiteX3" fmla="*/ 3273552 w 3502152"/>
              <a:gd name="connsiteY3" fmla="*/ 1751076 h 3502152"/>
              <a:gd name="connsiteX4" fmla="*/ 1751076 w 3502152"/>
              <a:gd name="connsiteY4" fmla="*/ 228600 h 3502152"/>
              <a:gd name="connsiteX5" fmla="*/ 1751076 w 3502152"/>
              <a:gd name="connsiteY5" fmla="*/ 0 h 3502152"/>
              <a:gd name="connsiteX6" fmla="*/ 3502152 w 3502152"/>
              <a:gd name="connsiteY6" fmla="*/ 1751076 h 3502152"/>
              <a:gd name="connsiteX7" fmla="*/ 1751076 w 3502152"/>
              <a:gd name="connsiteY7" fmla="*/ 3502152 h 3502152"/>
              <a:gd name="connsiteX8" fmla="*/ 0 w 3502152"/>
              <a:gd name="connsiteY8" fmla="*/ 1751076 h 3502152"/>
              <a:gd name="connsiteX9" fmla="*/ 1751076 w 3502152"/>
              <a:gd name="connsiteY9" fmla="*/ 0 h 3502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02152" h="3502152">
                <a:moveTo>
                  <a:pt x="1751076" y="228600"/>
                </a:moveTo>
                <a:cubicBezTo>
                  <a:pt x="910236" y="228600"/>
                  <a:pt x="228600" y="910236"/>
                  <a:pt x="228600" y="1751076"/>
                </a:cubicBezTo>
                <a:cubicBezTo>
                  <a:pt x="228600" y="2591916"/>
                  <a:pt x="910236" y="3273552"/>
                  <a:pt x="1751076" y="3273552"/>
                </a:cubicBezTo>
                <a:cubicBezTo>
                  <a:pt x="2591916" y="3273552"/>
                  <a:pt x="3273552" y="2591916"/>
                  <a:pt x="3273552" y="1751076"/>
                </a:cubicBezTo>
                <a:cubicBezTo>
                  <a:pt x="3273552" y="910236"/>
                  <a:pt x="2591916" y="228600"/>
                  <a:pt x="1751076" y="228600"/>
                </a:cubicBezTo>
                <a:close/>
                <a:moveTo>
                  <a:pt x="1751076" y="0"/>
                </a:moveTo>
                <a:cubicBezTo>
                  <a:pt x="2718169" y="0"/>
                  <a:pt x="3502152" y="783983"/>
                  <a:pt x="3502152" y="1751076"/>
                </a:cubicBezTo>
                <a:cubicBezTo>
                  <a:pt x="3502152" y="2718169"/>
                  <a:pt x="2718169" y="3502152"/>
                  <a:pt x="1751076" y="3502152"/>
                </a:cubicBezTo>
                <a:cubicBezTo>
                  <a:pt x="783983" y="3502152"/>
                  <a:pt x="0" y="2718169"/>
                  <a:pt x="0" y="1751076"/>
                </a:cubicBezTo>
                <a:cubicBezTo>
                  <a:pt x="0" y="783983"/>
                  <a:pt x="783983" y="0"/>
                  <a:pt x="1751076"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Content Placeholder 5" descr="A picture containing wall, person, clothing, person&#10;&#10;Description automatically generated">
            <a:extLst>
              <a:ext uri="{FF2B5EF4-FFF2-40B4-BE49-F238E27FC236}">
                <a16:creationId xmlns:a16="http://schemas.microsoft.com/office/drawing/2014/main" id="{FA867D7C-83D9-1351-B018-30BC17A98833}"/>
              </a:ext>
            </a:extLst>
          </p:cNvPr>
          <p:cNvPicPr>
            <a:picLocks noGrp="1" noChangeAspect="1"/>
          </p:cNvPicPr>
          <p:nvPr>
            <p:ph sz="half" idx="1"/>
          </p:nvPr>
        </p:nvPicPr>
        <p:blipFill>
          <a:blip r:embed="rId4">
            <a:extLst>
              <a:ext uri="{28A0092B-C50C-407E-A947-70E740481C1C}">
                <a14:useLocalDpi xmlns:a14="http://schemas.microsoft.com/office/drawing/2010/main" val="0"/>
              </a:ext>
            </a:extLst>
          </a:blip>
          <a:stretch>
            <a:fillRect/>
          </a:stretch>
        </p:blipFill>
        <p:spPr>
          <a:xfrm>
            <a:off x="1896067" y="2510028"/>
            <a:ext cx="1828800" cy="1828800"/>
          </a:xfrm>
          <a:prstGeom prst="rect">
            <a:avLst/>
          </a:prstGeom>
        </p:spPr>
      </p:pic>
      <p:sp>
        <p:nvSpPr>
          <p:cNvPr id="19" name="Rectangle 18">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5">
              <a:alphaModFix amt="85000"/>
              <a:lum bright="70000" contrast="-70000"/>
              <a:extLst>
                <a:ext uri="{BEBA8EAE-BF5A-486C-A8C5-ECC9F3942E4B}">
                  <a14:imgProps xmlns:a14="http://schemas.microsoft.com/office/drawing/2010/main">
                    <a14:imgLayer r:embed="rId6">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 name="Content Placeholder 3">
            <a:extLst>
              <a:ext uri="{FF2B5EF4-FFF2-40B4-BE49-F238E27FC236}">
                <a16:creationId xmlns:a16="http://schemas.microsoft.com/office/drawing/2014/main" id="{EE6D5752-A868-24C7-712E-2A00A0E47632}"/>
              </a:ext>
            </a:extLst>
          </p:cNvPr>
          <p:cNvSpPr>
            <a:spLocks noGrp="1"/>
          </p:cNvSpPr>
          <p:nvPr>
            <p:ph sz="half" idx="2"/>
          </p:nvPr>
        </p:nvSpPr>
        <p:spPr>
          <a:xfrm>
            <a:off x="5939624" y="3029446"/>
            <a:ext cx="5188624" cy="3142753"/>
          </a:xfrm>
        </p:spPr>
        <p:txBody>
          <a:bodyPr vert="horz" lIns="91440" tIns="45720" rIns="91440" bIns="45720" rtlCol="0">
            <a:normAutofit/>
          </a:bodyPr>
          <a:lstStyle/>
          <a:p>
            <a:r>
              <a:rPr lang="en-US" dirty="0">
                <a:effectLst/>
              </a:rPr>
              <a:t>How do Lincoln’s three most famous speeches shed light on the period of sectionalism and Civil War?</a:t>
            </a:r>
          </a:p>
          <a:p>
            <a:endParaRPr lang="en-US" dirty="0"/>
          </a:p>
          <a:p>
            <a:r>
              <a:rPr lang="en-US" dirty="0">
                <a:effectLst/>
              </a:rPr>
              <a:t>What can we learn about Lincoln’s purpose and craft as an author from examining his best-known speeches? </a:t>
            </a:r>
          </a:p>
          <a:p>
            <a:endParaRPr lang="en-US" dirty="0">
              <a:effectLst/>
            </a:endParaRPr>
          </a:p>
          <a:p>
            <a:endParaRPr lang="en-US" dirty="0"/>
          </a:p>
        </p:txBody>
      </p:sp>
      <p:grpSp>
        <p:nvGrpSpPr>
          <p:cNvPr id="21" name="Group 20">
            <a:extLst>
              <a:ext uri="{FF2B5EF4-FFF2-40B4-BE49-F238E27FC236}">
                <a16:creationId xmlns:a16="http://schemas.microsoft.com/office/drawing/2014/main" id="{7381F52A-25D7-415C-8E15-66BFB3F7B38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22" name="Oval 21">
              <a:extLst>
                <a:ext uri="{FF2B5EF4-FFF2-40B4-BE49-F238E27FC236}">
                  <a16:creationId xmlns:a16="http://schemas.microsoft.com/office/drawing/2014/main" id="{F31CC467-05B2-44CA-A28C-2018F5094C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23" name="Oval 22">
              <a:extLst>
                <a:ext uri="{FF2B5EF4-FFF2-40B4-BE49-F238E27FC236}">
                  <a16:creationId xmlns:a16="http://schemas.microsoft.com/office/drawing/2014/main" id="{DF3A2CCB-9C68-497B-AFC1-78E9931528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sp>
      </p:grpSp>
    </p:spTree>
    <p:extLst>
      <p:ext uri="{BB962C8B-B14F-4D97-AF65-F5344CB8AC3E}">
        <p14:creationId xmlns:p14="http://schemas.microsoft.com/office/powerpoint/2010/main" val="7095286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E739B-1206-88BE-5F23-B8B7CFB27A96}"/>
              </a:ext>
            </a:extLst>
          </p:cNvPr>
          <p:cNvSpPr>
            <a:spLocks noGrp="1"/>
          </p:cNvSpPr>
          <p:nvPr>
            <p:ph type="title"/>
          </p:nvPr>
        </p:nvSpPr>
        <p:spPr/>
        <p:txBody>
          <a:bodyPr/>
          <a:lstStyle/>
          <a:p>
            <a:r>
              <a:rPr lang="en-US" sz="3200" dirty="0">
                <a:solidFill>
                  <a:schemeClr val="tx1"/>
                </a:solidFill>
              </a:rPr>
              <a:t>Highlights from the First Inaugural</a:t>
            </a:r>
            <a:endParaRPr lang="en-US" dirty="0"/>
          </a:p>
        </p:txBody>
      </p:sp>
      <p:graphicFrame>
        <p:nvGraphicFramePr>
          <p:cNvPr id="8" name="Content Placeholder 2">
            <a:extLst>
              <a:ext uri="{FF2B5EF4-FFF2-40B4-BE49-F238E27FC236}">
                <a16:creationId xmlns:a16="http://schemas.microsoft.com/office/drawing/2014/main" id="{C94945EC-8CC6-038E-0DE8-5EEE3B0C26E5}"/>
              </a:ext>
            </a:extLst>
          </p:cNvPr>
          <p:cNvGraphicFramePr>
            <a:graphicFrameLocks noGrp="1"/>
          </p:cNvGraphicFramePr>
          <p:nvPr>
            <p:ph idx="1"/>
            <p:extLst>
              <p:ext uri="{D42A27DB-BD31-4B8C-83A1-F6EECF244321}">
                <p14:modId xmlns:p14="http://schemas.microsoft.com/office/powerpoint/2010/main" val="4293914848"/>
              </p:ext>
            </p:extLst>
          </p:nvPr>
        </p:nvGraphicFramePr>
        <p:xfrm>
          <a:off x="838200" y="685800"/>
          <a:ext cx="6711696" cy="5020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a:extLst>
              <a:ext uri="{FF2B5EF4-FFF2-40B4-BE49-F238E27FC236}">
                <a16:creationId xmlns:a16="http://schemas.microsoft.com/office/drawing/2014/main" id="{C06265D1-7A5B-3388-CE12-EC3C2B3F5A0C}"/>
              </a:ext>
            </a:extLst>
          </p:cNvPr>
          <p:cNvSpPr>
            <a:spLocks noGrp="1"/>
          </p:cNvSpPr>
          <p:nvPr>
            <p:ph type="body" sz="half" idx="2"/>
          </p:nvPr>
        </p:nvSpPr>
        <p:spPr/>
        <p:txBody>
          <a:bodyPr/>
          <a:lstStyle/>
          <a:p>
            <a:endParaRPr lang="en-US"/>
          </a:p>
        </p:txBody>
      </p:sp>
      <p:pic>
        <p:nvPicPr>
          <p:cNvPr id="6" name="Picture 5" descr="A crowd of people in front of a building&#10;&#10;Description automatically generated with medium confidence">
            <a:extLst>
              <a:ext uri="{FF2B5EF4-FFF2-40B4-BE49-F238E27FC236}">
                <a16:creationId xmlns:a16="http://schemas.microsoft.com/office/drawing/2014/main" id="{8CDA563F-5D45-4565-0A48-3238C1BF54F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542790" y="2423159"/>
            <a:ext cx="3649209" cy="4326919"/>
          </a:xfrm>
          <a:prstGeom prst="rect">
            <a:avLst/>
          </a:prstGeom>
        </p:spPr>
      </p:pic>
    </p:spTree>
    <p:extLst>
      <p:ext uri="{BB962C8B-B14F-4D97-AF65-F5344CB8AC3E}">
        <p14:creationId xmlns:p14="http://schemas.microsoft.com/office/powerpoint/2010/main" val="28339066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A3D0CE2-91FF-49B3-A5D8-181E900D75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58AEBD96-C315-4F53-9D9E-0E20E993E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78916AAA-66F6-4DFA-88ED-7E27CF6B8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4" name="Group 13">
            <a:extLst>
              <a:ext uri="{FF2B5EF4-FFF2-40B4-BE49-F238E27FC236}">
                <a16:creationId xmlns:a16="http://schemas.microsoft.com/office/drawing/2014/main" id="{A137D43F-BAD6-47F1-AA65-AEEA38A2FF3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9215" y="4068923"/>
            <a:ext cx="1080904" cy="1080902"/>
            <a:chOff x="9685338" y="4460675"/>
            <a:chExt cx="1080904" cy="1080902"/>
          </a:xfrm>
        </p:grpSpPr>
        <p:sp>
          <p:nvSpPr>
            <p:cNvPr id="15" name="Oval 14">
              <a:extLst>
                <a:ext uri="{FF2B5EF4-FFF2-40B4-BE49-F238E27FC236}">
                  <a16:creationId xmlns:a16="http://schemas.microsoft.com/office/drawing/2014/main" id="{D512C9B2-6B22-4211-A940-FCD7C2CD0B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6" name="Oval 15">
              <a:extLst>
                <a:ext uri="{FF2B5EF4-FFF2-40B4-BE49-F238E27FC236}">
                  <a16:creationId xmlns:a16="http://schemas.microsoft.com/office/drawing/2014/main" id="{85F7DB84-CDE7-46F8-90DD-9D048A7D52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sp>
      </p:grpSp>
      <p:sp useBgFill="1">
        <p:nvSpPr>
          <p:cNvPr id="18" name="Rectangle 17">
            <a:extLst>
              <a:ext uri="{FF2B5EF4-FFF2-40B4-BE49-F238E27FC236}">
                <a16:creationId xmlns:a16="http://schemas.microsoft.com/office/drawing/2014/main" id="{E8035907-EB9C-4E11-8A9B-D25B0AD8D7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Text Placeholder 2">
            <a:extLst>
              <a:ext uri="{FF2B5EF4-FFF2-40B4-BE49-F238E27FC236}">
                <a16:creationId xmlns:a16="http://schemas.microsoft.com/office/drawing/2014/main" id="{4B6C7DAC-0937-2B0B-3181-65702A902A9D}"/>
              </a:ext>
            </a:extLst>
          </p:cNvPr>
          <p:cNvSpPr>
            <a:spLocks noGrp="1"/>
          </p:cNvSpPr>
          <p:nvPr>
            <p:ph type="body" idx="1"/>
          </p:nvPr>
        </p:nvSpPr>
        <p:spPr>
          <a:xfrm>
            <a:off x="7937524" y="1535719"/>
            <a:ext cx="2942706" cy="3722080"/>
          </a:xfrm>
        </p:spPr>
        <p:txBody>
          <a:bodyPr vert="horz" lIns="91440" tIns="45720" rIns="91440" bIns="45720" rtlCol="0" anchor="ctr">
            <a:noAutofit/>
          </a:bodyPr>
          <a:lstStyle/>
          <a:p>
            <a:r>
              <a:rPr lang="en-US" sz="1800" b="0" i="0" u="none" strike="noStrike" dirty="0">
                <a:solidFill>
                  <a:schemeClr val="tx2"/>
                </a:solidFill>
                <a:effectLst/>
              </a:rPr>
              <a:t>“I am loth to close. </a:t>
            </a:r>
            <a:r>
              <a:rPr lang="en-US" sz="1800" b="0" i="0" u="none" strike="noStrike" dirty="0">
                <a:solidFill>
                  <a:srgbClr val="FF0000"/>
                </a:solidFill>
                <a:effectLst/>
              </a:rPr>
              <a:t>We</a:t>
            </a:r>
            <a:r>
              <a:rPr lang="en-US" sz="1800" b="0" i="0" u="none" strike="noStrike" dirty="0">
                <a:solidFill>
                  <a:schemeClr val="tx2"/>
                </a:solidFill>
                <a:effectLst/>
              </a:rPr>
              <a:t> are not enemies, but friends. </a:t>
            </a:r>
            <a:r>
              <a:rPr lang="en-US" sz="1800" b="0" i="0" u="none" strike="noStrike" dirty="0">
                <a:solidFill>
                  <a:srgbClr val="FF0000"/>
                </a:solidFill>
                <a:effectLst/>
              </a:rPr>
              <a:t>We</a:t>
            </a:r>
            <a:r>
              <a:rPr lang="en-US" sz="1800" b="0" i="0" u="none" strike="noStrike" dirty="0">
                <a:solidFill>
                  <a:schemeClr val="tx2"/>
                </a:solidFill>
                <a:effectLst/>
              </a:rPr>
              <a:t> must not be enemies. Though passion may have strained it must not break </a:t>
            </a:r>
            <a:r>
              <a:rPr lang="en-US" sz="1800" b="0" i="0" u="none" strike="noStrike" dirty="0">
                <a:solidFill>
                  <a:srgbClr val="FF0000"/>
                </a:solidFill>
                <a:effectLst/>
              </a:rPr>
              <a:t>our </a:t>
            </a:r>
            <a:r>
              <a:rPr lang="en-US" sz="1800" b="0" i="0" u="none" strike="noStrike" dirty="0">
                <a:solidFill>
                  <a:schemeClr val="tx2"/>
                </a:solidFill>
                <a:effectLst/>
              </a:rPr>
              <a:t>bonds of affection. The mystic chords of memory, stretching from every battlefield and patriot grave to every living heart and hearthstone all over this broad land, will yet swell the chorus of the Union, when again touched, as surely they will be, by the better angels of </a:t>
            </a:r>
            <a:r>
              <a:rPr lang="en-US" sz="1800" b="0" i="0" u="none" strike="noStrike" dirty="0">
                <a:solidFill>
                  <a:srgbClr val="FF0000"/>
                </a:solidFill>
                <a:effectLst/>
              </a:rPr>
              <a:t>our</a:t>
            </a:r>
            <a:r>
              <a:rPr lang="en-US" sz="1800" b="0" i="0" u="none" strike="noStrike" dirty="0">
                <a:solidFill>
                  <a:schemeClr val="tx2"/>
                </a:solidFill>
                <a:effectLst/>
              </a:rPr>
              <a:t> nature.”</a:t>
            </a:r>
            <a:endParaRPr lang="en-US" sz="1800" dirty="0">
              <a:solidFill>
                <a:schemeClr val="tx2"/>
              </a:solidFill>
            </a:endParaRPr>
          </a:p>
        </p:txBody>
      </p:sp>
      <p:grpSp>
        <p:nvGrpSpPr>
          <p:cNvPr id="20" name="Group 19">
            <a:extLst>
              <a:ext uri="{FF2B5EF4-FFF2-40B4-BE49-F238E27FC236}">
                <a16:creationId xmlns:a16="http://schemas.microsoft.com/office/drawing/2014/main" id="{B4CFDD4A-4FA1-4CD9-90D5-E253C2040B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14818" y="720071"/>
            <a:ext cx="5417868" cy="5417858"/>
            <a:chOff x="1311770" y="720071"/>
            <a:chExt cx="5417868" cy="5417858"/>
          </a:xfrm>
        </p:grpSpPr>
        <p:sp>
          <p:nvSpPr>
            <p:cNvPr id="21" name="Oval 20">
              <a:extLst>
                <a:ext uri="{FF2B5EF4-FFF2-40B4-BE49-F238E27FC236}">
                  <a16:creationId xmlns:a16="http://schemas.microsoft.com/office/drawing/2014/main" id="{4AB5B6FA-7B4F-437A-9C78-144C7DCD1E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1770" y="720071"/>
              <a:ext cx="5417868" cy="5417858"/>
            </a:xfrm>
            <a:prstGeom prst="ellipse">
              <a:avLst/>
            </a:prstGeom>
            <a:blipFill dpi="0" rotWithShape="1">
              <a:blip r:embed="rId6">
                <a:duotone>
                  <a:schemeClr val="accent1">
                    <a:shade val="45000"/>
                    <a:satMod val="135000"/>
                  </a:schemeClr>
                  <a:prstClr val="white"/>
                </a:duotone>
                <a:extLst>
                  <a:ext uri="{BEBA8EAE-BF5A-486C-A8C5-ECC9F3942E4B}">
                    <a14:imgProps xmlns:a14="http://schemas.microsoft.com/office/drawing/2010/main">
                      <a14:imgLayer r:embed="rId7">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2" name="Oval 21">
              <a:extLst>
                <a:ext uri="{FF2B5EF4-FFF2-40B4-BE49-F238E27FC236}">
                  <a16:creationId xmlns:a16="http://schemas.microsoft.com/office/drawing/2014/main" id="{A4199C21-6AE0-4F6F-AA96-6FFF97BB9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8390" y="1006688"/>
              <a:ext cx="4844628" cy="4844620"/>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a:extLst>
              <a:ext uri="{FF2B5EF4-FFF2-40B4-BE49-F238E27FC236}">
                <a16:creationId xmlns:a16="http://schemas.microsoft.com/office/drawing/2014/main" id="{784929A2-0AE5-545D-32E0-2853B4AC485D}"/>
              </a:ext>
            </a:extLst>
          </p:cNvPr>
          <p:cNvSpPr>
            <a:spLocks noGrp="1"/>
          </p:cNvSpPr>
          <p:nvPr>
            <p:ph type="title"/>
          </p:nvPr>
        </p:nvSpPr>
        <p:spPr>
          <a:xfrm>
            <a:off x="1717507" y="1316890"/>
            <a:ext cx="4606394" cy="4224216"/>
          </a:xfrm>
        </p:spPr>
        <p:txBody>
          <a:bodyPr vert="horz" lIns="91440" tIns="45720" rIns="91440" bIns="45720" rtlCol="0" anchor="ctr">
            <a:normAutofit/>
          </a:bodyPr>
          <a:lstStyle/>
          <a:p>
            <a:pPr algn="ctr"/>
            <a:r>
              <a:rPr lang="en-US" sz="6000" dirty="0">
                <a:solidFill>
                  <a:srgbClr val="FFFFFF"/>
                </a:solidFill>
              </a:rPr>
              <a:t>First Inaugural</a:t>
            </a:r>
            <a:br>
              <a:rPr lang="en-US" sz="6000" dirty="0">
                <a:solidFill>
                  <a:srgbClr val="FFFFFF"/>
                </a:solidFill>
              </a:rPr>
            </a:br>
            <a:br>
              <a:rPr lang="en-US" sz="6000" dirty="0">
                <a:solidFill>
                  <a:srgbClr val="FFFFFF"/>
                </a:solidFill>
              </a:rPr>
            </a:br>
            <a:r>
              <a:rPr lang="en-US" sz="4000" dirty="0">
                <a:solidFill>
                  <a:srgbClr val="FFFFFF"/>
                </a:solidFill>
              </a:rPr>
              <a:t>the conclusion</a:t>
            </a:r>
            <a:br>
              <a:rPr lang="en-US" sz="6000" dirty="0">
                <a:solidFill>
                  <a:srgbClr val="FFFFFF"/>
                </a:solidFill>
              </a:rPr>
            </a:br>
            <a:r>
              <a:rPr lang="en-US" sz="1800" dirty="0">
                <a:solidFill>
                  <a:srgbClr val="FFFFFF"/>
                </a:solidFill>
              </a:rPr>
              <a:t>March 4, 1861</a:t>
            </a:r>
          </a:p>
        </p:txBody>
      </p:sp>
      <p:sp>
        <p:nvSpPr>
          <p:cNvPr id="24" name="Rectangle 23">
            <a:extLst>
              <a:ext uri="{FF2B5EF4-FFF2-40B4-BE49-F238E27FC236}">
                <a16:creationId xmlns:a16="http://schemas.microsoft.com/office/drawing/2014/main" id="{D9C69FA7-0958-4ED9-A0DF-E87A0C137B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45208" y="3388657"/>
            <a:ext cx="36576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721742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7764E-615D-2B66-B486-27319BEB79C8}"/>
              </a:ext>
            </a:extLst>
          </p:cNvPr>
          <p:cNvSpPr>
            <a:spLocks noGrp="1"/>
          </p:cNvSpPr>
          <p:nvPr>
            <p:ph type="title"/>
          </p:nvPr>
        </p:nvSpPr>
        <p:spPr/>
        <p:txBody>
          <a:bodyPr/>
          <a:lstStyle/>
          <a:p>
            <a:r>
              <a:rPr lang="en-US" dirty="0"/>
              <a:t>Lincoln’s Revisions</a:t>
            </a:r>
          </a:p>
        </p:txBody>
      </p:sp>
      <p:sp>
        <p:nvSpPr>
          <p:cNvPr id="3" name="Content Placeholder 2">
            <a:extLst>
              <a:ext uri="{FF2B5EF4-FFF2-40B4-BE49-F238E27FC236}">
                <a16:creationId xmlns:a16="http://schemas.microsoft.com/office/drawing/2014/main" id="{09939BDC-1C08-27AC-958E-25FB47E89794}"/>
              </a:ext>
            </a:extLst>
          </p:cNvPr>
          <p:cNvSpPr>
            <a:spLocks noGrp="1"/>
          </p:cNvSpPr>
          <p:nvPr>
            <p:ph sz="half" idx="1"/>
          </p:nvPr>
        </p:nvSpPr>
        <p:spPr/>
        <p:txBody>
          <a:bodyPr>
            <a:normAutofit lnSpcReduction="10000"/>
          </a:bodyPr>
          <a:lstStyle/>
          <a:p>
            <a:pPr marL="0" indent="0">
              <a:buNone/>
            </a:pPr>
            <a:r>
              <a:rPr lang="en-US" dirty="0"/>
              <a:t>William Seward:</a:t>
            </a:r>
          </a:p>
          <a:p>
            <a:pPr marL="0" indent="0">
              <a:buNone/>
            </a:pPr>
            <a:r>
              <a:rPr lang="en-US" dirty="0"/>
              <a:t>“I close. We are not, we must not be, aliens or enemies, but fellow-countrymen and brethren.  Although passion has strained our bonds of affection too hardly, they must not, I am sure they will not, be broken. The mystic chords which, proceeding from so many battlefields and so many patriot graves pass through all the hearts and all the hearths of this broad continent of ours, will yet harmonize in their ancient music when breathed upon by the guardian angels of the nation.”</a:t>
            </a:r>
          </a:p>
        </p:txBody>
      </p:sp>
      <p:sp>
        <p:nvSpPr>
          <p:cNvPr id="4" name="Content Placeholder 3">
            <a:extLst>
              <a:ext uri="{FF2B5EF4-FFF2-40B4-BE49-F238E27FC236}">
                <a16:creationId xmlns:a16="http://schemas.microsoft.com/office/drawing/2014/main" id="{BC4CBEE6-912A-3B22-BAD3-CDFA486137D8}"/>
              </a:ext>
            </a:extLst>
          </p:cNvPr>
          <p:cNvSpPr>
            <a:spLocks noGrp="1"/>
          </p:cNvSpPr>
          <p:nvPr>
            <p:ph sz="half" idx="2"/>
          </p:nvPr>
        </p:nvSpPr>
        <p:spPr/>
        <p:txBody>
          <a:bodyPr>
            <a:normAutofit lnSpcReduction="10000"/>
          </a:bodyPr>
          <a:lstStyle/>
          <a:p>
            <a:pPr marL="0" indent="0">
              <a:buNone/>
            </a:pPr>
            <a:r>
              <a:rPr lang="en-US" sz="2000" b="0" i="0" u="none" strike="noStrike" dirty="0">
                <a:effectLst/>
              </a:rPr>
              <a:t>Lincoln:</a:t>
            </a:r>
          </a:p>
          <a:p>
            <a:pPr marL="0" indent="0">
              <a:buNone/>
            </a:pPr>
            <a:r>
              <a:rPr lang="en-US" sz="2000" b="0" i="0" u="none" strike="noStrike" dirty="0">
                <a:effectLst/>
              </a:rPr>
              <a:t>“I am loth to close. We are not enemies, but friends. We must not be enemies. Though passion may have strained it must not break our bonds of affection. The mystic chords of memory, stretching from every battlefield and patriot grave to every living heart and hearthstone all over this broad land, will yet swell the chorus of the Union, when again touched, as surely they will be, by the better angels of our nature.”</a:t>
            </a:r>
            <a:endParaRPr lang="en-US" sz="2000" dirty="0"/>
          </a:p>
          <a:p>
            <a:endParaRPr lang="en-US" dirty="0"/>
          </a:p>
        </p:txBody>
      </p:sp>
    </p:spTree>
    <p:extLst>
      <p:ext uri="{BB962C8B-B14F-4D97-AF65-F5344CB8AC3E}">
        <p14:creationId xmlns:p14="http://schemas.microsoft.com/office/powerpoint/2010/main" val="4057246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EC78E3E1-BBBA-4058-AAEB-714F04B025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2" name="Oval 11">
              <a:extLst>
                <a:ext uri="{FF2B5EF4-FFF2-40B4-BE49-F238E27FC236}">
                  <a16:creationId xmlns:a16="http://schemas.microsoft.com/office/drawing/2014/main" id="{86860FA5-CE2B-4019-8FD1-031D7D84EF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392DF474-2C37-4DC7-B889-E88EAADEA6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useBgFill="1">
        <p:nvSpPr>
          <p:cNvPr id="15" name="Rectangle 14">
            <a:extLst>
              <a:ext uri="{FF2B5EF4-FFF2-40B4-BE49-F238E27FC236}">
                <a16:creationId xmlns:a16="http://schemas.microsoft.com/office/drawing/2014/main" id="{D8AFD15B-CF29-4306-884F-47675092F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D94E855-174C-6414-EB5E-E0E8CE33746F}"/>
              </a:ext>
            </a:extLst>
          </p:cNvPr>
          <p:cNvSpPr>
            <a:spLocks noGrp="1"/>
          </p:cNvSpPr>
          <p:nvPr>
            <p:ph type="title"/>
          </p:nvPr>
        </p:nvSpPr>
        <p:spPr>
          <a:xfrm>
            <a:off x="6587544" y="1382165"/>
            <a:ext cx="4869179" cy="1517984"/>
          </a:xfrm>
        </p:spPr>
        <p:txBody>
          <a:bodyPr vert="horz" lIns="91440" tIns="45720" rIns="91440" bIns="45720" rtlCol="0" anchor="ctr">
            <a:normAutofit fontScale="90000"/>
          </a:bodyPr>
          <a:lstStyle/>
          <a:p>
            <a:r>
              <a:rPr lang="en-US" sz="4800" dirty="0">
                <a:solidFill>
                  <a:schemeClr val="tx1"/>
                </a:solidFill>
              </a:rPr>
              <a:t>Gettysburg address</a:t>
            </a:r>
            <a:br>
              <a:rPr lang="en-US" sz="4800" dirty="0">
                <a:solidFill>
                  <a:schemeClr val="tx1"/>
                </a:solidFill>
              </a:rPr>
            </a:br>
            <a:r>
              <a:rPr lang="en-US" sz="1600" dirty="0">
                <a:solidFill>
                  <a:schemeClr val="tx1"/>
                </a:solidFill>
              </a:rPr>
              <a:t>November 19, 1863</a:t>
            </a:r>
          </a:p>
        </p:txBody>
      </p:sp>
      <p:sp>
        <p:nvSpPr>
          <p:cNvPr id="17" name="Freeform: Shape 16">
            <a:extLst>
              <a:ext uri="{FF2B5EF4-FFF2-40B4-BE49-F238E27FC236}">
                <a16:creationId xmlns:a16="http://schemas.microsoft.com/office/drawing/2014/main" id="{7EC0D68F-F813-4414-800D-F8D4F0AB8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66" y="401980"/>
            <a:ext cx="6115733" cy="6456021"/>
          </a:xfrm>
          <a:custGeom>
            <a:avLst/>
            <a:gdLst>
              <a:gd name="connsiteX0" fmla="*/ 2259477 w 6115733"/>
              <a:gd name="connsiteY0" fmla="*/ 433395 h 6456021"/>
              <a:gd name="connsiteX1" fmla="*/ 5681904 w 6115733"/>
              <a:gd name="connsiteY1" fmla="*/ 3852396 h 6456021"/>
              <a:gd name="connsiteX2" fmla="*/ 4679499 w 6115733"/>
              <a:gd name="connsiteY2" fmla="*/ 6269995 h 6456021"/>
              <a:gd name="connsiteX3" fmla="*/ 4474613 w 6115733"/>
              <a:gd name="connsiteY3" fmla="*/ 6456021 h 6456021"/>
              <a:gd name="connsiteX4" fmla="*/ 44341 w 6115733"/>
              <a:gd name="connsiteY4" fmla="*/ 6456021 h 6456021"/>
              <a:gd name="connsiteX5" fmla="*/ 0 w 6115733"/>
              <a:gd name="connsiteY5" fmla="*/ 6415762 h 6456021"/>
              <a:gd name="connsiteX6" fmla="*/ 0 w 6115733"/>
              <a:gd name="connsiteY6" fmla="*/ 1289029 h 6456021"/>
              <a:gd name="connsiteX7" fmla="*/ 82495 w 6115733"/>
              <a:gd name="connsiteY7" fmla="*/ 1214128 h 6456021"/>
              <a:gd name="connsiteX8" fmla="*/ 2259477 w 6115733"/>
              <a:gd name="connsiteY8" fmla="*/ 433395 h 6456021"/>
              <a:gd name="connsiteX9" fmla="*/ 2259477 w 6115733"/>
              <a:gd name="connsiteY9" fmla="*/ 0 h 6456021"/>
              <a:gd name="connsiteX10" fmla="*/ 6115733 w 6115733"/>
              <a:gd name="connsiteY10" fmla="*/ 3852396 h 6456021"/>
              <a:gd name="connsiteX11" fmla="*/ 5235152 w 6115733"/>
              <a:gd name="connsiteY11" fmla="*/ 6302877 h 6456021"/>
              <a:gd name="connsiteX12" fmla="*/ 5095826 w 6115733"/>
              <a:gd name="connsiteY12" fmla="*/ 6456021 h 6456021"/>
              <a:gd name="connsiteX13" fmla="*/ 4617788 w 6115733"/>
              <a:gd name="connsiteY13" fmla="*/ 6456021 h 6456021"/>
              <a:gd name="connsiteX14" fmla="*/ 4747668 w 6115733"/>
              <a:gd name="connsiteY14" fmla="*/ 6338096 h 6456021"/>
              <a:gd name="connsiteX15" fmla="*/ 5778311 w 6115733"/>
              <a:gd name="connsiteY15" fmla="*/ 3852396 h 6456021"/>
              <a:gd name="connsiteX16" fmla="*/ 2259477 w 6115733"/>
              <a:gd name="connsiteY16" fmla="*/ 337085 h 6456021"/>
              <a:gd name="connsiteX17" fmla="*/ 21172 w 6115733"/>
              <a:gd name="connsiteY17" fmla="*/ 1139811 h 6456021"/>
              <a:gd name="connsiteX18" fmla="*/ 0 w 6115733"/>
              <a:gd name="connsiteY18" fmla="*/ 1159034 h 6456021"/>
              <a:gd name="connsiteX19" fmla="*/ 0 w 6115733"/>
              <a:gd name="connsiteY19" fmla="*/ 735177 h 6456021"/>
              <a:gd name="connsiteX20" fmla="*/ 103407 w 6115733"/>
              <a:gd name="connsiteY20" fmla="*/ 657929 h 6456021"/>
              <a:gd name="connsiteX21" fmla="*/ 2259477 w 6115733"/>
              <a:gd name="connsiteY21" fmla="*/ 0 h 6456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115733" h="6456021">
                <a:moveTo>
                  <a:pt x="2259477" y="433395"/>
                </a:moveTo>
                <a:cubicBezTo>
                  <a:pt x="4149632" y="433395"/>
                  <a:pt x="5681904" y="1964133"/>
                  <a:pt x="5681904" y="3852396"/>
                </a:cubicBezTo>
                <a:cubicBezTo>
                  <a:pt x="5681904" y="4796527"/>
                  <a:pt x="5298836" y="5651278"/>
                  <a:pt x="4679499" y="6269995"/>
                </a:cubicBezTo>
                <a:lnTo>
                  <a:pt x="4474613" y="6456021"/>
                </a:lnTo>
                <a:lnTo>
                  <a:pt x="44341" y="6456021"/>
                </a:lnTo>
                <a:lnTo>
                  <a:pt x="0" y="6415762"/>
                </a:lnTo>
                <a:lnTo>
                  <a:pt x="0" y="1289029"/>
                </a:lnTo>
                <a:lnTo>
                  <a:pt x="82495" y="1214128"/>
                </a:lnTo>
                <a:cubicBezTo>
                  <a:pt x="674092" y="726388"/>
                  <a:pt x="1432534" y="433395"/>
                  <a:pt x="2259477" y="433395"/>
                </a:cubicBezTo>
                <a:close/>
                <a:moveTo>
                  <a:pt x="2259477" y="0"/>
                </a:moveTo>
                <a:cubicBezTo>
                  <a:pt x="4389229" y="0"/>
                  <a:pt x="6115733" y="1724776"/>
                  <a:pt x="6115733" y="3852396"/>
                </a:cubicBezTo>
                <a:cubicBezTo>
                  <a:pt x="6115733" y="4783230"/>
                  <a:pt x="5785270" y="5636956"/>
                  <a:pt x="5235152" y="6302877"/>
                </a:cubicBezTo>
                <a:lnTo>
                  <a:pt x="5095826" y="6456021"/>
                </a:lnTo>
                <a:lnTo>
                  <a:pt x="4617788" y="6456021"/>
                </a:lnTo>
                <a:lnTo>
                  <a:pt x="4747668" y="6338096"/>
                </a:lnTo>
                <a:cubicBezTo>
                  <a:pt x="5384452" y="5701950"/>
                  <a:pt x="5778311" y="4823122"/>
                  <a:pt x="5778311" y="3852396"/>
                </a:cubicBezTo>
                <a:cubicBezTo>
                  <a:pt x="5778311" y="1910944"/>
                  <a:pt x="4202875" y="337085"/>
                  <a:pt x="2259477" y="337085"/>
                </a:cubicBezTo>
                <a:cubicBezTo>
                  <a:pt x="1409240" y="337085"/>
                  <a:pt x="629434" y="638331"/>
                  <a:pt x="21172" y="1139811"/>
                </a:cubicBezTo>
                <a:lnTo>
                  <a:pt x="0" y="1159034"/>
                </a:lnTo>
                <a:lnTo>
                  <a:pt x="0" y="735177"/>
                </a:lnTo>
                <a:lnTo>
                  <a:pt x="103407" y="657929"/>
                </a:lnTo>
                <a:cubicBezTo>
                  <a:pt x="718869" y="242547"/>
                  <a:pt x="1460820" y="0"/>
                  <a:pt x="2259477" y="0"/>
                </a:cubicBezTo>
                <a:close/>
              </a:path>
            </a:pathLst>
          </a:cu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Picture Placeholder 5" descr="A picture containing text, wild dog&#10;&#10;Description automatically generated">
            <a:extLst>
              <a:ext uri="{FF2B5EF4-FFF2-40B4-BE49-F238E27FC236}">
                <a16:creationId xmlns:a16="http://schemas.microsoft.com/office/drawing/2014/main" id="{FF4907E1-68EB-FFBA-5E12-D2721DF4436F}"/>
              </a:ext>
            </a:extLst>
          </p:cNvPr>
          <p:cNvPicPr>
            <a:picLocks noGrp="1" noChangeAspect="1"/>
          </p:cNvPicPr>
          <p:nvPr>
            <p:ph type="pic" idx="1"/>
          </p:nvPr>
        </p:nvPicPr>
        <p:blipFill>
          <a:blip r:embed="rId4">
            <a:extLst>
              <a:ext uri="{28A0092B-C50C-407E-A947-70E740481C1C}">
                <a14:useLocalDpi xmlns:a14="http://schemas.microsoft.com/office/drawing/2010/main" val="0"/>
              </a:ext>
            </a:extLst>
          </a:blip>
          <a:srcRect l="16095" r="16095"/>
          <a:stretch>
            <a:fillRect/>
          </a:stretch>
        </p:blipFill>
        <p:spPr>
          <a:xfrm>
            <a:off x="735275" y="2563790"/>
            <a:ext cx="3542527" cy="2925549"/>
          </a:xfrm>
          <a:prstGeom prst="rect">
            <a:avLst/>
          </a:prstGeom>
        </p:spPr>
      </p:pic>
      <p:sp>
        <p:nvSpPr>
          <p:cNvPr id="4" name="Text Placeholder 3">
            <a:extLst>
              <a:ext uri="{FF2B5EF4-FFF2-40B4-BE49-F238E27FC236}">
                <a16:creationId xmlns:a16="http://schemas.microsoft.com/office/drawing/2014/main" id="{3CB2BF75-EC19-6B72-4F40-989D7B54C509}"/>
              </a:ext>
            </a:extLst>
          </p:cNvPr>
          <p:cNvSpPr>
            <a:spLocks noGrp="1"/>
          </p:cNvSpPr>
          <p:nvPr>
            <p:ph type="body" sz="half" idx="2"/>
          </p:nvPr>
        </p:nvSpPr>
        <p:spPr>
          <a:xfrm>
            <a:off x="6587545" y="3007389"/>
            <a:ext cx="4869179" cy="3065865"/>
          </a:xfrm>
        </p:spPr>
        <p:txBody>
          <a:bodyPr vert="horz" lIns="91440" tIns="45720" rIns="91440" bIns="45720" rtlCol="0" anchor="t">
            <a:normAutofit/>
          </a:bodyPr>
          <a:lstStyle/>
          <a:p>
            <a:pPr indent="-182880">
              <a:lnSpc>
                <a:spcPct val="90000"/>
              </a:lnSpc>
              <a:buFont typeface="Wingdings" pitchFamily="2" charset="2"/>
              <a:buChar char="§"/>
            </a:pPr>
            <a:r>
              <a:rPr lang="en-US" sz="1800" dirty="0">
                <a:solidFill>
                  <a:schemeClr val="tx1"/>
                </a:solidFill>
              </a:rPr>
              <a:t>July 1-3, 1863</a:t>
            </a:r>
          </a:p>
          <a:p>
            <a:pPr indent="-182880">
              <a:lnSpc>
                <a:spcPct val="90000"/>
              </a:lnSpc>
              <a:buFont typeface="Wingdings" pitchFamily="2" charset="2"/>
              <a:buChar char="§"/>
            </a:pPr>
            <a:r>
              <a:rPr lang="en-US" sz="1800" dirty="0">
                <a:solidFill>
                  <a:schemeClr val="tx1"/>
                </a:solidFill>
              </a:rPr>
              <a:t>Estimated casualties: 51,112</a:t>
            </a:r>
          </a:p>
          <a:p>
            <a:pPr indent="-182880">
              <a:lnSpc>
                <a:spcPct val="90000"/>
              </a:lnSpc>
              <a:buFont typeface="Wingdings" pitchFamily="2" charset="2"/>
              <a:buChar char="§"/>
            </a:pPr>
            <a:r>
              <a:rPr lang="en-US" sz="1800" dirty="0">
                <a:solidFill>
                  <a:schemeClr val="tx1"/>
                </a:solidFill>
              </a:rPr>
              <a:t>Union: 23,049</a:t>
            </a:r>
          </a:p>
          <a:p>
            <a:pPr indent="-182880">
              <a:lnSpc>
                <a:spcPct val="90000"/>
              </a:lnSpc>
              <a:buFont typeface="Wingdings" pitchFamily="2" charset="2"/>
              <a:buChar char="§"/>
            </a:pPr>
            <a:r>
              <a:rPr lang="en-US" sz="1800" dirty="0">
                <a:solidFill>
                  <a:schemeClr val="tx1"/>
                </a:solidFill>
              </a:rPr>
              <a:t>Confederate: 28,063</a:t>
            </a:r>
          </a:p>
          <a:p>
            <a:pPr>
              <a:lnSpc>
                <a:spcPct val="90000"/>
              </a:lnSpc>
            </a:pPr>
            <a:r>
              <a:rPr lang="en-US" sz="1800" dirty="0">
                <a:solidFill>
                  <a:schemeClr val="tx1"/>
                </a:solidFill>
              </a:rPr>
              <a:t>The battle involved the single largest number of casualties in any U.S. war and is widely considered the turning point of the Civil War.</a:t>
            </a:r>
          </a:p>
          <a:p>
            <a:pPr>
              <a:lnSpc>
                <a:spcPct val="90000"/>
              </a:lnSpc>
            </a:pPr>
            <a:r>
              <a:rPr lang="en-US" sz="1800" dirty="0">
                <a:solidFill>
                  <a:schemeClr val="tx1"/>
                </a:solidFill>
              </a:rPr>
              <a:t>Lincoln’s address is 272 words. </a:t>
            </a:r>
          </a:p>
        </p:txBody>
      </p:sp>
      <p:grpSp>
        <p:nvGrpSpPr>
          <p:cNvPr id="19" name="Group 18">
            <a:extLst>
              <a:ext uri="{FF2B5EF4-FFF2-40B4-BE49-F238E27FC236}">
                <a16:creationId xmlns:a16="http://schemas.microsoft.com/office/drawing/2014/main" id="{54CA915D-BDF0-41F8-B00E-FB186EFF7BD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20" name="Oval 19">
              <a:extLst>
                <a:ext uri="{FF2B5EF4-FFF2-40B4-BE49-F238E27FC236}">
                  <a16:creationId xmlns:a16="http://schemas.microsoft.com/office/drawing/2014/main" id="{317AAC03-BF64-4E67-9032-3BD0249980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21" name="Oval 20">
              <a:extLst>
                <a:ext uri="{FF2B5EF4-FFF2-40B4-BE49-F238E27FC236}">
                  <a16:creationId xmlns:a16="http://schemas.microsoft.com/office/drawing/2014/main" id="{1A131397-5A45-4344-9983-5E400A3EA5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sp>
      </p:grpSp>
    </p:spTree>
    <p:extLst>
      <p:ext uri="{BB962C8B-B14F-4D97-AF65-F5344CB8AC3E}">
        <p14:creationId xmlns:p14="http://schemas.microsoft.com/office/powerpoint/2010/main" val="13685956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F4E9D-CE00-471F-D55C-89DD0156911B}"/>
              </a:ext>
            </a:extLst>
          </p:cNvPr>
          <p:cNvSpPr>
            <a:spLocks noGrp="1"/>
          </p:cNvSpPr>
          <p:nvPr>
            <p:ph type="title"/>
          </p:nvPr>
        </p:nvSpPr>
        <p:spPr/>
        <p:txBody>
          <a:bodyPr/>
          <a:lstStyle/>
          <a:p>
            <a:r>
              <a:rPr lang="en-US" sz="5400" dirty="0">
                <a:solidFill>
                  <a:schemeClr val="tx1"/>
                </a:solidFill>
              </a:rPr>
              <a:t>Gettysburg address</a:t>
            </a:r>
            <a:br>
              <a:rPr lang="en-US" sz="5400" dirty="0">
                <a:solidFill>
                  <a:schemeClr val="tx1"/>
                </a:solidFill>
              </a:rPr>
            </a:br>
            <a:r>
              <a:rPr lang="en-US" sz="1800" dirty="0">
                <a:solidFill>
                  <a:schemeClr val="tx1"/>
                </a:solidFill>
              </a:rPr>
              <a:t>November 19, 1863</a:t>
            </a:r>
            <a:endParaRPr lang="en-US" dirty="0"/>
          </a:p>
        </p:txBody>
      </p:sp>
      <p:sp>
        <p:nvSpPr>
          <p:cNvPr id="3" name="Content Placeholder 2">
            <a:extLst>
              <a:ext uri="{FF2B5EF4-FFF2-40B4-BE49-F238E27FC236}">
                <a16:creationId xmlns:a16="http://schemas.microsoft.com/office/drawing/2014/main" id="{EFC49DF6-BBC4-E684-939D-5B2AECF6E930}"/>
              </a:ext>
            </a:extLst>
          </p:cNvPr>
          <p:cNvSpPr>
            <a:spLocks noGrp="1"/>
          </p:cNvSpPr>
          <p:nvPr>
            <p:ph idx="1"/>
          </p:nvPr>
        </p:nvSpPr>
        <p:spPr/>
        <p:txBody>
          <a:bodyPr>
            <a:normAutofit fontScale="85000" lnSpcReduction="10000"/>
          </a:bodyPr>
          <a:lstStyle/>
          <a:p>
            <a:pPr marL="0" indent="0" algn="l">
              <a:buNone/>
            </a:pPr>
            <a:r>
              <a:rPr lang="en-US" b="1" i="0" u="none" strike="noStrike" dirty="0">
                <a:solidFill>
                  <a:srgbClr val="000000"/>
                </a:solidFill>
                <a:effectLst/>
              </a:rPr>
              <a:t>Four score and seven years ago our fathers brought forth on this continent, a new nation, conceived in Liberty, and dedicated to the proposition that all men are created equal. </a:t>
            </a:r>
            <a:endParaRPr lang="en-US" b="0" i="0" u="none" strike="noStrike" dirty="0">
              <a:solidFill>
                <a:srgbClr val="000000"/>
              </a:solidFill>
              <a:effectLst/>
            </a:endParaRPr>
          </a:p>
          <a:p>
            <a:pPr marL="0" indent="0" algn="l">
              <a:buNone/>
            </a:pPr>
            <a:r>
              <a:rPr lang="en-US" b="1" i="0" u="none" strike="noStrike" dirty="0">
                <a:solidFill>
                  <a:srgbClr val="000000"/>
                </a:solidFill>
                <a:effectLst/>
              </a:rPr>
              <a:t>Now we are engaged in a great civil war, testing whether that nation, or any nation so conceived and so dedicated, can long endure. We are met on a great battle-field of that war. We have come to dedicate a portion of that field, as a final resting place for those who here gave their lives that that nation might live. It is altogether fitting and proper that we should do this. </a:t>
            </a:r>
            <a:endParaRPr lang="en-US" b="0" i="0" u="none" strike="noStrike" dirty="0">
              <a:solidFill>
                <a:srgbClr val="000000"/>
              </a:solidFill>
              <a:effectLst/>
            </a:endParaRPr>
          </a:p>
          <a:p>
            <a:pPr marL="0" indent="0" algn="l">
              <a:buNone/>
            </a:pPr>
            <a:r>
              <a:rPr lang="en-US" b="1" i="0" u="none" strike="noStrike" dirty="0">
                <a:solidFill>
                  <a:srgbClr val="000000"/>
                </a:solidFill>
                <a:effectLst/>
              </a:rPr>
              <a:t>But, in a larger sense, we can not dedicate -- we can not consecrate -- we can not hallow -- this ground. The brave men, living and dead, who struggled here, have consecrated it, far above our poor power to add or detract. The world will little note, nor long remember what we say here, but it can never forget what they did here. It is for us the living, rather, to be dedicated here to the unfinished work which they who fought here have thus far so nobly advanced. It is rather for us to be here dedicated to the great task remaining before us -- that from these honored dead we take increased devotion to that cause for which they gave the last full measure of devotion -- that we here highly resolve that these dead shall not have died in vain -- that this nation, under God, shall have a new birth of freedom -- and that government of the people, by the people, for the people, shall not perish from the earth</a:t>
            </a:r>
            <a:r>
              <a:rPr lang="en-US" b="1" i="0" u="none" strike="noStrike" dirty="0">
                <a:solidFill>
                  <a:srgbClr val="000000"/>
                </a:solidFill>
                <a:effectLst/>
                <a:latin typeface="arial" panose="020B0604020202020204" pitchFamily="34" charset="0"/>
              </a:rPr>
              <a:t>.</a:t>
            </a:r>
            <a:endParaRPr lang="en-US" b="0" i="0" u="none" strike="noStrike" dirty="0">
              <a:solidFill>
                <a:srgbClr val="000000"/>
              </a:solidFill>
              <a:effectLst/>
              <a:latin typeface="-webkit-standard"/>
            </a:endParaRPr>
          </a:p>
          <a:p>
            <a:pPr marL="0" indent="0">
              <a:buNone/>
            </a:pPr>
            <a:endParaRPr lang="en-US" dirty="0"/>
          </a:p>
        </p:txBody>
      </p:sp>
    </p:spTree>
    <p:extLst>
      <p:ext uri="{BB962C8B-B14F-4D97-AF65-F5344CB8AC3E}">
        <p14:creationId xmlns:p14="http://schemas.microsoft.com/office/powerpoint/2010/main" val="21243306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F4E9D-CE00-471F-D55C-89DD0156911B}"/>
              </a:ext>
            </a:extLst>
          </p:cNvPr>
          <p:cNvSpPr>
            <a:spLocks noGrp="1"/>
          </p:cNvSpPr>
          <p:nvPr>
            <p:ph type="title"/>
          </p:nvPr>
        </p:nvSpPr>
        <p:spPr/>
        <p:txBody>
          <a:bodyPr>
            <a:normAutofit fontScale="90000"/>
          </a:bodyPr>
          <a:lstStyle/>
          <a:p>
            <a:r>
              <a:rPr lang="en-US" sz="5400" dirty="0">
                <a:solidFill>
                  <a:schemeClr val="tx1"/>
                </a:solidFill>
              </a:rPr>
              <a:t>Gettysburg address: a revolution in thought</a:t>
            </a:r>
            <a:br>
              <a:rPr lang="en-US" sz="5400" dirty="0">
                <a:solidFill>
                  <a:schemeClr val="tx1"/>
                </a:solidFill>
              </a:rPr>
            </a:br>
            <a:r>
              <a:rPr lang="en-US" sz="1800" dirty="0">
                <a:solidFill>
                  <a:schemeClr val="tx1"/>
                </a:solidFill>
              </a:rPr>
              <a:t>November 19, 1863</a:t>
            </a:r>
            <a:endParaRPr lang="en-US" dirty="0"/>
          </a:p>
        </p:txBody>
      </p:sp>
      <p:sp>
        <p:nvSpPr>
          <p:cNvPr id="3" name="Content Placeholder 2">
            <a:extLst>
              <a:ext uri="{FF2B5EF4-FFF2-40B4-BE49-F238E27FC236}">
                <a16:creationId xmlns:a16="http://schemas.microsoft.com/office/drawing/2014/main" id="{EFC49DF6-BBC4-E684-939D-5B2AECF6E930}"/>
              </a:ext>
            </a:extLst>
          </p:cNvPr>
          <p:cNvSpPr>
            <a:spLocks noGrp="1"/>
          </p:cNvSpPr>
          <p:nvPr>
            <p:ph idx="1"/>
          </p:nvPr>
        </p:nvSpPr>
        <p:spPr/>
        <p:txBody>
          <a:bodyPr>
            <a:normAutofit/>
          </a:bodyPr>
          <a:lstStyle/>
          <a:p>
            <a:pPr marL="0" indent="0" algn="l">
              <a:buNone/>
            </a:pPr>
            <a:r>
              <a:rPr lang="en-US" b="1" i="0" u="none" strike="noStrike" dirty="0">
                <a:effectLst/>
              </a:rPr>
              <a:t>“Four score and seven years ago our fathers brought forth on this continent, a new nation, </a:t>
            </a:r>
            <a:r>
              <a:rPr lang="en-US" b="1" i="0" u="none" strike="noStrike" dirty="0">
                <a:solidFill>
                  <a:srgbClr val="FF0000"/>
                </a:solidFill>
                <a:effectLst/>
              </a:rPr>
              <a:t>conceived in Liberty</a:t>
            </a:r>
            <a:r>
              <a:rPr lang="en-US" b="1" i="0" u="none" strike="noStrike" dirty="0">
                <a:effectLst/>
              </a:rPr>
              <a:t>, and dedicated to the proposition that </a:t>
            </a:r>
            <a:r>
              <a:rPr lang="en-US" b="1" i="0" u="none" strike="noStrike" dirty="0">
                <a:solidFill>
                  <a:srgbClr val="FF0000"/>
                </a:solidFill>
                <a:effectLst/>
              </a:rPr>
              <a:t>all men are created equal</a:t>
            </a:r>
            <a:r>
              <a:rPr lang="en-US" b="1" i="0" u="none" strike="noStrike" dirty="0">
                <a:effectLst/>
              </a:rPr>
              <a:t>. ”</a:t>
            </a:r>
          </a:p>
          <a:p>
            <a:pPr marL="0" indent="0" algn="l">
              <a:buNone/>
            </a:pPr>
            <a:endParaRPr lang="en-US" b="1" dirty="0"/>
          </a:p>
          <a:p>
            <a:pPr marL="0" indent="0" algn="l">
              <a:buNone/>
            </a:pPr>
            <a:endParaRPr lang="en-US" b="1" i="0" u="none" strike="noStrike" dirty="0">
              <a:effectLst/>
            </a:endParaRPr>
          </a:p>
          <a:p>
            <a:pPr marL="0" indent="0">
              <a:buNone/>
            </a:pPr>
            <a:r>
              <a:rPr lang="en-US" b="1" dirty="0"/>
              <a:t>Declaration of Independence: “We hold these truths to be self-evident, that </a:t>
            </a:r>
            <a:r>
              <a:rPr lang="en-US" b="1" dirty="0">
                <a:solidFill>
                  <a:srgbClr val="FF0000"/>
                </a:solidFill>
              </a:rPr>
              <a:t>all men are created equal,</a:t>
            </a:r>
            <a:r>
              <a:rPr lang="en-US" b="1" dirty="0"/>
              <a:t> that they are endowed by their Creator with certain unalienable Rights, that among these are Life, </a:t>
            </a:r>
            <a:r>
              <a:rPr lang="en-US" b="1" dirty="0">
                <a:solidFill>
                  <a:srgbClr val="FF0000"/>
                </a:solidFill>
              </a:rPr>
              <a:t>Liberty</a:t>
            </a:r>
            <a:r>
              <a:rPr lang="en-US" b="1" dirty="0"/>
              <a:t> and the pursuit of Happiness.</a:t>
            </a:r>
          </a:p>
          <a:p>
            <a:pPr marL="0" indent="0">
              <a:buNone/>
            </a:pPr>
            <a:endParaRPr lang="en-US" dirty="0"/>
          </a:p>
        </p:txBody>
      </p:sp>
    </p:spTree>
    <p:extLst>
      <p:ext uri="{BB962C8B-B14F-4D97-AF65-F5344CB8AC3E}">
        <p14:creationId xmlns:p14="http://schemas.microsoft.com/office/powerpoint/2010/main" val="9738266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F4E9D-CE00-471F-D55C-89DD0156911B}"/>
              </a:ext>
            </a:extLst>
          </p:cNvPr>
          <p:cNvSpPr>
            <a:spLocks noGrp="1"/>
          </p:cNvSpPr>
          <p:nvPr>
            <p:ph type="title"/>
          </p:nvPr>
        </p:nvSpPr>
        <p:spPr/>
        <p:txBody>
          <a:bodyPr>
            <a:normAutofit fontScale="90000"/>
          </a:bodyPr>
          <a:lstStyle/>
          <a:p>
            <a:r>
              <a:rPr lang="en-US" sz="5400" dirty="0">
                <a:solidFill>
                  <a:schemeClr val="tx1"/>
                </a:solidFill>
              </a:rPr>
              <a:t>Gettysburg address: a revolution in style</a:t>
            </a:r>
            <a:br>
              <a:rPr lang="en-US" sz="5400" dirty="0">
                <a:solidFill>
                  <a:schemeClr val="tx1"/>
                </a:solidFill>
              </a:rPr>
            </a:br>
            <a:r>
              <a:rPr lang="en-US" sz="1800" dirty="0">
                <a:solidFill>
                  <a:schemeClr val="tx1"/>
                </a:solidFill>
              </a:rPr>
              <a:t>November 19, 1863</a:t>
            </a:r>
            <a:endParaRPr lang="en-US" dirty="0"/>
          </a:p>
        </p:txBody>
      </p:sp>
      <p:sp>
        <p:nvSpPr>
          <p:cNvPr id="3" name="Content Placeholder 2">
            <a:extLst>
              <a:ext uri="{FF2B5EF4-FFF2-40B4-BE49-F238E27FC236}">
                <a16:creationId xmlns:a16="http://schemas.microsoft.com/office/drawing/2014/main" id="{EFC49DF6-BBC4-E684-939D-5B2AECF6E930}"/>
              </a:ext>
            </a:extLst>
          </p:cNvPr>
          <p:cNvSpPr>
            <a:spLocks noGrp="1"/>
          </p:cNvSpPr>
          <p:nvPr>
            <p:ph idx="1"/>
          </p:nvPr>
        </p:nvSpPr>
        <p:spPr/>
        <p:txBody>
          <a:bodyPr>
            <a:normAutofit fontScale="85000" lnSpcReduction="10000"/>
          </a:bodyPr>
          <a:lstStyle/>
          <a:p>
            <a:pPr marL="0" indent="0" algn="l">
              <a:buNone/>
            </a:pPr>
            <a:r>
              <a:rPr lang="en-US" b="1" i="0" u="none" strike="noStrike" dirty="0">
                <a:solidFill>
                  <a:srgbClr val="000000"/>
                </a:solidFill>
                <a:effectLst/>
              </a:rPr>
              <a:t>Four score and seven years ago our fathers brought forth on this continent, </a:t>
            </a:r>
            <a:r>
              <a:rPr lang="en-US" b="1" i="1" u="none" strike="noStrike" dirty="0">
                <a:solidFill>
                  <a:srgbClr val="00B0F0"/>
                </a:solidFill>
                <a:effectLst/>
              </a:rPr>
              <a:t>a new nation</a:t>
            </a:r>
            <a:r>
              <a:rPr lang="en-US" b="1" i="0" u="none" strike="noStrike" dirty="0">
                <a:solidFill>
                  <a:srgbClr val="000000"/>
                </a:solidFill>
                <a:effectLst/>
              </a:rPr>
              <a:t>, </a:t>
            </a:r>
            <a:r>
              <a:rPr lang="en-US" b="1" i="1" u="none" strike="noStrike" dirty="0">
                <a:solidFill>
                  <a:srgbClr val="00B0F0"/>
                </a:solidFill>
                <a:effectLst/>
              </a:rPr>
              <a:t>conceived in Liberty, and dedicated</a:t>
            </a:r>
            <a:r>
              <a:rPr lang="en-US" b="1" i="0" u="none" strike="noStrike" dirty="0">
                <a:solidFill>
                  <a:srgbClr val="000000"/>
                </a:solidFill>
                <a:effectLst/>
              </a:rPr>
              <a:t> to the proposition that </a:t>
            </a:r>
            <a:r>
              <a:rPr lang="en-US" b="1" i="0" u="none" strike="noStrike" dirty="0">
                <a:effectLst/>
              </a:rPr>
              <a:t>all men are created equal</a:t>
            </a:r>
            <a:r>
              <a:rPr lang="en-US" b="1" i="0" u="none" strike="noStrike" dirty="0">
                <a:solidFill>
                  <a:srgbClr val="000000"/>
                </a:solidFill>
                <a:effectLst/>
              </a:rPr>
              <a:t>. </a:t>
            </a:r>
            <a:endParaRPr lang="en-US" b="0" i="0" u="none" strike="noStrike" dirty="0">
              <a:solidFill>
                <a:srgbClr val="000000"/>
              </a:solidFill>
              <a:effectLst/>
            </a:endParaRPr>
          </a:p>
          <a:p>
            <a:pPr marL="0" indent="0" algn="l">
              <a:buNone/>
            </a:pPr>
            <a:r>
              <a:rPr lang="en-US" b="1" i="0" u="none" strike="noStrike" dirty="0">
                <a:solidFill>
                  <a:srgbClr val="000000"/>
                </a:solidFill>
                <a:effectLst/>
              </a:rPr>
              <a:t>Now we are engaged in </a:t>
            </a:r>
            <a:r>
              <a:rPr lang="en-US" b="1" i="0" u="none" strike="noStrike" dirty="0">
                <a:solidFill>
                  <a:srgbClr val="00B0F0"/>
                </a:solidFill>
                <a:effectLst/>
              </a:rPr>
              <a:t>A GREAT CIVIL WAR</a:t>
            </a:r>
            <a:r>
              <a:rPr lang="en-US" b="1" i="0" u="none" strike="noStrike" dirty="0">
                <a:solidFill>
                  <a:srgbClr val="000000"/>
                </a:solidFill>
                <a:effectLst/>
              </a:rPr>
              <a:t>, testing whether </a:t>
            </a:r>
            <a:r>
              <a:rPr lang="en-US" b="1" i="1" u="none" strike="noStrike" dirty="0">
                <a:solidFill>
                  <a:srgbClr val="00B0F0"/>
                </a:solidFill>
                <a:effectLst/>
              </a:rPr>
              <a:t>that nation</a:t>
            </a:r>
            <a:r>
              <a:rPr lang="en-US" b="1" i="0" u="none" strike="noStrike" dirty="0">
                <a:solidFill>
                  <a:srgbClr val="000000"/>
                </a:solidFill>
                <a:effectLst/>
              </a:rPr>
              <a:t>, or any nation </a:t>
            </a:r>
            <a:r>
              <a:rPr lang="en-US" b="1" i="1" u="none" strike="noStrike" dirty="0">
                <a:solidFill>
                  <a:srgbClr val="00B0F0"/>
                </a:solidFill>
                <a:effectLst/>
              </a:rPr>
              <a:t>so conceived </a:t>
            </a:r>
            <a:r>
              <a:rPr lang="en-US" b="1" u="none" strike="noStrike" dirty="0">
                <a:effectLst/>
              </a:rPr>
              <a:t>and</a:t>
            </a:r>
            <a:r>
              <a:rPr lang="en-US" b="1" i="1" u="none" strike="noStrike" dirty="0">
                <a:solidFill>
                  <a:srgbClr val="00B0F0"/>
                </a:solidFill>
                <a:effectLst/>
              </a:rPr>
              <a:t> so dedicated</a:t>
            </a:r>
            <a:r>
              <a:rPr lang="en-US" b="1" i="0" u="none" strike="noStrike" dirty="0">
                <a:solidFill>
                  <a:srgbClr val="000000"/>
                </a:solidFill>
                <a:effectLst/>
              </a:rPr>
              <a:t>, can long endure. We are met on a great </a:t>
            </a:r>
            <a:r>
              <a:rPr lang="en-US" b="1" dirty="0">
                <a:solidFill>
                  <a:srgbClr val="00B0F0"/>
                </a:solidFill>
              </a:rPr>
              <a:t>&lt;</a:t>
            </a:r>
            <a:r>
              <a:rPr lang="en-US" b="1" i="1" u="sng" strike="noStrike" dirty="0">
                <a:solidFill>
                  <a:srgbClr val="00B0F0"/>
                </a:solidFill>
                <a:effectLst/>
              </a:rPr>
              <a:t>battle-field&gt;</a:t>
            </a:r>
            <a:r>
              <a:rPr lang="en-US" b="1" i="0" u="none" strike="noStrike" dirty="0">
                <a:solidFill>
                  <a:srgbClr val="000000"/>
                </a:solidFill>
                <a:effectLst/>
              </a:rPr>
              <a:t> of </a:t>
            </a:r>
            <a:r>
              <a:rPr lang="en-US" b="1" i="0" u="none" strike="noStrike" dirty="0">
                <a:solidFill>
                  <a:srgbClr val="00B0F0"/>
                </a:solidFill>
                <a:effectLst/>
              </a:rPr>
              <a:t>THAT WAR</a:t>
            </a:r>
            <a:r>
              <a:rPr lang="en-US" b="1" i="0" u="none" strike="noStrike" dirty="0">
                <a:solidFill>
                  <a:srgbClr val="000000"/>
                </a:solidFill>
                <a:effectLst/>
              </a:rPr>
              <a:t>. We have come to </a:t>
            </a:r>
            <a:r>
              <a:rPr lang="en-US" b="1" i="1" u="none" strike="noStrike" dirty="0">
                <a:solidFill>
                  <a:srgbClr val="00B0F0"/>
                </a:solidFill>
                <a:effectLst/>
              </a:rPr>
              <a:t>dedicate </a:t>
            </a:r>
            <a:r>
              <a:rPr lang="en-US" b="1" i="0" u="none" strike="noStrike" dirty="0">
                <a:solidFill>
                  <a:srgbClr val="000000"/>
                </a:solidFill>
                <a:effectLst/>
              </a:rPr>
              <a:t>a portion of </a:t>
            </a:r>
            <a:r>
              <a:rPr lang="en-US" b="1" dirty="0">
                <a:solidFill>
                  <a:srgbClr val="00B0F0"/>
                </a:solidFill>
              </a:rPr>
              <a:t>&lt;</a:t>
            </a:r>
            <a:r>
              <a:rPr lang="en-US" b="1" i="1" u="sng" strike="noStrike" dirty="0">
                <a:solidFill>
                  <a:srgbClr val="00B0F0"/>
                </a:solidFill>
                <a:effectLst/>
              </a:rPr>
              <a:t>that field&gt;</a:t>
            </a:r>
            <a:r>
              <a:rPr lang="en-US" b="1" i="0" u="none" strike="noStrike" dirty="0">
                <a:solidFill>
                  <a:srgbClr val="000000"/>
                </a:solidFill>
                <a:effectLst/>
              </a:rPr>
              <a:t>, as a final resting place for those who here gave their lives that that nation might live. It is altogether fitting and proper that we should do this. </a:t>
            </a:r>
            <a:endParaRPr lang="en-US" b="0" i="0" u="none" strike="noStrike" dirty="0">
              <a:solidFill>
                <a:srgbClr val="000000"/>
              </a:solidFill>
              <a:effectLst/>
            </a:endParaRPr>
          </a:p>
          <a:p>
            <a:pPr marL="0" indent="0" algn="l">
              <a:buNone/>
            </a:pPr>
            <a:r>
              <a:rPr lang="en-US" b="1" i="0" u="none" strike="noStrike" dirty="0">
                <a:solidFill>
                  <a:srgbClr val="000000"/>
                </a:solidFill>
                <a:effectLst/>
              </a:rPr>
              <a:t>But, in a larger sense, </a:t>
            </a:r>
            <a:r>
              <a:rPr lang="en-US" b="1" i="0" u="none" strike="noStrike" dirty="0">
                <a:effectLst/>
              </a:rPr>
              <a:t>we can not </a:t>
            </a:r>
            <a:r>
              <a:rPr lang="en-US" b="1" i="1" u="none" strike="noStrike" dirty="0">
                <a:solidFill>
                  <a:srgbClr val="00B0F0"/>
                </a:solidFill>
                <a:effectLst/>
              </a:rPr>
              <a:t>dedicate</a:t>
            </a:r>
            <a:r>
              <a:rPr lang="en-US" b="1" i="0" u="none" strike="noStrike" dirty="0">
                <a:effectLst/>
              </a:rPr>
              <a:t> -- we can not </a:t>
            </a:r>
            <a:r>
              <a:rPr lang="en-US" b="1" i="1" u="none" strike="noStrike" dirty="0">
                <a:solidFill>
                  <a:srgbClr val="00B0F0"/>
                </a:solidFill>
                <a:effectLst/>
              </a:rPr>
              <a:t>consecrate</a:t>
            </a:r>
            <a:r>
              <a:rPr lang="en-US" b="1" i="0" u="none" strike="noStrike" dirty="0">
                <a:effectLst/>
              </a:rPr>
              <a:t> -- we can not hallow -- </a:t>
            </a:r>
            <a:r>
              <a:rPr lang="en-US" b="1" i="0" u="none" strike="noStrike" dirty="0">
                <a:solidFill>
                  <a:srgbClr val="000000"/>
                </a:solidFill>
                <a:effectLst/>
              </a:rPr>
              <a:t>this ground. The brave men, living and dead, </a:t>
            </a:r>
            <a:r>
              <a:rPr lang="en-US" i="0" u="none" strike="noStrike" dirty="0">
                <a:solidFill>
                  <a:srgbClr val="00B0F0"/>
                </a:solidFill>
                <a:effectLst/>
              </a:rPr>
              <a:t>who struggled here</a:t>
            </a:r>
            <a:r>
              <a:rPr lang="en-US" b="1" i="0" u="none" strike="noStrike" dirty="0">
                <a:solidFill>
                  <a:srgbClr val="000000"/>
                </a:solidFill>
                <a:effectLst/>
              </a:rPr>
              <a:t>, have </a:t>
            </a:r>
            <a:r>
              <a:rPr lang="en-US" b="1" i="0" u="none" strike="noStrike" dirty="0">
                <a:solidFill>
                  <a:srgbClr val="00B0F0"/>
                </a:solidFill>
                <a:effectLst/>
              </a:rPr>
              <a:t>consecrated</a:t>
            </a:r>
            <a:r>
              <a:rPr lang="en-US" b="1" i="0" u="none" strike="noStrike" dirty="0">
                <a:solidFill>
                  <a:srgbClr val="000000"/>
                </a:solidFill>
                <a:effectLst/>
              </a:rPr>
              <a:t> it, far above our poor power to add or detract. The world will little note, nor long remember what we say here, but it can never forget what they did here. It is for us the living, rather, to be </a:t>
            </a:r>
            <a:r>
              <a:rPr lang="en-US" b="1" i="1" u="none" strike="noStrike" dirty="0">
                <a:solidFill>
                  <a:srgbClr val="00B0F0"/>
                </a:solidFill>
                <a:effectLst/>
              </a:rPr>
              <a:t>dedicated</a:t>
            </a:r>
            <a:r>
              <a:rPr lang="en-US" b="1" i="0" u="none" strike="noStrike" dirty="0">
                <a:solidFill>
                  <a:srgbClr val="000000"/>
                </a:solidFill>
                <a:effectLst/>
              </a:rPr>
              <a:t> here to the unfinished work which they </a:t>
            </a:r>
            <a:r>
              <a:rPr lang="en-US" i="0" u="none" strike="noStrike" dirty="0">
                <a:solidFill>
                  <a:srgbClr val="00B0F0"/>
                </a:solidFill>
                <a:effectLst/>
              </a:rPr>
              <a:t>who fought here </a:t>
            </a:r>
            <a:r>
              <a:rPr lang="en-US" b="1" i="0" u="none" strike="noStrike" dirty="0">
                <a:solidFill>
                  <a:srgbClr val="000000"/>
                </a:solidFill>
                <a:effectLst/>
              </a:rPr>
              <a:t>have thus far so nobly advanced. It is rather for us to be here </a:t>
            </a:r>
            <a:r>
              <a:rPr lang="en-US" b="1" i="1" u="none" strike="noStrike" dirty="0">
                <a:solidFill>
                  <a:srgbClr val="00B0F0"/>
                </a:solidFill>
                <a:effectLst/>
              </a:rPr>
              <a:t>dedicated </a:t>
            </a:r>
            <a:r>
              <a:rPr lang="en-US" b="1" i="0" u="none" strike="noStrike" dirty="0">
                <a:solidFill>
                  <a:srgbClr val="000000"/>
                </a:solidFill>
                <a:effectLst/>
              </a:rPr>
              <a:t>to the great task remaining before us -- that from </a:t>
            </a:r>
            <a:r>
              <a:rPr lang="en-US" b="1" i="0" u="none" strike="noStrike" dirty="0">
                <a:solidFill>
                  <a:srgbClr val="00B0F0"/>
                </a:solidFill>
                <a:effectLst/>
              </a:rPr>
              <a:t>THESE HONORED DEAD</a:t>
            </a:r>
            <a:r>
              <a:rPr lang="en-US" b="1" i="0" u="none" strike="noStrike" dirty="0">
                <a:solidFill>
                  <a:srgbClr val="000000"/>
                </a:solidFill>
                <a:effectLst/>
              </a:rPr>
              <a:t> we take increased devotion to that cause for which they gave the last full measure of devotion -- that we here highly resolve that </a:t>
            </a:r>
            <a:r>
              <a:rPr lang="en-US" b="1" i="0" u="none" strike="noStrike" dirty="0">
                <a:solidFill>
                  <a:srgbClr val="00B0F0"/>
                </a:solidFill>
                <a:effectLst/>
              </a:rPr>
              <a:t>THESE DEAD</a:t>
            </a:r>
            <a:r>
              <a:rPr lang="en-US" b="1" i="0" u="none" strike="noStrike" dirty="0">
                <a:solidFill>
                  <a:srgbClr val="000000"/>
                </a:solidFill>
                <a:effectLst/>
              </a:rPr>
              <a:t> shall not have died in vain -- that this nation, under God, shall have a new birth of freedom -- and that government of the people, by the people, for the people, shall not perish from the earth</a:t>
            </a:r>
            <a:r>
              <a:rPr lang="en-US" b="1" i="0" u="none" strike="noStrike" dirty="0">
                <a:solidFill>
                  <a:srgbClr val="000000"/>
                </a:solidFill>
                <a:effectLst/>
                <a:latin typeface="arial" panose="020B0604020202020204" pitchFamily="34" charset="0"/>
              </a:rPr>
              <a:t>.</a:t>
            </a:r>
            <a:endParaRPr lang="en-US" b="0" i="0" u="none" strike="noStrike" dirty="0">
              <a:solidFill>
                <a:srgbClr val="000000"/>
              </a:solidFill>
              <a:effectLst/>
              <a:latin typeface="-webkit-standard"/>
            </a:endParaRPr>
          </a:p>
          <a:p>
            <a:pPr marL="0" indent="0">
              <a:buNone/>
            </a:pPr>
            <a:endParaRPr lang="en-US" dirty="0"/>
          </a:p>
        </p:txBody>
      </p:sp>
    </p:spTree>
    <p:extLst>
      <p:ext uri="{BB962C8B-B14F-4D97-AF65-F5344CB8AC3E}">
        <p14:creationId xmlns:p14="http://schemas.microsoft.com/office/powerpoint/2010/main" val="14826234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F4E9D-CE00-471F-D55C-89DD0156911B}"/>
              </a:ext>
            </a:extLst>
          </p:cNvPr>
          <p:cNvSpPr>
            <a:spLocks noGrp="1"/>
          </p:cNvSpPr>
          <p:nvPr>
            <p:ph type="title"/>
          </p:nvPr>
        </p:nvSpPr>
        <p:spPr/>
        <p:txBody>
          <a:bodyPr>
            <a:normAutofit fontScale="90000"/>
          </a:bodyPr>
          <a:lstStyle/>
          <a:p>
            <a:r>
              <a:rPr lang="en-US" sz="5400" dirty="0">
                <a:solidFill>
                  <a:schemeClr val="tx1"/>
                </a:solidFill>
              </a:rPr>
              <a:t>Gettysburg address: a revolution in style</a:t>
            </a:r>
            <a:br>
              <a:rPr lang="en-US" sz="5400" dirty="0">
                <a:solidFill>
                  <a:schemeClr val="tx1"/>
                </a:solidFill>
              </a:rPr>
            </a:br>
            <a:r>
              <a:rPr lang="en-US" sz="1800" dirty="0">
                <a:solidFill>
                  <a:schemeClr val="tx1"/>
                </a:solidFill>
              </a:rPr>
              <a:t>November 19, 1863</a:t>
            </a:r>
            <a:endParaRPr lang="en-US" dirty="0"/>
          </a:p>
        </p:txBody>
      </p:sp>
      <p:sp>
        <p:nvSpPr>
          <p:cNvPr id="3" name="Content Placeholder 2">
            <a:extLst>
              <a:ext uri="{FF2B5EF4-FFF2-40B4-BE49-F238E27FC236}">
                <a16:creationId xmlns:a16="http://schemas.microsoft.com/office/drawing/2014/main" id="{EFC49DF6-BBC4-E684-939D-5B2AECF6E930}"/>
              </a:ext>
            </a:extLst>
          </p:cNvPr>
          <p:cNvSpPr>
            <a:spLocks noGrp="1"/>
          </p:cNvSpPr>
          <p:nvPr>
            <p:ph idx="1"/>
          </p:nvPr>
        </p:nvSpPr>
        <p:spPr/>
        <p:txBody>
          <a:bodyPr>
            <a:normAutofit/>
          </a:bodyPr>
          <a:lstStyle/>
          <a:p>
            <a:pPr marL="0" indent="0">
              <a:buNone/>
            </a:pPr>
            <a:endParaRPr lang="en-US" dirty="0"/>
          </a:p>
          <a:p>
            <a:pPr marL="0" indent="0">
              <a:buNone/>
            </a:pPr>
            <a:endParaRPr lang="en-US" dirty="0"/>
          </a:p>
          <a:p>
            <a:pPr marL="0" indent="0">
              <a:buNone/>
            </a:pPr>
            <a:r>
              <a:rPr lang="en-US" dirty="0"/>
              <a:t>Garry Wills, </a:t>
            </a:r>
            <a:r>
              <a:rPr lang="en-US" i="1" dirty="0"/>
              <a:t>Lincoln at Gettysburg</a:t>
            </a:r>
            <a:r>
              <a:rPr lang="en-US" dirty="0"/>
              <a:t>:</a:t>
            </a:r>
          </a:p>
          <a:p>
            <a:pPr marL="0" indent="0">
              <a:buNone/>
            </a:pPr>
            <a:endParaRPr lang="en-US" dirty="0"/>
          </a:p>
          <a:p>
            <a:pPr marL="0" indent="0">
              <a:buNone/>
            </a:pPr>
            <a:r>
              <a:rPr lang="en-US" dirty="0"/>
              <a:t>“Despite the suggestive images of birth, testing, and rebirth, the speech is surprisingly bare of ornament. The language is itself made strenuous, its musculature easily traced, so even the grammar becomes a form of rhetoric. By repeating the antecedent as often as possible, instead of referring to it indirectly by pronouns like “it” or “they,” or by backward referential words like “former” and “latter,” Lincoln interlocks his sentences, making of them a constantly self-referential system. This linking up by explicit repetition amounts to a kind of hook-and-eye method for joining the parts of his address” (172). </a:t>
            </a:r>
          </a:p>
        </p:txBody>
      </p:sp>
    </p:spTree>
    <p:extLst>
      <p:ext uri="{BB962C8B-B14F-4D97-AF65-F5344CB8AC3E}">
        <p14:creationId xmlns:p14="http://schemas.microsoft.com/office/powerpoint/2010/main" val="30334750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6DBFAD4-B5FC-442B-A283-381B01B195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2" name="Oval 11">
              <a:extLst>
                <a:ext uri="{FF2B5EF4-FFF2-40B4-BE49-F238E27FC236}">
                  <a16:creationId xmlns:a16="http://schemas.microsoft.com/office/drawing/2014/main" id="{9B649DC7-8769-4383-A6F2-8F366BA7A1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3" name="Oval 12">
              <a:extLst>
                <a:ext uri="{FF2B5EF4-FFF2-40B4-BE49-F238E27FC236}">
                  <a16:creationId xmlns:a16="http://schemas.microsoft.com/office/drawing/2014/main" id="{0C67FD53-2686-4E0E-BA49-976F78F9AA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sp>
      </p:grpSp>
      <p:sp useBgFill="1">
        <p:nvSpPr>
          <p:cNvPr id="15" name="Rectangle 14">
            <a:extLst>
              <a:ext uri="{FF2B5EF4-FFF2-40B4-BE49-F238E27FC236}">
                <a16:creationId xmlns:a16="http://schemas.microsoft.com/office/drawing/2014/main" id="{2A0E4E09-FC02-4ADC-951A-3FFA90B6FE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727D9B-8FAB-2D0B-6508-43939A455D2A}"/>
              </a:ext>
            </a:extLst>
          </p:cNvPr>
          <p:cNvSpPr>
            <a:spLocks noGrp="1"/>
          </p:cNvSpPr>
          <p:nvPr>
            <p:ph type="title"/>
          </p:nvPr>
        </p:nvSpPr>
        <p:spPr>
          <a:xfrm>
            <a:off x="6550924" y="685800"/>
            <a:ext cx="4920019" cy="2021553"/>
          </a:xfrm>
        </p:spPr>
        <p:txBody>
          <a:bodyPr vert="horz" lIns="91440" tIns="45720" rIns="91440" bIns="45720" rtlCol="0" anchor="ctr">
            <a:normAutofit/>
          </a:bodyPr>
          <a:lstStyle/>
          <a:p>
            <a:r>
              <a:rPr lang="en-US" sz="3600" dirty="0">
                <a:solidFill>
                  <a:schemeClr val="tx1"/>
                </a:solidFill>
              </a:rPr>
              <a:t>SECOND Inaugural: “With Malice Toward None”</a:t>
            </a:r>
            <a:br>
              <a:rPr lang="en-US" sz="3600" dirty="0">
                <a:solidFill>
                  <a:schemeClr val="tx1"/>
                </a:solidFill>
              </a:rPr>
            </a:br>
            <a:r>
              <a:rPr lang="en-US" sz="2700" dirty="0">
                <a:solidFill>
                  <a:srgbClr val="FFFFFF"/>
                </a:solidFill>
              </a:rPr>
              <a:t>March 4, 1865</a:t>
            </a:r>
            <a:endParaRPr lang="en-US" sz="2700" dirty="0">
              <a:solidFill>
                <a:schemeClr val="tx1"/>
              </a:solidFill>
            </a:endParaRPr>
          </a:p>
        </p:txBody>
      </p:sp>
      <p:sp>
        <p:nvSpPr>
          <p:cNvPr id="17" name="Freeform: Shape 16">
            <a:extLst>
              <a:ext uri="{FF2B5EF4-FFF2-40B4-BE49-F238E27FC236}">
                <a16:creationId xmlns:a16="http://schemas.microsoft.com/office/drawing/2014/main" id="{9453FF84-60C1-4EA8-B49B-1B8C2D0C5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5859484" cy="6857997"/>
          </a:xfrm>
          <a:custGeom>
            <a:avLst/>
            <a:gdLst>
              <a:gd name="connsiteX0" fmla="*/ 3198825 w 5859484"/>
              <a:gd name="connsiteY0" fmla="*/ 0 h 6857997"/>
              <a:gd name="connsiteX1" fmla="*/ 3962351 w 5859484"/>
              <a:gd name="connsiteY1" fmla="*/ 0 h 6857997"/>
              <a:gd name="connsiteX2" fmla="*/ 4129776 w 5859484"/>
              <a:gd name="connsiteY2" fmla="*/ 128761 h 6857997"/>
              <a:gd name="connsiteX3" fmla="*/ 5859484 w 5859484"/>
              <a:gd name="connsiteY3" fmla="*/ 3718209 h 6857997"/>
              <a:gd name="connsiteX4" fmla="*/ 4624700 w 5859484"/>
              <a:gd name="connsiteY4" fmla="*/ 6845880 h 6857997"/>
              <a:gd name="connsiteX5" fmla="*/ 4612896 w 5859484"/>
              <a:gd name="connsiteY5" fmla="*/ 6857997 h 6857997"/>
              <a:gd name="connsiteX6" fmla="*/ 4017658 w 5859484"/>
              <a:gd name="connsiteY6" fmla="*/ 6857997 h 6857997"/>
              <a:gd name="connsiteX7" fmla="*/ 4173230 w 5859484"/>
              <a:gd name="connsiteY7" fmla="*/ 6719623 h 6857997"/>
              <a:gd name="connsiteX8" fmla="*/ 5443583 w 5859484"/>
              <a:gd name="connsiteY8" fmla="*/ 3718209 h 6857997"/>
              <a:gd name="connsiteX9" fmla="*/ 3355352 w 5859484"/>
              <a:gd name="connsiteY9" fmla="*/ 88079 h 6857997"/>
              <a:gd name="connsiteX10" fmla="*/ 0 w 5859484"/>
              <a:gd name="connsiteY10" fmla="*/ 0 h 6857997"/>
              <a:gd name="connsiteX11" fmla="*/ 2941255 w 5859484"/>
              <a:gd name="connsiteY11" fmla="*/ 0 h 6857997"/>
              <a:gd name="connsiteX12" fmla="*/ 3117080 w 5859484"/>
              <a:gd name="connsiteY12" fmla="*/ 88129 h 6857997"/>
              <a:gd name="connsiteX13" fmla="*/ 5324754 w 5859484"/>
              <a:gd name="connsiteY13" fmla="*/ 3718209 h 6857997"/>
              <a:gd name="connsiteX14" fmla="*/ 4089206 w 5859484"/>
              <a:gd name="connsiteY14" fmla="*/ 6637392 h 6857997"/>
              <a:gd name="connsiteX15" fmla="*/ 3841183 w 5859484"/>
              <a:gd name="connsiteY15" fmla="*/ 6857997 h 6857997"/>
              <a:gd name="connsiteX16" fmla="*/ 0 w 5859484"/>
              <a:gd name="connsiteY16" fmla="*/ 6857997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859484" h="6857997">
                <a:moveTo>
                  <a:pt x="3198825" y="0"/>
                </a:moveTo>
                <a:lnTo>
                  <a:pt x="3962351" y="0"/>
                </a:lnTo>
                <a:lnTo>
                  <a:pt x="4129776" y="128761"/>
                </a:lnTo>
                <a:cubicBezTo>
                  <a:pt x="5186152" y="981944"/>
                  <a:pt x="5859484" y="2273123"/>
                  <a:pt x="5859484" y="3718209"/>
                </a:cubicBezTo>
                <a:cubicBezTo>
                  <a:pt x="5859484" y="4922447"/>
                  <a:pt x="5391893" y="6019805"/>
                  <a:pt x="4624700" y="6845880"/>
                </a:cubicBezTo>
                <a:lnTo>
                  <a:pt x="4612896" y="6857997"/>
                </a:lnTo>
                <a:lnTo>
                  <a:pt x="4017658" y="6857997"/>
                </a:lnTo>
                <a:lnTo>
                  <a:pt x="4173230" y="6719623"/>
                </a:lnTo>
                <a:cubicBezTo>
                  <a:pt x="4958119" y="5951494"/>
                  <a:pt x="5443583" y="4890334"/>
                  <a:pt x="5443583" y="3718209"/>
                </a:cubicBezTo>
                <a:cubicBezTo>
                  <a:pt x="5443583" y="2179795"/>
                  <a:pt x="4607295" y="832535"/>
                  <a:pt x="3355352" y="88079"/>
                </a:cubicBezTo>
                <a:close/>
                <a:moveTo>
                  <a:pt x="0" y="0"/>
                </a:moveTo>
                <a:lnTo>
                  <a:pt x="2941255" y="0"/>
                </a:lnTo>
                <a:lnTo>
                  <a:pt x="3117080" y="88129"/>
                </a:lnTo>
                <a:cubicBezTo>
                  <a:pt x="4432070" y="787221"/>
                  <a:pt x="5324754" y="2150692"/>
                  <a:pt x="5324754" y="3718209"/>
                </a:cubicBezTo>
                <a:cubicBezTo>
                  <a:pt x="5324754" y="4858221"/>
                  <a:pt x="4852591" y="5890308"/>
                  <a:pt x="4089206" y="6637392"/>
                </a:cubicBezTo>
                <a:lnTo>
                  <a:pt x="3841183" y="6857997"/>
                </a:lnTo>
                <a:lnTo>
                  <a:pt x="0" y="6857997"/>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Content Placeholder 5">
            <a:extLst>
              <a:ext uri="{FF2B5EF4-FFF2-40B4-BE49-F238E27FC236}">
                <a16:creationId xmlns:a16="http://schemas.microsoft.com/office/drawing/2014/main" id="{C3F815DC-B182-EF28-FC08-78946C104359}"/>
              </a:ext>
            </a:extLst>
          </p:cNvPr>
          <p:cNvPicPr>
            <a:picLocks noGrp="1" noChangeAspect="1"/>
          </p:cNvPicPr>
          <p:nvPr>
            <p:ph idx="1"/>
          </p:nvPr>
        </p:nvPicPr>
        <p:blipFill rotWithShape="1">
          <a:blip r:embed="rId4">
            <a:extLst>
              <a:ext uri="{28A0092B-C50C-407E-A947-70E740481C1C}">
                <a14:useLocalDpi xmlns:a14="http://schemas.microsoft.com/office/drawing/2010/main" val="0"/>
              </a:ext>
            </a:extLst>
          </a:blip>
          <a:srcRect r="10719"/>
          <a:stretch/>
        </p:blipFill>
        <p:spPr>
          <a:xfrm>
            <a:off x="1" y="2"/>
            <a:ext cx="6095695" cy="6857997"/>
          </a:xfrm>
          <a:custGeom>
            <a:avLst/>
            <a:gdLst/>
            <a:ahLst/>
            <a:cxnLst/>
            <a:rect l="l" t="t" r="r" b="b"/>
            <a:pathLst>
              <a:path w="6095695" h="6857997">
                <a:moveTo>
                  <a:pt x="3435036" y="0"/>
                </a:moveTo>
                <a:lnTo>
                  <a:pt x="4198562" y="0"/>
                </a:lnTo>
                <a:lnTo>
                  <a:pt x="4365987" y="128761"/>
                </a:lnTo>
                <a:cubicBezTo>
                  <a:pt x="5422363" y="981944"/>
                  <a:pt x="6095695" y="2273123"/>
                  <a:pt x="6095695" y="3718209"/>
                </a:cubicBezTo>
                <a:cubicBezTo>
                  <a:pt x="6095695" y="4922447"/>
                  <a:pt x="5628104" y="6019805"/>
                  <a:pt x="4860911" y="6845880"/>
                </a:cubicBezTo>
                <a:lnTo>
                  <a:pt x="4849107" y="6857997"/>
                </a:lnTo>
                <a:lnTo>
                  <a:pt x="4253869" y="6857997"/>
                </a:lnTo>
                <a:lnTo>
                  <a:pt x="4409441" y="6719623"/>
                </a:lnTo>
                <a:cubicBezTo>
                  <a:pt x="5194330" y="5951494"/>
                  <a:pt x="5679794" y="4890334"/>
                  <a:pt x="5679794" y="3718209"/>
                </a:cubicBezTo>
                <a:cubicBezTo>
                  <a:pt x="5679794" y="2179795"/>
                  <a:pt x="4843506" y="832535"/>
                  <a:pt x="3591563" y="88079"/>
                </a:cubicBezTo>
                <a:close/>
                <a:moveTo>
                  <a:pt x="0" y="0"/>
                </a:moveTo>
                <a:lnTo>
                  <a:pt x="3177466" y="0"/>
                </a:lnTo>
                <a:lnTo>
                  <a:pt x="3353291" y="88129"/>
                </a:lnTo>
                <a:cubicBezTo>
                  <a:pt x="4668281" y="787221"/>
                  <a:pt x="5560965" y="2150692"/>
                  <a:pt x="5560965" y="3718209"/>
                </a:cubicBezTo>
                <a:cubicBezTo>
                  <a:pt x="5560965" y="4858221"/>
                  <a:pt x="5088802" y="5890308"/>
                  <a:pt x="4325417" y="6637392"/>
                </a:cubicBezTo>
                <a:lnTo>
                  <a:pt x="4077394" y="6857997"/>
                </a:lnTo>
                <a:lnTo>
                  <a:pt x="0" y="6857997"/>
                </a:lnTo>
                <a:close/>
              </a:path>
            </a:pathLst>
          </a:custGeom>
        </p:spPr>
      </p:pic>
      <p:sp>
        <p:nvSpPr>
          <p:cNvPr id="4" name="Text Placeholder 3">
            <a:extLst>
              <a:ext uri="{FF2B5EF4-FFF2-40B4-BE49-F238E27FC236}">
                <a16:creationId xmlns:a16="http://schemas.microsoft.com/office/drawing/2014/main" id="{3103B182-04F4-DEB6-ED66-510AEE43122A}"/>
              </a:ext>
            </a:extLst>
          </p:cNvPr>
          <p:cNvSpPr>
            <a:spLocks noGrp="1"/>
          </p:cNvSpPr>
          <p:nvPr>
            <p:ph type="body" sz="half" idx="2"/>
          </p:nvPr>
        </p:nvSpPr>
        <p:spPr>
          <a:xfrm>
            <a:off x="6550924" y="2927444"/>
            <a:ext cx="4920019" cy="3244755"/>
          </a:xfrm>
        </p:spPr>
        <p:txBody>
          <a:bodyPr vert="horz" lIns="91440" tIns="45720" rIns="91440" bIns="45720" rtlCol="0">
            <a:normAutofit lnSpcReduction="10000"/>
          </a:bodyPr>
          <a:lstStyle/>
          <a:p>
            <a:pPr>
              <a:lnSpc>
                <a:spcPct val="90000"/>
              </a:lnSpc>
            </a:pPr>
            <a:r>
              <a:rPr lang="en-US" sz="1600" dirty="0">
                <a:solidFill>
                  <a:schemeClr val="tx1"/>
                </a:solidFill>
              </a:rPr>
              <a:t>The Civil War will end in one month.</a:t>
            </a:r>
          </a:p>
          <a:p>
            <a:pPr>
              <a:lnSpc>
                <a:spcPct val="90000"/>
              </a:lnSpc>
            </a:pPr>
            <a:endParaRPr lang="en-US" sz="1600" dirty="0">
              <a:solidFill>
                <a:schemeClr val="tx1"/>
              </a:solidFill>
            </a:endParaRPr>
          </a:p>
          <a:p>
            <a:pPr>
              <a:lnSpc>
                <a:spcPct val="90000"/>
              </a:lnSpc>
            </a:pPr>
            <a:r>
              <a:rPr lang="en-US" sz="1600" dirty="0">
                <a:solidFill>
                  <a:schemeClr val="tx1"/>
                </a:solidFill>
              </a:rPr>
              <a:t>Louis Menand: “It is a remarkable fact about the United States that it fought a civil war without undergoing a change in its form of government. . . The war was fought to preserve the system of government that had been established at the nation’s founding—to prove, in fact, that the system was worth preserving, that the idea of democracy had not failed. This is the meaning of the Gettysburg Address. . . .”</a:t>
            </a:r>
          </a:p>
          <a:p>
            <a:pPr algn="r">
              <a:lnSpc>
                <a:spcPct val="90000"/>
              </a:lnSpc>
            </a:pPr>
            <a:r>
              <a:rPr lang="en-US" sz="1600" dirty="0">
                <a:solidFill>
                  <a:schemeClr val="tx1"/>
                </a:solidFill>
              </a:rPr>
              <a:t>Preface, </a:t>
            </a:r>
            <a:r>
              <a:rPr lang="en-US" sz="1600" i="1" dirty="0">
                <a:solidFill>
                  <a:schemeClr val="tx1"/>
                </a:solidFill>
              </a:rPr>
              <a:t>The Metaphysical Club: A Story of Ideas in America</a:t>
            </a:r>
            <a:endParaRPr lang="en-US" sz="1600" dirty="0">
              <a:solidFill>
                <a:schemeClr val="tx1"/>
              </a:solidFill>
            </a:endParaRPr>
          </a:p>
          <a:p>
            <a:pPr>
              <a:lnSpc>
                <a:spcPct val="90000"/>
              </a:lnSpc>
            </a:pPr>
            <a:endParaRPr lang="en-US" dirty="0">
              <a:solidFill>
                <a:schemeClr val="tx1"/>
              </a:solidFill>
            </a:endParaRPr>
          </a:p>
        </p:txBody>
      </p:sp>
    </p:spTree>
    <p:extLst>
      <p:ext uri="{BB962C8B-B14F-4D97-AF65-F5344CB8AC3E}">
        <p14:creationId xmlns:p14="http://schemas.microsoft.com/office/powerpoint/2010/main" val="501218191"/>
      </p:ext>
    </p:extLst>
  </p:cSld>
  <p:clrMapOvr>
    <a:overrideClrMapping bg1="dk1" tx1="lt1" bg2="dk2" tx2="lt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F4E9D-CE00-471F-D55C-89DD0156911B}"/>
              </a:ext>
            </a:extLst>
          </p:cNvPr>
          <p:cNvSpPr>
            <a:spLocks noGrp="1"/>
          </p:cNvSpPr>
          <p:nvPr>
            <p:ph type="title"/>
          </p:nvPr>
        </p:nvSpPr>
        <p:spPr/>
        <p:txBody>
          <a:bodyPr/>
          <a:lstStyle/>
          <a:p>
            <a:r>
              <a:rPr lang="en-US" dirty="0">
                <a:solidFill>
                  <a:schemeClr val="tx1"/>
                </a:solidFill>
              </a:rPr>
              <a:t>Second inaugural </a:t>
            </a:r>
            <a:br>
              <a:rPr lang="en-US" dirty="0">
                <a:solidFill>
                  <a:schemeClr val="tx1"/>
                </a:solidFill>
              </a:rPr>
            </a:br>
            <a:r>
              <a:rPr lang="en-US" sz="2400" dirty="0">
                <a:solidFill>
                  <a:schemeClr val="tx1"/>
                </a:solidFill>
              </a:rPr>
              <a:t>March 4, 1865</a:t>
            </a:r>
            <a:endParaRPr lang="en-US" sz="2400" dirty="0"/>
          </a:p>
        </p:txBody>
      </p:sp>
      <p:sp>
        <p:nvSpPr>
          <p:cNvPr id="3" name="Content Placeholder 2">
            <a:extLst>
              <a:ext uri="{FF2B5EF4-FFF2-40B4-BE49-F238E27FC236}">
                <a16:creationId xmlns:a16="http://schemas.microsoft.com/office/drawing/2014/main" id="{EFC49DF6-BBC4-E684-939D-5B2AECF6E930}"/>
              </a:ext>
            </a:extLst>
          </p:cNvPr>
          <p:cNvSpPr>
            <a:spLocks noGrp="1"/>
          </p:cNvSpPr>
          <p:nvPr>
            <p:ph idx="1"/>
          </p:nvPr>
        </p:nvSpPr>
        <p:spPr/>
        <p:txBody>
          <a:bodyPr>
            <a:normAutofit/>
          </a:bodyPr>
          <a:lstStyle/>
          <a:p>
            <a:pPr marL="0" indent="0">
              <a:buNone/>
            </a:pPr>
            <a:r>
              <a:rPr lang="en-US" b="0" i="0" u="none" strike="noStrike" dirty="0">
                <a:solidFill>
                  <a:srgbClr val="202122"/>
                </a:solidFill>
                <a:effectLst/>
              </a:rPr>
              <a:t>“On the occasion corresponding to this four years ago </a:t>
            </a:r>
            <a:r>
              <a:rPr lang="en-US" b="0" i="0" u="none" strike="noStrike" dirty="0">
                <a:solidFill>
                  <a:srgbClr val="FF0000"/>
                </a:solidFill>
                <a:effectLst/>
              </a:rPr>
              <a:t>all thoughts </a:t>
            </a:r>
            <a:r>
              <a:rPr lang="en-US" b="0" i="0" u="none" strike="noStrike" dirty="0">
                <a:solidFill>
                  <a:srgbClr val="202122"/>
                </a:solidFill>
                <a:effectLst/>
              </a:rPr>
              <a:t>were anxiously directed to an impending civil war. </a:t>
            </a:r>
            <a:r>
              <a:rPr lang="en-US" b="0" i="0" u="none" strike="noStrike" dirty="0">
                <a:solidFill>
                  <a:srgbClr val="FF0000"/>
                </a:solidFill>
                <a:effectLst/>
              </a:rPr>
              <a:t>All </a:t>
            </a:r>
            <a:r>
              <a:rPr lang="en-US" b="0" i="0" u="none" strike="noStrike" dirty="0">
                <a:solidFill>
                  <a:srgbClr val="202122"/>
                </a:solidFill>
                <a:effectLst/>
              </a:rPr>
              <a:t>dreaded it, </a:t>
            </a:r>
            <a:r>
              <a:rPr lang="en-US" b="0" i="0" u="none" strike="noStrike" dirty="0">
                <a:solidFill>
                  <a:srgbClr val="FF0000"/>
                </a:solidFill>
                <a:effectLst/>
              </a:rPr>
              <a:t>all </a:t>
            </a:r>
            <a:r>
              <a:rPr lang="en-US" b="0" i="0" u="none" strike="noStrike" dirty="0">
                <a:solidFill>
                  <a:srgbClr val="202122"/>
                </a:solidFill>
                <a:effectLst/>
              </a:rPr>
              <a:t>sought to avert it. While the inaugural address was being delivered from this place, devoted altogether to </a:t>
            </a:r>
            <a:r>
              <a:rPr lang="en-US" b="0" i="1" u="none" strike="noStrike" dirty="0">
                <a:solidFill>
                  <a:srgbClr val="202122"/>
                </a:solidFill>
                <a:effectLst/>
              </a:rPr>
              <a:t>saving</a:t>
            </a:r>
            <a:r>
              <a:rPr lang="en-US" b="0" i="0" u="none" strike="noStrike" dirty="0">
                <a:solidFill>
                  <a:srgbClr val="202122"/>
                </a:solidFill>
                <a:effectLst/>
              </a:rPr>
              <a:t> the Union without war, </a:t>
            </a:r>
            <a:r>
              <a:rPr lang="en-US" b="0" i="0" u="none" strike="noStrike" dirty="0">
                <a:solidFill>
                  <a:srgbClr val="FF0000"/>
                </a:solidFill>
                <a:effectLst/>
              </a:rPr>
              <a:t>insurgent agents </a:t>
            </a:r>
            <a:r>
              <a:rPr lang="en-US" b="0" i="0" u="none" strike="noStrike" dirty="0">
                <a:effectLst/>
              </a:rPr>
              <a:t>were in the city seeking to </a:t>
            </a:r>
            <a:r>
              <a:rPr lang="en-US" b="0" i="1" u="none" strike="noStrike" dirty="0">
                <a:effectLst/>
              </a:rPr>
              <a:t>destroy</a:t>
            </a:r>
            <a:r>
              <a:rPr lang="en-US" b="0" i="0" u="none" strike="noStrike" dirty="0">
                <a:effectLst/>
              </a:rPr>
              <a:t> it without war—seeking to dissolve the Union and divide effects by negotiation. </a:t>
            </a:r>
            <a:r>
              <a:rPr lang="en-US" b="0" i="0" u="none" strike="noStrike" dirty="0">
                <a:solidFill>
                  <a:srgbClr val="FF0000"/>
                </a:solidFill>
                <a:effectLst/>
              </a:rPr>
              <a:t>Both parties deprecated war, </a:t>
            </a:r>
            <a:r>
              <a:rPr lang="en-US" b="0" i="0" u="none" strike="noStrike" dirty="0">
                <a:effectLst/>
              </a:rPr>
              <a:t>but one of them would </a:t>
            </a:r>
            <a:r>
              <a:rPr lang="en-US" b="0" i="1" u="none" strike="noStrike" dirty="0">
                <a:effectLst/>
              </a:rPr>
              <a:t>make</a:t>
            </a:r>
            <a:r>
              <a:rPr lang="en-US" b="0" i="0" u="none" strike="noStrike" dirty="0">
                <a:effectLst/>
              </a:rPr>
              <a:t> war rather than let the nation survive, and the other would </a:t>
            </a:r>
            <a:r>
              <a:rPr lang="en-US" b="0" i="1" u="none" strike="noStrike" dirty="0">
                <a:effectLst/>
              </a:rPr>
              <a:t>accept</a:t>
            </a:r>
            <a:r>
              <a:rPr lang="en-US" b="0" i="0" u="none" strike="noStrike" dirty="0">
                <a:effectLst/>
              </a:rPr>
              <a:t> war rather than let it perish. </a:t>
            </a:r>
            <a:r>
              <a:rPr lang="en-US" b="0" i="0" u="none" strike="noStrike" dirty="0">
                <a:solidFill>
                  <a:srgbClr val="FF0000"/>
                </a:solidFill>
                <a:effectLst/>
              </a:rPr>
              <a:t>And the war came.</a:t>
            </a:r>
            <a:r>
              <a:rPr lang="en-US" b="0" i="0" u="none" strike="noStrike" dirty="0">
                <a:effectLst/>
              </a:rPr>
              <a:t>”</a:t>
            </a:r>
          </a:p>
          <a:p>
            <a:pPr marL="0" indent="0">
              <a:buNone/>
            </a:pPr>
            <a:endParaRPr lang="en-US" dirty="0">
              <a:solidFill>
                <a:srgbClr val="FF0000"/>
              </a:solidFill>
            </a:endParaRPr>
          </a:p>
          <a:p>
            <a:pPr marL="0" indent="0">
              <a:buNone/>
            </a:pPr>
            <a:r>
              <a:rPr lang="en-US" i="1" dirty="0">
                <a:solidFill>
                  <a:srgbClr val="FF0000"/>
                </a:solidFill>
              </a:rPr>
              <a:t>In his first paragraph, Lincoln attempts to direct the focus away from </a:t>
            </a:r>
            <a:r>
              <a:rPr lang="en-US" dirty="0">
                <a:solidFill>
                  <a:srgbClr val="FF0000"/>
                </a:solidFill>
              </a:rPr>
              <a:t>I </a:t>
            </a:r>
            <a:r>
              <a:rPr lang="en-US" i="1" dirty="0">
                <a:solidFill>
                  <a:srgbClr val="FF0000"/>
                </a:solidFill>
              </a:rPr>
              <a:t>and toward the </a:t>
            </a:r>
            <a:r>
              <a:rPr lang="en-US" dirty="0">
                <a:solidFill>
                  <a:srgbClr val="FF0000"/>
                </a:solidFill>
              </a:rPr>
              <a:t>we </a:t>
            </a:r>
            <a:r>
              <a:rPr lang="en-US" i="1" dirty="0">
                <a:solidFill>
                  <a:srgbClr val="FF0000"/>
                </a:solidFill>
              </a:rPr>
              <a:t>of a reunified nation. He is careful to avoid explicit blame, instead using vague language when describing motivations.</a:t>
            </a:r>
          </a:p>
        </p:txBody>
      </p:sp>
    </p:spTree>
    <p:extLst>
      <p:ext uri="{BB962C8B-B14F-4D97-AF65-F5344CB8AC3E}">
        <p14:creationId xmlns:p14="http://schemas.microsoft.com/office/powerpoint/2010/main" val="3044630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A0E4E09-FC02-4ADC-951A-3FFA90B6FE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BCB4D6-A0EE-F760-2055-B7EA5F327939}"/>
              </a:ext>
            </a:extLst>
          </p:cNvPr>
          <p:cNvSpPr>
            <a:spLocks noGrp="1"/>
          </p:cNvSpPr>
          <p:nvPr>
            <p:ph type="ctrTitle"/>
          </p:nvPr>
        </p:nvSpPr>
        <p:spPr>
          <a:xfrm>
            <a:off x="6556100" y="1360493"/>
            <a:ext cx="4972511" cy="3106732"/>
          </a:xfrm>
        </p:spPr>
        <p:txBody>
          <a:bodyPr anchor="b">
            <a:normAutofit/>
          </a:bodyPr>
          <a:lstStyle/>
          <a:p>
            <a:r>
              <a:rPr lang="en-US" sz="7200" dirty="0"/>
              <a:t>Part 1. </a:t>
            </a:r>
          </a:p>
        </p:txBody>
      </p:sp>
      <p:sp>
        <p:nvSpPr>
          <p:cNvPr id="3" name="Subtitle 2">
            <a:extLst>
              <a:ext uri="{FF2B5EF4-FFF2-40B4-BE49-F238E27FC236}">
                <a16:creationId xmlns:a16="http://schemas.microsoft.com/office/drawing/2014/main" id="{51EB03C2-8381-3604-17D2-E838796B113E}"/>
              </a:ext>
            </a:extLst>
          </p:cNvPr>
          <p:cNvSpPr>
            <a:spLocks noGrp="1"/>
          </p:cNvSpPr>
          <p:nvPr>
            <p:ph type="subTitle" idx="1"/>
          </p:nvPr>
        </p:nvSpPr>
        <p:spPr>
          <a:xfrm>
            <a:off x="6556100" y="4687316"/>
            <a:ext cx="4972512" cy="1517088"/>
          </a:xfrm>
        </p:spPr>
        <p:txBody>
          <a:bodyPr>
            <a:normAutofit/>
          </a:bodyPr>
          <a:lstStyle/>
          <a:p>
            <a:r>
              <a:rPr lang="en-US" dirty="0"/>
              <a:t>Context: Sectionalism and Civil War</a:t>
            </a:r>
          </a:p>
        </p:txBody>
      </p:sp>
      <p:pic>
        <p:nvPicPr>
          <p:cNvPr id="5" name="Picture 4" descr="A person with a beard&#10;&#10;Description automatically generated with low confidence">
            <a:extLst>
              <a:ext uri="{FF2B5EF4-FFF2-40B4-BE49-F238E27FC236}">
                <a16:creationId xmlns:a16="http://schemas.microsoft.com/office/drawing/2014/main" id="{75B86750-2310-B16C-CA7D-5534BB73C7A1}"/>
              </a:ext>
            </a:extLst>
          </p:cNvPr>
          <p:cNvPicPr>
            <a:picLocks noChangeAspect="1"/>
          </p:cNvPicPr>
          <p:nvPr/>
        </p:nvPicPr>
        <p:blipFill rotWithShape="1">
          <a:blip r:embed="rId2">
            <a:extLst>
              <a:ext uri="{28A0092B-C50C-407E-A947-70E740481C1C}">
                <a14:useLocalDpi xmlns:a14="http://schemas.microsoft.com/office/drawing/2010/main" val="0"/>
              </a:ext>
            </a:extLst>
          </a:blip>
          <a:srcRect l="891" r="10224"/>
          <a:stretch/>
        </p:blipFill>
        <p:spPr>
          <a:xfrm>
            <a:off x="1" y="2"/>
            <a:ext cx="6095695" cy="6857997"/>
          </a:xfrm>
          <a:custGeom>
            <a:avLst/>
            <a:gdLst/>
            <a:ahLst/>
            <a:cxnLst/>
            <a:rect l="l" t="t" r="r" b="b"/>
            <a:pathLst>
              <a:path w="6095695" h="6857997">
                <a:moveTo>
                  <a:pt x="3435036" y="0"/>
                </a:moveTo>
                <a:lnTo>
                  <a:pt x="4198562" y="0"/>
                </a:lnTo>
                <a:lnTo>
                  <a:pt x="4365987" y="128761"/>
                </a:lnTo>
                <a:cubicBezTo>
                  <a:pt x="5422363" y="981944"/>
                  <a:pt x="6095695" y="2273123"/>
                  <a:pt x="6095695" y="3718209"/>
                </a:cubicBezTo>
                <a:cubicBezTo>
                  <a:pt x="6095695" y="4922447"/>
                  <a:pt x="5628104" y="6019805"/>
                  <a:pt x="4860911" y="6845880"/>
                </a:cubicBezTo>
                <a:lnTo>
                  <a:pt x="4849107" y="6857997"/>
                </a:lnTo>
                <a:lnTo>
                  <a:pt x="4253869" y="6857997"/>
                </a:lnTo>
                <a:lnTo>
                  <a:pt x="4409441" y="6719623"/>
                </a:lnTo>
                <a:cubicBezTo>
                  <a:pt x="5194330" y="5951494"/>
                  <a:pt x="5679794" y="4890334"/>
                  <a:pt x="5679794" y="3718209"/>
                </a:cubicBezTo>
                <a:cubicBezTo>
                  <a:pt x="5679794" y="2179795"/>
                  <a:pt x="4843506" y="832535"/>
                  <a:pt x="3591563" y="88079"/>
                </a:cubicBezTo>
                <a:close/>
                <a:moveTo>
                  <a:pt x="0" y="0"/>
                </a:moveTo>
                <a:lnTo>
                  <a:pt x="3177466" y="0"/>
                </a:lnTo>
                <a:lnTo>
                  <a:pt x="3353291" y="88129"/>
                </a:lnTo>
                <a:cubicBezTo>
                  <a:pt x="4668281" y="787221"/>
                  <a:pt x="5560965" y="2150692"/>
                  <a:pt x="5560965" y="3718209"/>
                </a:cubicBezTo>
                <a:cubicBezTo>
                  <a:pt x="5560965" y="4858221"/>
                  <a:pt x="5088802" y="5890308"/>
                  <a:pt x="4325417" y="6637392"/>
                </a:cubicBezTo>
                <a:lnTo>
                  <a:pt x="4077394" y="6857997"/>
                </a:lnTo>
                <a:lnTo>
                  <a:pt x="0" y="6857997"/>
                </a:lnTo>
                <a:close/>
              </a:path>
            </a:pathLst>
          </a:custGeom>
        </p:spPr>
      </p:pic>
      <p:sp>
        <p:nvSpPr>
          <p:cNvPr id="12" name="Freeform: Shape 11">
            <a:extLst>
              <a:ext uri="{FF2B5EF4-FFF2-40B4-BE49-F238E27FC236}">
                <a16:creationId xmlns:a16="http://schemas.microsoft.com/office/drawing/2014/main" id="{0060CE1A-A2ED-43AC-857D-05822177FA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598"/>
            <a:ext cx="6095695" cy="6857997"/>
          </a:xfrm>
          <a:custGeom>
            <a:avLst/>
            <a:gdLst>
              <a:gd name="connsiteX0" fmla="*/ 3435036 w 6095695"/>
              <a:gd name="connsiteY0" fmla="*/ 0 h 6857997"/>
              <a:gd name="connsiteX1" fmla="*/ 4198562 w 6095695"/>
              <a:gd name="connsiteY1" fmla="*/ 0 h 6857997"/>
              <a:gd name="connsiteX2" fmla="*/ 4365987 w 6095695"/>
              <a:gd name="connsiteY2" fmla="*/ 128761 h 6857997"/>
              <a:gd name="connsiteX3" fmla="*/ 6095695 w 6095695"/>
              <a:gd name="connsiteY3" fmla="*/ 3718209 h 6857997"/>
              <a:gd name="connsiteX4" fmla="*/ 4860911 w 6095695"/>
              <a:gd name="connsiteY4" fmla="*/ 6845880 h 6857997"/>
              <a:gd name="connsiteX5" fmla="*/ 4849107 w 6095695"/>
              <a:gd name="connsiteY5" fmla="*/ 6857997 h 6857997"/>
              <a:gd name="connsiteX6" fmla="*/ 4253869 w 6095695"/>
              <a:gd name="connsiteY6" fmla="*/ 6857997 h 6857997"/>
              <a:gd name="connsiteX7" fmla="*/ 4409441 w 6095695"/>
              <a:gd name="connsiteY7" fmla="*/ 6719623 h 6857997"/>
              <a:gd name="connsiteX8" fmla="*/ 5679794 w 6095695"/>
              <a:gd name="connsiteY8" fmla="*/ 3718209 h 6857997"/>
              <a:gd name="connsiteX9" fmla="*/ 3591563 w 6095695"/>
              <a:gd name="connsiteY9" fmla="*/ 88079 h 6857997"/>
              <a:gd name="connsiteX10" fmla="*/ 0 w 6095695"/>
              <a:gd name="connsiteY10" fmla="*/ 0 h 6857997"/>
              <a:gd name="connsiteX11" fmla="*/ 3177466 w 6095695"/>
              <a:gd name="connsiteY11" fmla="*/ 0 h 6857997"/>
              <a:gd name="connsiteX12" fmla="*/ 3353291 w 6095695"/>
              <a:gd name="connsiteY12" fmla="*/ 88129 h 6857997"/>
              <a:gd name="connsiteX13" fmla="*/ 5560965 w 6095695"/>
              <a:gd name="connsiteY13" fmla="*/ 3718209 h 6857997"/>
              <a:gd name="connsiteX14" fmla="*/ 4325417 w 6095695"/>
              <a:gd name="connsiteY14" fmla="*/ 6637392 h 6857997"/>
              <a:gd name="connsiteX15" fmla="*/ 4077394 w 6095695"/>
              <a:gd name="connsiteY15" fmla="*/ 6857997 h 6857997"/>
              <a:gd name="connsiteX16" fmla="*/ 0 w 6095695"/>
              <a:gd name="connsiteY16" fmla="*/ 6857997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5695" h="6857997">
                <a:moveTo>
                  <a:pt x="3435036" y="0"/>
                </a:moveTo>
                <a:lnTo>
                  <a:pt x="4198562" y="0"/>
                </a:lnTo>
                <a:lnTo>
                  <a:pt x="4365987" y="128761"/>
                </a:lnTo>
                <a:cubicBezTo>
                  <a:pt x="5422363" y="981944"/>
                  <a:pt x="6095695" y="2273123"/>
                  <a:pt x="6095695" y="3718209"/>
                </a:cubicBezTo>
                <a:cubicBezTo>
                  <a:pt x="6095695" y="4922447"/>
                  <a:pt x="5628104" y="6019805"/>
                  <a:pt x="4860911" y="6845880"/>
                </a:cubicBezTo>
                <a:lnTo>
                  <a:pt x="4849107" y="6857997"/>
                </a:lnTo>
                <a:lnTo>
                  <a:pt x="4253869" y="6857997"/>
                </a:lnTo>
                <a:lnTo>
                  <a:pt x="4409441" y="6719623"/>
                </a:lnTo>
                <a:cubicBezTo>
                  <a:pt x="5194330" y="5951494"/>
                  <a:pt x="5679794" y="4890334"/>
                  <a:pt x="5679794" y="3718209"/>
                </a:cubicBezTo>
                <a:cubicBezTo>
                  <a:pt x="5679794" y="2179795"/>
                  <a:pt x="4843506" y="832535"/>
                  <a:pt x="3591563" y="88079"/>
                </a:cubicBezTo>
                <a:close/>
                <a:moveTo>
                  <a:pt x="0" y="0"/>
                </a:moveTo>
                <a:lnTo>
                  <a:pt x="3177466" y="0"/>
                </a:lnTo>
                <a:lnTo>
                  <a:pt x="3353291" y="88129"/>
                </a:lnTo>
                <a:cubicBezTo>
                  <a:pt x="4668281" y="787221"/>
                  <a:pt x="5560965" y="2150692"/>
                  <a:pt x="5560965" y="3718209"/>
                </a:cubicBezTo>
                <a:cubicBezTo>
                  <a:pt x="5560965" y="4858221"/>
                  <a:pt x="5088802" y="5890308"/>
                  <a:pt x="4325417" y="6637392"/>
                </a:cubicBezTo>
                <a:lnTo>
                  <a:pt x="4077394" y="6857997"/>
                </a:lnTo>
                <a:lnTo>
                  <a:pt x="0" y="6857997"/>
                </a:lnTo>
                <a:close/>
              </a:path>
            </a:pathLst>
          </a:custGeom>
          <a:blipFill dpi="0" rotWithShape="1">
            <a:blip r:embed="rId3">
              <a:alphaModFix amt="30000"/>
              <a:duotone>
                <a:prstClr val="black"/>
                <a:schemeClr val="accent1">
                  <a:tint val="45000"/>
                  <a:satMod val="400000"/>
                </a:schemeClr>
              </a:duotone>
              <a:extLst>
                <a:ext uri="{BEBA8EAE-BF5A-486C-A8C5-ECC9F3942E4B}">
                  <a14:imgProps xmlns:a14="http://schemas.microsoft.com/office/drawing/2010/main">
                    <a14:imgLayer r:embed="rId4">
                      <a14:imgEffect>
                        <a14:sharpenSoften amount="61000"/>
                      </a14:imgEffect>
                      <a14:imgEffect>
                        <a14:brightnessContrast bright="-25000" contrast="20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Tree>
    <p:extLst>
      <p:ext uri="{BB962C8B-B14F-4D97-AF65-F5344CB8AC3E}">
        <p14:creationId xmlns:p14="http://schemas.microsoft.com/office/powerpoint/2010/main" val="2122291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F4E9D-CE00-471F-D55C-89DD0156911B}"/>
              </a:ext>
            </a:extLst>
          </p:cNvPr>
          <p:cNvSpPr>
            <a:spLocks noGrp="1"/>
          </p:cNvSpPr>
          <p:nvPr>
            <p:ph type="title"/>
          </p:nvPr>
        </p:nvSpPr>
        <p:spPr/>
        <p:txBody>
          <a:bodyPr/>
          <a:lstStyle/>
          <a:p>
            <a:r>
              <a:rPr lang="en-US" dirty="0">
                <a:solidFill>
                  <a:schemeClr val="tx1"/>
                </a:solidFill>
              </a:rPr>
              <a:t>Second inaugural </a:t>
            </a:r>
            <a:br>
              <a:rPr lang="en-US" dirty="0">
                <a:solidFill>
                  <a:schemeClr val="tx1"/>
                </a:solidFill>
              </a:rPr>
            </a:br>
            <a:r>
              <a:rPr lang="en-US" sz="2400" dirty="0">
                <a:solidFill>
                  <a:schemeClr val="tx1"/>
                </a:solidFill>
              </a:rPr>
              <a:t>March 4, 1865</a:t>
            </a:r>
            <a:endParaRPr lang="en-US" sz="2400" dirty="0"/>
          </a:p>
        </p:txBody>
      </p:sp>
      <p:sp>
        <p:nvSpPr>
          <p:cNvPr id="3" name="Content Placeholder 2">
            <a:extLst>
              <a:ext uri="{FF2B5EF4-FFF2-40B4-BE49-F238E27FC236}">
                <a16:creationId xmlns:a16="http://schemas.microsoft.com/office/drawing/2014/main" id="{EFC49DF6-BBC4-E684-939D-5B2AECF6E930}"/>
              </a:ext>
            </a:extLst>
          </p:cNvPr>
          <p:cNvSpPr>
            <a:spLocks noGrp="1"/>
          </p:cNvSpPr>
          <p:nvPr>
            <p:ph idx="1"/>
          </p:nvPr>
        </p:nvSpPr>
        <p:spPr/>
        <p:txBody>
          <a:bodyPr>
            <a:noAutofit/>
          </a:bodyPr>
          <a:lstStyle/>
          <a:p>
            <a:pPr marL="0" indent="0">
              <a:buNone/>
            </a:pPr>
            <a:r>
              <a:rPr lang="en-US" b="0" i="0" u="none" strike="noStrike" dirty="0">
                <a:solidFill>
                  <a:srgbClr val="202122"/>
                </a:solidFill>
                <a:effectLst/>
              </a:rPr>
              <a:t>“One-eighth of the whole population were colored slaves, not distributed generally over the Union, but localized in the southern part of it. These slaves constituted a peculiar and powerful interest. All knew that this interest was somehow the cause of the war. To strengthen, perpetuate, and extend this interest was the object for which the insurgents would rend the Union even by war, while the Government claimed no right to do more than to restrict the territorial enlargement of it. Neither party expected for the war the magnitude or the duration which it has already attained. . . . ”</a:t>
            </a:r>
          </a:p>
          <a:p>
            <a:pPr marL="0" indent="0">
              <a:buNone/>
            </a:pPr>
            <a:endParaRPr lang="en-US" dirty="0">
              <a:solidFill>
                <a:srgbClr val="202122"/>
              </a:solidFill>
            </a:endParaRPr>
          </a:p>
          <a:p>
            <a:pPr marL="0" indent="0">
              <a:buNone/>
            </a:pPr>
            <a:r>
              <a:rPr lang="en-US" i="1" dirty="0">
                <a:solidFill>
                  <a:srgbClr val="FF0000"/>
                </a:solidFill>
              </a:rPr>
              <a:t>Here Lincoln says that slavery was the cause of the war—a stark change from the First Inaugural. </a:t>
            </a:r>
          </a:p>
        </p:txBody>
      </p:sp>
    </p:spTree>
    <p:extLst>
      <p:ext uri="{BB962C8B-B14F-4D97-AF65-F5344CB8AC3E}">
        <p14:creationId xmlns:p14="http://schemas.microsoft.com/office/powerpoint/2010/main" val="27983800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F4E9D-CE00-471F-D55C-89DD0156911B}"/>
              </a:ext>
            </a:extLst>
          </p:cNvPr>
          <p:cNvSpPr>
            <a:spLocks noGrp="1"/>
          </p:cNvSpPr>
          <p:nvPr>
            <p:ph type="title"/>
          </p:nvPr>
        </p:nvSpPr>
        <p:spPr/>
        <p:txBody>
          <a:bodyPr/>
          <a:lstStyle/>
          <a:p>
            <a:r>
              <a:rPr lang="en-US" dirty="0">
                <a:solidFill>
                  <a:schemeClr val="tx1"/>
                </a:solidFill>
              </a:rPr>
              <a:t>Second inaugural </a:t>
            </a:r>
            <a:br>
              <a:rPr lang="en-US" dirty="0">
                <a:solidFill>
                  <a:schemeClr val="tx1"/>
                </a:solidFill>
              </a:rPr>
            </a:br>
            <a:r>
              <a:rPr lang="en-US" sz="2400" dirty="0">
                <a:solidFill>
                  <a:schemeClr val="tx1"/>
                </a:solidFill>
              </a:rPr>
              <a:t>March 4, 1865</a:t>
            </a:r>
            <a:endParaRPr lang="en-US" sz="2400" dirty="0"/>
          </a:p>
        </p:txBody>
      </p:sp>
      <p:sp>
        <p:nvSpPr>
          <p:cNvPr id="3" name="Content Placeholder 2">
            <a:extLst>
              <a:ext uri="{FF2B5EF4-FFF2-40B4-BE49-F238E27FC236}">
                <a16:creationId xmlns:a16="http://schemas.microsoft.com/office/drawing/2014/main" id="{EFC49DF6-BBC4-E684-939D-5B2AECF6E930}"/>
              </a:ext>
            </a:extLst>
          </p:cNvPr>
          <p:cNvSpPr>
            <a:spLocks noGrp="1"/>
          </p:cNvSpPr>
          <p:nvPr>
            <p:ph idx="1"/>
          </p:nvPr>
        </p:nvSpPr>
        <p:spPr/>
        <p:txBody>
          <a:bodyPr>
            <a:noAutofit/>
          </a:bodyPr>
          <a:lstStyle/>
          <a:p>
            <a:pPr marL="0" indent="0">
              <a:buNone/>
            </a:pPr>
            <a:r>
              <a:rPr lang="en-US" dirty="0">
                <a:solidFill>
                  <a:srgbClr val="FF0000"/>
                </a:solidFill>
              </a:rPr>
              <a:t>“B</a:t>
            </a:r>
            <a:r>
              <a:rPr lang="en-US" b="0" i="0" u="none" strike="noStrike" dirty="0">
                <a:solidFill>
                  <a:srgbClr val="FF0000"/>
                </a:solidFill>
                <a:effectLst/>
              </a:rPr>
              <a:t>oth read the same Bible and pray to the same God, and each invokes His aid against the other. </a:t>
            </a:r>
            <a:r>
              <a:rPr lang="en-US" b="0" i="0" u="none" strike="noStrike" dirty="0">
                <a:solidFill>
                  <a:srgbClr val="202122"/>
                </a:solidFill>
                <a:effectLst/>
              </a:rPr>
              <a:t>It may seem strange that any men should dare to ask a just God's assistance in wringing their bread from the sweat of other men's faces, but let us judge not, that we be not judged. The prayers of both could not be answered. That of neither has been answered fully. The Almighty has His own purposes. </a:t>
            </a:r>
          </a:p>
          <a:p>
            <a:pPr marL="0" indent="0">
              <a:buNone/>
            </a:pPr>
            <a:endParaRPr lang="en-US" dirty="0">
              <a:solidFill>
                <a:srgbClr val="202122"/>
              </a:solidFill>
            </a:endParaRPr>
          </a:p>
          <a:p>
            <a:pPr marL="0" indent="0">
              <a:buNone/>
            </a:pPr>
            <a:r>
              <a:rPr lang="en-US" i="1" dirty="0">
                <a:solidFill>
                  <a:srgbClr val="FF0000"/>
                </a:solidFill>
              </a:rPr>
              <a:t>Lincoln provides quotes from the Bible at least 4 times and mentions God 14 times. He summons prayer repeatedly. His reading of the war has shifted from a political one to a theological one. Because slavery is a sin, the nation must be punished.</a:t>
            </a:r>
          </a:p>
        </p:txBody>
      </p:sp>
    </p:spTree>
    <p:extLst>
      <p:ext uri="{BB962C8B-B14F-4D97-AF65-F5344CB8AC3E}">
        <p14:creationId xmlns:p14="http://schemas.microsoft.com/office/powerpoint/2010/main" val="29390335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F4E9D-CE00-471F-D55C-89DD0156911B}"/>
              </a:ext>
            </a:extLst>
          </p:cNvPr>
          <p:cNvSpPr>
            <a:spLocks noGrp="1"/>
          </p:cNvSpPr>
          <p:nvPr>
            <p:ph type="title"/>
          </p:nvPr>
        </p:nvSpPr>
        <p:spPr/>
        <p:txBody>
          <a:bodyPr/>
          <a:lstStyle/>
          <a:p>
            <a:r>
              <a:rPr lang="en-US" dirty="0">
                <a:solidFill>
                  <a:schemeClr val="tx1"/>
                </a:solidFill>
              </a:rPr>
              <a:t>Second inaugural </a:t>
            </a:r>
            <a:br>
              <a:rPr lang="en-US" dirty="0">
                <a:solidFill>
                  <a:schemeClr val="tx1"/>
                </a:solidFill>
              </a:rPr>
            </a:br>
            <a:r>
              <a:rPr lang="en-US" sz="2400" dirty="0">
                <a:solidFill>
                  <a:schemeClr val="tx1"/>
                </a:solidFill>
              </a:rPr>
              <a:t>March 4, 1865</a:t>
            </a:r>
            <a:endParaRPr lang="en-US" sz="2400" dirty="0"/>
          </a:p>
        </p:txBody>
      </p:sp>
      <p:sp>
        <p:nvSpPr>
          <p:cNvPr id="3" name="Content Placeholder 2">
            <a:extLst>
              <a:ext uri="{FF2B5EF4-FFF2-40B4-BE49-F238E27FC236}">
                <a16:creationId xmlns:a16="http://schemas.microsoft.com/office/drawing/2014/main" id="{EFC49DF6-BBC4-E684-939D-5B2AECF6E930}"/>
              </a:ext>
            </a:extLst>
          </p:cNvPr>
          <p:cNvSpPr>
            <a:spLocks noGrp="1"/>
          </p:cNvSpPr>
          <p:nvPr>
            <p:ph idx="1"/>
          </p:nvPr>
        </p:nvSpPr>
        <p:spPr/>
        <p:txBody>
          <a:bodyPr>
            <a:noAutofit/>
          </a:bodyPr>
          <a:lstStyle/>
          <a:p>
            <a:pPr marL="0" indent="0">
              <a:buNone/>
            </a:pPr>
            <a:r>
              <a:rPr lang="en-US" b="0" i="0" u="none" strike="noStrike" dirty="0">
                <a:solidFill>
                  <a:srgbClr val="202122"/>
                </a:solidFill>
                <a:effectLst/>
              </a:rPr>
              <a:t>“If we shall suppose that American slavery is one of those offenses which, in the providence of God, must needs come, but which, having continued through His appointed time, He now wills to remove, and that He gives to both North and South this terrible war as the woe due to those by whom the offense came, shall we discern therein any departure from those divine attributes which the believers in a living God always ascribe to Him? Fondly do we hope, fervently do we pray, that this mighty scourge of war may speedily pass away. </a:t>
            </a:r>
            <a:r>
              <a:rPr lang="en-US" b="0" i="0" u="none" strike="noStrike" dirty="0">
                <a:solidFill>
                  <a:srgbClr val="FF0000"/>
                </a:solidFill>
                <a:effectLst/>
              </a:rPr>
              <a:t>Yet, if God wills that it continue until all the wealth piled by the bondsman's two hundred and fifty years of unrequited toil shall be sunk, and until every drop of blood drawn with the lash shall be paid by another drawn with the sword, as was said three thousand years ago, so still it must be said "the judgments of the Lord are true and righteous altogether.”</a:t>
            </a:r>
            <a:endParaRPr lang="en-US" dirty="0">
              <a:solidFill>
                <a:srgbClr val="FF0000"/>
              </a:solidFill>
            </a:endParaRPr>
          </a:p>
          <a:p>
            <a:pPr marL="0" indent="0">
              <a:buNone/>
            </a:pPr>
            <a:r>
              <a:rPr lang="en-US" i="1" dirty="0">
                <a:solidFill>
                  <a:srgbClr val="FF0000"/>
                </a:solidFill>
              </a:rPr>
              <a:t>Lincoln is no longer a lawyer arguing from premises, but a prophet. At the same time, he is using Biblical language to secure a political point: he argues that Congress needs to craft a constitutional amendment that will outlaw slavery. </a:t>
            </a:r>
          </a:p>
        </p:txBody>
      </p:sp>
    </p:spTree>
    <p:extLst>
      <p:ext uri="{BB962C8B-B14F-4D97-AF65-F5344CB8AC3E}">
        <p14:creationId xmlns:p14="http://schemas.microsoft.com/office/powerpoint/2010/main" val="3007525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F4E9D-CE00-471F-D55C-89DD0156911B}"/>
              </a:ext>
            </a:extLst>
          </p:cNvPr>
          <p:cNvSpPr>
            <a:spLocks noGrp="1"/>
          </p:cNvSpPr>
          <p:nvPr>
            <p:ph type="title"/>
          </p:nvPr>
        </p:nvSpPr>
        <p:spPr/>
        <p:txBody>
          <a:bodyPr/>
          <a:lstStyle/>
          <a:p>
            <a:r>
              <a:rPr lang="en-US" dirty="0">
                <a:solidFill>
                  <a:schemeClr val="tx1"/>
                </a:solidFill>
              </a:rPr>
              <a:t>Second inaugural </a:t>
            </a:r>
            <a:br>
              <a:rPr lang="en-US" dirty="0">
                <a:solidFill>
                  <a:schemeClr val="tx1"/>
                </a:solidFill>
              </a:rPr>
            </a:br>
            <a:r>
              <a:rPr lang="en-US" sz="2400" dirty="0">
                <a:solidFill>
                  <a:schemeClr val="tx1"/>
                </a:solidFill>
              </a:rPr>
              <a:t>March 4, 1865</a:t>
            </a:r>
            <a:endParaRPr lang="en-US" sz="2400" dirty="0"/>
          </a:p>
        </p:txBody>
      </p:sp>
      <p:sp>
        <p:nvSpPr>
          <p:cNvPr id="3" name="Content Placeholder 2">
            <a:extLst>
              <a:ext uri="{FF2B5EF4-FFF2-40B4-BE49-F238E27FC236}">
                <a16:creationId xmlns:a16="http://schemas.microsoft.com/office/drawing/2014/main" id="{EFC49DF6-BBC4-E684-939D-5B2AECF6E930}"/>
              </a:ext>
            </a:extLst>
          </p:cNvPr>
          <p:cNvSpPr>
            <a:spLocks noGrp="1"/>
          </p:cNvSpPr>
          <p:nvPr>
            <p:ph idx="1"/>
          </p:nvPr>
        </p:nvSpPr>
        <p:spPr/>
        <p:txBody>
          <a:bodyPr>
            <a:noAutofit/>
          </a:bodyPr>
          <a:lstStyle/>
          <a:p>
            <a:pPr marL="0" indent="0">
              <a:buNone/>
            </a:pPr>
            <a:r>
              <a:rPr lang="en-US" b="0" i="0" u="none" strike="noStrike" dirty="0">
                <a:solidFill>
                  <a:srgbClr val="FF0000"/>
                </a:solidFill>
                <a:effectLst/>
              </a:rPr>
              <a:t>“With malice toward none, with charity for all, with firmness in the right as God gives us to see the right, let us strive on to finish the work we are in, to bind up the nation's wounds, to care for him who shall have borne the battle and for his widow and his orphan, to do all which may achieve and cherish a just and lasting peace among ourselves and with all nations.”</a:t>
            </a:r>
          </a:p>
          <a:p>
            <a:pPr marL="0" indent="0">
              <a:buNone/>
            </a:pPr>
            <a:endParaRPr lang="en-US" dirty="0">
              <a:solidFill>
                <a:srgbClr val="FF0000"/>
              </a:solidFill>
            </a:endParaRPr>
          </a:p>
          <a:p>
            <a:pPr marL="0" indent="0">
              <a:buNone/>
            </a:pPr>
            <a:r>
              <a:rPr lang="en-US" i="1" dirty="0">
                <a:solidFill>
                  <a:srgbClr val="FF0000"/>
                </a:solidFill>
              </a:rPr>
              <a:t>A return to inclusive language, to phrases of healing and reconciliation, to replace images of enslavement with those of tender care and charity.</a:t>
            </a:r>
          </a:p>
        </p:txBody>
      </p:sp>
    </p:spTree>
    <p:extLst>
      <p:ext uri="{BB962C8B-B14F-4D97-AF65-F5344CB8AC3E}">
        <p14:creationId xmlns:p14="http://schemas.microsoft.com/office/powerpoint/2010/main" val="21650148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FCA88C2-C73C-4062-A097-8FBCE3090B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3981C21-E132-4402-B31B-D725C1CE77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4" y="653241"/>
            <a:ext cx="109087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A685C77-4E84-486A-9AE5-F3635BE98E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2" y="822324"/>
            <a:ext cx="5149596" cy="5228279"/>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2F4E9D-CE00-471F-D55C-89DD0156911B}"/>
              </a:ext>
            </a:extLst>
          </p:cNvPr>
          <p:cNvSpPr>
            <a:spLocks noGrp="1"/>
          </p:cNvSpPr>
          <p:nvPr>
            <p:ph type="title"/>
          </p:nvPr>
        </p:nvSpPr>
        <p:spPr>
          <a:xfrm>
            <a:off x="1286934" y="1465790"/>
            <a:ext cx="3860798" cy="3941345"/>
          </a:xfrm>
        </p:spPr>
        <p:txBody>
          <a:bodyPr>
            <a:normAutofit/>
          </a:bodyPr>
          <a:lstStyle/>
          <a:p>
            <a:r>
              <a:rPr lang="en-US" sz="5600"/>
              <a:t>Second inaugural: a redemption poem </a:t>
            </a:r>
            <a:br>
              <a:rPr lang="en-US" sz="5600"/>
            </a:br>
            <a:r>
              <a:rPr lang="en-US" sz="5600"/>
              <a:t>March 4, 1865</a:t>
            </a:r>
          </a:p>
        </p:txBody>
      </p:sp>
      <p:sp>
        <p:nvSpPr>
          <p:cNvPr id="3" name="Content Placeholder 2">
            <a:extLst>
              <a:ext uri="{FF2B5EF4-FFF2-40B4-BE49-F238E27FC236}">
                <a16:creationId xmlns:a16="http://schemas.microsoft.com/office/drawing/2014/main" id="{EFC49DF6-BBC4-E684-939D-5B2AECF6E930}"/>
              </a:ext>
            </a:extLst>
          </p:cNvPr>
          <p:cNvSpPr>
            <a:spLocks noGrp="1"/>
          </p:cNvSpPr>
          <p:nvPr>
            <p:ph idx="1"/>
          </p:nvPr>
        </p:nvSpPr>
        <p:spPr>
          <a:xfrm>
            <a:off x="6417733" y="1359090"/>
            <a:ext cx="5132665" cy="4048046"/>
          </a:xfrm>
        </p:spPr>
        <p:txBody>
          <a:bodyPr anchor="ctr">
            <a:normAutofit/>
          </a:bodyPr>
          <a:lstStyle/>
          <a:p>
            <a:pPr marL="0" indent="0">
              <a:spcBef>
                <a:spcPts val="0"/>
              </a:spcBef>
              <a:spcAft>
                <a:spcPts val="600"/>
              </a:spcAft>
              <a:buNone/>
            </a:pPr>
            <a:r>
              <a:rPr lang="en-US" sz="1300" b="0" i="0" u="none" strike="noStrike">
                <a:effectLst/>
              </a:rPr>
              <a:t>With malice toward none; </a:t>
            </a:r>
          </a:p>
          <a:p>
            <a:pPr marL="0" indent="0">
              <a:spcBef>
                <a:spcPts val="0"/>
              </a:spcBef>
              <a:spcAft>
                <a:spcPts val="600"/>
              </a:spcAft>
              <a:buNone/>
            </a:pPr>
            <a:r>
              <a:rPr lang="en-US" sz="1300" b="0" i="0" u="none" strike="noStrike">
                <a:effectLst/>
              </a:rPr>
              <a:t>with charity for all; </a:t>
            </a:r>
          </a:p>
          <a:p>
            <a:pPr marL="0" indent="0">
              <a:spcBef>
                <a:spcPts val="0"/>
              </a:spcBef>
              <a:spcAft>
                <a:spcPts val="600"/>
              </a:spcAft>
              <a:buNone/>
            </a:pPr>
            <a:r>
              <a:rPr lang="en-US" sz="1300" b="0" i="0" u="none" strike="noStrike">
                <a:effectLst/>
              </a:rPr>
              <a:t>with firmness in the right,</a:t>
            </a:r>
          </a:p>
          <a:p>
            <a:pPr marL="0" indent="0">
              <a:spcBef>
                <a:spcPts val="0"/>
              </a:spcBef>
              <a:spcAft>
                <a:spcPts val="600"/>
              </a:spcAft>
              <a:buNone/>
            </a:pPr>
            <a:r>
              <a:rPr lang="en-US" sz="1300"/>
              <a:t>	</a:t>
            </a:r>
            <a:r>
              <a:rPr lang="en-US" sz="1300" b="0" i="0" u="none" strike="noStrike">
                <a:effectLst/>
              </a:rPr>
              <a:t>as God gives us to see the right, </a:t>
            </a:r>
          </a:p>
          <a:p>
            <a:pPr marL="0" indent="0">
              <a:spcBef>
                <a:spcPts val="0"/>
              </a:spcBef>
              <a:spcAft>
                <a:spcPts val="600"/>
              </a:spcAft>
              <a:buNone/>
            </a:pPr>
            <a:r>
              <a:rPr lang="en-US" sz="1300" b="0" i="0" u="none" strike="noStrike">
                <a:effectLst/>
              </a:rPr>
              <a:t>let us strive on </a:t>
            </a:r>
          </a:p>
          <a:p>
            <a:pPr marL="0" indent="0">
              <a:spcBef>
                <a:spcPts val="0"/>
              </a:spcBef>
              <a:spcAft>
                <a:spcPts val="600"/>
              </a:spcAft>
              <a:buNone/>
            </a:pPr>
            <a:r>
              <a:rPr lang="en-US" sz="1300"/>
              <a:t>	</a:t>
            </a:r>
            <a:r>
              <a:rPr lang="en-US" sz="1300" b="0" i="0" u="none" strike="noStrike">
                <a:effectLst/>
              </a:rPr>
              <a:t>to finish the work we are in;</a:t>
            </a:r>
          </a:p>
          <a:p>
            <a:pPr marL="0" indent="0">
              <a:spcBef>
                <a:spcPts val="0"/>
              </a:spcBef>
              <a:spcAft>
                <a:spcPts val="600"/>
              </a:spcAft>
              <a:buNone/>
            </a:pPr>
            <a:r>
              <a:rPr lang="en-US" sz="1300"/>
              <a:t>	</a:t>
            </a:r>
            <a:r>
              <a:rPr lang="en-US" sz="1300" b="0" i="0" u="none" strike="noStrike">
                <a:effectLst/>
              </a:rPr>
              <a:t>to bind up the nation's wounds; </a:t>
            </a:r>
          </a:p>
          <a:p>
            <a:pPr marL="0" indent="0">
              <a:spcBef>
                <a:spcPts val="0"/>
              </a:spcBef>
              <a:spcAft>
                <a:spcPts val="600"/>
              </a:spcAft>
              <a:buNone/>
            </a:pPr>
            <a:r>
              <a:rPr lang="en-US" sz="1300"/>
              <a:t>	</a:t>
            </a:r>
            <a:r>
              <a:rPr lang="en-US" sz="1300" b="0" i="0" u="none" strike="noStrike">
                <a:effectLst/>
              </a:rPr>
              <a:t>to care for him who shall have borne the battle,</a:t>
            </a:r>
          </a:p>
          <a:p>
            <a:pPr marL="0" indent="0">
              <a:spcBef>
                <a:spcPts val="0"/>
              </a:spcBef>
              <a:spcAft>
                <a:spcPts val="600"/>
              </a:spcAft>
              <a:buNone/>
            </a:pPr>
            <a:r>
              <a:rPr lang="en-US" sz="1300"/>
              <a:t>		</a:t>
            </a:r>
            <a:r>
              <a:rPr lang="en-US" sz="1300" b="0" i="0" u="none" strike="noStrike">
                <a:effectLst/>
              </a:rPr>
              <a:t>and for his widow </a:t>
            </a:r>
          </a:p>
          <a:p>
            <a:pPr marL="0" indent="0">
              <a:spcBef>
                <a:spcPts val="0"/>
              </a:spcBef>
              <a:spcAft>
                <a:spcPts val="600"/>
              </a:spcAft>
              <a:buNone/>
            </a:pPr>
            <a:r>
              <a:rPr lang="en-US" sz="1300"/>
              <a:t>		</a:t>
            </a:r>
            <a:r>
              <a:rPr lang="en-US" sz="1300" b="0" i="0" u="none" strike="noStrike">
                <a:effectLst/>
              </a:rPr>
              <a:t>and his orphan—</a:t>
            </a:r>
          </a:p>
          <a:p>
            <a:pPr marL="0" indent="0">
              <a:spcBef>
                <a:spcPts val="0"/>
              </a:spcBef>
              <a:spcAft>
                <a:spcPts val="600"/>
              </a:spcAft>
              <a:buNone/>
            </a:pPr>
            <a:r>
              <a:rPr lang="en-US" sz="1300" b="0" i="0" u="none" strike="noStrike">
                <a:effectLst/>
              </a:rPr>
              <a:t>	to do all which may achieve and cherish </a:t>
            </a:r>
          </a:p>
          <a:p>
            <a:pPr marL="0" indent="0">
              <a:spcBef>
                <a:spcPts val="0"/>
              </a:spcBef>
              <a:spcAft>
                <a:spcPts val="600"/>
              </a:spcAft>
              <a:buNone/>
            </a:pPr>
            <a:r>
              <a:rPr lang="en-US" sz="1300" b="0" i="0" u="none" strike="noStrike">
                <a:effectLst/>
              </a:rPr>
              <a:t>		a just, </a:t>
            </a:r>
          </a:p>
          <a:p>
            <a:pPr marL="0" indent="0">
              <a:spcBef>
                <a:spcPts val="0"/>
              </a:spcBef>
              <a:spcAft>
                <a:spcPts val="600"/>
              </a:spcAft>
              <a:buNone/>
            </a:pPr>
            <a:r>
              <a:rPr lang="en-US" sz="1300"/>
              <a:t>		      </a:t>
            </a:r>
            <a:r>
              <a:rPr lang="en-US" sz="1300" b="0" i="0" u="none" strike="noStrike">
                <a:effectLst/>
              </a:rPr>
              <a:t>and a lasting, </a:t>
            </a:r>
          </a:p>
          <a:p>
            <a:pPr marL="0" indent="0">
              <a:spcBef>
                <a:spcPts val="0"/>
              </a:spcBef>
              <a:spcAft>
                <a:spcPts val="600"/>
              </a:spcAft>
              <a:buNone/>
            </a:pPr>
            <a:r>
              <a:rPr lang="en-US" sz="1300"/>
              <a:t>	</a:t>
            </a:r>
            <a:r>
              <a:rPr lang="en-US" sz="1300" b="0" i="0" u="none" strike="noStrike">
                <a:effectLst/>
              </a:rPr>
              <a:t>peace among ourselves,</a:t>
            </a:r>
          </a:p>
          <a:p>
            <a:pPr marL="0" indent="0">
              <a:spcBef>
                <a:spcPts val="0"/>
              </a:spcBef>
              <a:spcAft>
                <a:spcPts val="600"/>
              </a:spcAft>
              <a:buNone/>
            </a:pPr>
            <a:r>
              <a:rPr lang="en-US" sz="1300"/>
              <a:t>	</a:t>
            </a:r>
            <a:r>
              <a:rPr lang="en-US" sz="1300" b="0" i="0" u="none" strike="noStrike">
                <a:effectLst/>
              </a:rPr>
              <a:t> and with all nations.”</a:t>
            </a:r>
          </a:p>
          <a:p>
            <a:pPr marL="0" indent="0">
              <a:spcBef>
                <a:spcPts val="0"/>
              </a:spcBef>
              <a:spcAft>
                <a:spcPts val="600"/>
              </a:spcAft>
              <a:buNone/>
            </a:pPr>
            <a:endParaRPr lang="en-US" sz="1300"/>
          </a:p>
        </p:txBody>
      </p:sp>
      <p:sp>
        <p:nvSpPr>
          <p:cNvPr id="14" name="Rectangle 13">
            <a:extLst>
              <a:ext uri="{FF2B5EF4-FFF2-40B4-BE49-F238E27FC236}">
                <a16:creationId xmlns:a16="http://schemas.microsoft.com/office/drawing/2014/main" id="{E55C1C3E-5158-47F3-8FD9-14B22C3E6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4" y="6121662"/>
            <a:ext cx="109087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67400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6DBFAD4-B5FC-442B-A283-381B01B195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2" name="Oval 11">
              <a:extLst>
                <a:ext uri="{FF2B5EF4-FFF2-40B4-BE49-F238E27FC236}">
                  <a16:creationId xmlns:a16="http://schemas.microsoft.com/office/drawing/2014/main" id="{9B649DC7-8769-4383-A6F2-8F366BA7A1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3" name="Oval 12">
              <a:extLst>
                <a:ext uri="{FF2B5EF4-FFF2-40B4-BE49-F238E27FC236}">
                  <a16:creationId xmlns:a16="http://schemas.microsoft.com/office/drawing/2014/main" id="{0C67FD53-2686-4E0E-BA49-976F78F9AA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sp>
      </p:grpSp>
      <p:sp useBgFill="1">
        <p:nvSpPr>
          <p:cNvPr id="15" name="Rectangle 14">
            <a:extLst>
              <a:ext uri="{FF2B5EF4-FFF2-40B4-BE49-F238E27FC236}">
                <a16:creationId xmlns:a16="http://schemas.microsoft.com/office/drawing/2014/main" id="{2A0E4E09-FC02-4ADC-951A-3FFA90B6FE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E5AB1F-ECBC-81A4-C099-B7D8C8863C9B}"/>
              </a:ext>
            </a:extLst>
          </p:cNvPr>
          <p:cNvSpPr>
            <a:spLocks noGrp="1"/>
          </p:cNvSpPr>
          <p:nvPr>
            <p:ph type="title"/>
          </p:nvPr>
        </p:nvSpPr>
        <p:spPr>
          <a:xfrm>
            <a:off x="6550924" y="685800"/>
            <a:ext cx="4920019" cy="2021553"/>
          </a:xfrm>
        </p:spPr>
        <p:txBody>
          <a:bodyPr vert="horz" lIns="91440" tIns="45720" rIns="91440" bIns="45720" rtlCol="0" anchor="ctr">
            <a:normAutofit/>
          </a:bodyPr>
          <a:lstStyle/>
          <a:p>
            <a:r>
              <a:rPr lang="en-US" sz="5000">
                <a:solidFill>
                  <a:schemeClr val="tx1"/>
                </a:solidFill>
              </a:rPr>
              <a:t>The legacy of Lincoln’s speeches</a:t>
            </a:r>
          </a:p>
        </p:txBody>
      </p:sp>
      <p:sp>
        <p:nvSpPr>
          <p:cNvPr id="17" name="Freeform: Shape 16">
            <a:extLst>
              <a:ext uri="{FF2B5EF4-FFF2-40B4-BE49-F238E27FC236}">
                <a16:creationId xmlns:a16="http://schemas.microsoft.com/office/drawing/2014/main" id="{9453FF84-60C1-4EA8-B49B-1B8C2D0C5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5859484" cy="6857997"/>
          </a:xfrm>
          <a:custGeom>
            <a:avLst/>
            <a:gdLst>
              <a:gd name="connsiteX0" fmla="*/ 3198825 w 5859484"/>
              <a:gd name="connsiteY0" fmla="*/ 0 h 6857997"/>
              <a:gd name="connsiteX1" fmla="*/ 3962351 w 5859484"/>
              <a:gd name="connsiteY1" fmla="*/ 0 h 6857997"/>
              <a:gd name="connsiteX2" fmla="*/ 4129776 w 5859484"/>
              <a:gd name="connsiteY2" fmla="*/ 128761 h 6857997"/>
              <a:gd name="connsiteX3" fmla="*/ 5859484 w 5859484"/>
              <a:gd name="connsiteY3" fmla="*/ 3718209 h 6857997"/>
              <a:gd name="connsiteX4" fmla="*/ 4624700 w 5859484"/>
              <a:gd name="connsiteY4" fmla="*/ 6845880 h 6857997"/>
              <a:gd name="connsiteX5" fmla="*/ 4612896 w 5859484"/>
              <a:gd name="connsiteY5" fmla="*/ 6857997 h 6857997"/>
              <a:gd name="connsiteX6" fmla="*/ 4017658 w 5859484"/>
              <a:gd name="connsiteY6" fmla="*/ 6857997 h 6857997"/>
              <a:gd name="connsiteX7" fmla="*/ 4173230 w 5859484"/>
              <a:gd name="connsiteY7" fmla="*/ 6719623 h 6857997"/>
              <a:gd name="connsiteX8" fmla="*/ 5443583 w 5859484"/>
              <a:gd name="connsiteY8" fmla="*/ 3718209 h 6857997"/>
              <a:gd name="connsiteX9" fmla="*/ 3355352 w 5859484"/>
              <a:gd name="connsiteY9" fmla="*/ 88079 h 6857997"/>
              <a:gd name="connsiteX10" fmla="*/ 0 w 5859484"/>
              <a:gd name="connsiteY10" fmla="*/ 0 h 6857997"/>
              <a:gd name="connsiteX11" fmla="*/ 2941255 w 5859484"/>
              <a:gd name="connsiteY11" fmla="*/ 0 h 6857997"/>
              <a:gd name="connsiteX12" fmla="*/ 3117080 w 5859484"/>
              <a:gd name="connsiteY12" fmla="*/ 88129 h 6857997"/>
              <a:gd name="connsiteX13" fmla="*/ 5324754 w 5859484"/>
              <a:gd name="connsiteY13" fmla="*/ 3718209 h 6857997"/>
              <a:gd name="connsiteX14" fmla="*/ 4089206 w 5859484"/>
              <a:gd name="connsiteY14" fmla="*/ 6637392 h 6857997"/>
              <a:gd name="connsiteX15" fmla="*/ 3841183 w 5859484"/>
              <a:gd name="connsiteY15" fmla="*/ 6857997 h 6857997"/>
              <a:gd name="connsiteX16" fmla="*/ 0 w 5859484"/>
              <a:gd name="connsiteY16" fmla="*/ 6857997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859484" h="6857997">
                <a:moveTo>
                  <a:pt x="3198825" y="0"/>
                </a:moveTo>
                <a:lnTo>
                  <a:pt x="3962351" y="0"/>
                </a:lnTo>
                <a:lnTo>
                  <a:pt x="4129776" y="128761"/>
                </a:lnTo>
                <a:cubicBezTo>
                  <a:pt x="5186152" y="981944"/>
                  <a:pt x="5859484" y="2273123"/>
                  <a:pt x="5859484" y="3718209"/>
                </a:cubicBezTo>
                <a:cubicBezTo>
                  <a:pt x="5859484" y="4922447"/>
                  <a:pt x="5391893" y="6019805"/>
                  <a:pt x="4624700" y="6845880"/>
                </a:cubicBezTo>
                <a:lnTo>
                  <a:pt x="4612896" y="6857997"/>
                </a:lnTo>
                <a:lnTo>
                  <a:pt x="4017658" y="6857997"/>
                </a:lnTo>
                <a:lnTo>
                  <a:pt x="4173230" y="6719623"/>
                </a:lnTo>
                <a:cubicBezTo>
                  <a:pt x="4958119" y="5951494"/>
                  <a:pt x="5443583" y="4890334"/>
                  <a:pt x="5443583" y="3718209"/>
                </a:cubicBezTo>
                <a:cubicBezTo>
                  <a:pt x="5443583" y="2179795"/>
                  <a:pt x="4607295" y="832535"/>
                  <a:pt x="3355352" y="88079"/>
                </a:cubicBezTo>
                <a:close/>
                <a:moveTo>
                  <a:pt x="0" y="0"/>
                </a:moveTo>
                <a:lnTo>
                  <a:pt x="2941255" y="0"/>
                </a:lnTo>
                <a:lnTo>
                  <a:pt x="3117080" y="88129"/>
                </a:lnTo>
                <a:cubicBezTo>
                  <a:pt x="4432070" y="787221"/>
                  <a:pt x="5324754" y="2150692"/>
                  <a:pt x="5324754" y="3718209"/>
                </a:cubicBezTo>
                <a:cubicBezTo>
                  <a:pt x="5324754" y="4858221"/>
                  <a:pt x="4852591" y="5890308"/>
                  <a:pt x="4089206" y="6637392"/>
                </a:cubicBezTo>
                <a:lnTo>
                  <a:pt x="3841183" y="6857997"/>
                </a:lnTo>
                <a:lnTo>
                  <a:pt x="0" y="6857997"/>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Content Placeholder 5" descr="A group of people sitting around a table&#10;&#10;Description automatically generated with medium confidence">
            <a:extLst>
              <a:ext uri="{FF2B5EF4-FFF2-40B4-BE49-F238E27FC236}">
                <a16:creationId xmlns:a16="http://schemas.microsoft.com/office/drawing/2014/main" id="{1A3B22CD-99BC-6B87-CD61-26E7443A9897}"/>
              </a:ext>
            </a:extLst>
          </p:cNvPr>
          <p:cNvPicPr>
            <a:picLocks noGrp="1" noChangeAspect="1"/>
          </p:cNvPicPr>
          <p:nvPr>
            <p:ph sz="half" idx="2"/>
          </p:nvPr>
        </p:nvPicPr>
        <p:blipFill rotWithShape="1">
          <a:blip r:embed="rId4">
            <a:extLst>
              <a:ext uri="{28A0092B-C50C-407E-A947-70E740481C1C}">
                <a14:useLocalDpi xmlns:a14="http://schemas.microsoft.com/office/drawing/2010/main" val="0"/>
              </a:ext>
            </a:extLst>
          </a:blip>
          <a:srcRect l="13071" r="12710"/>
          <a:stretch/>
        </p:blipFill>
        <p:spPr>
          <a:xfrm>
            <a:off x="1" y="2"/>
            <a:ext cx="6095695" cy="6857997"/>
          </a:xfrm>
          <a:custGeom>
            <a:avLst/>
            <a:gdLst/>
            <a:ahLst/>
            <a:cxnLst/>
            <a:rect l="l" t="t" r="r" b="b"/>
            <a:pathLst>
              <a:path w="6095695" h="6857997">
                <a:moveTo>
                  <a:pt x="3435036" y="0"/>
                </a:moveTo>
                <a:lnTo>
                  <a:pt x="4198562" y="0"/>
                </a:lnTo>
                <a:lnTo>
                  <a:pt x="4365987" y="128761"/>
                </a:lnTo>
                <a:cubicBezTo>
                  <a:pt x="5422363" y="981944"/>
                  <a:pt x="6095695" y="2273123"/>
                  <a:pt x="6095695" y="3718209"/>
                </a:cubicBezTo>
                <a:cubicBezTo>
                  <a:pt x="6095695" y="4922447"/>
                  <a:pt x="5628104" y="6019805"/>
                  <a:pt x="4860911" y="6845880"/>
                </a:cubicBezTo>
                <a:lnTo>
                  <a:pt x="4849107" y="6857997"/>
                </a:lnTo>
                <a:lnTo>
                  <a:pt x="4253869" y="6857997"/>
                </a:lnTo>
                <a:lnTo>
                  <a:pt x="4409441" y="6719623"/>
                </a:lnTo>
                <a:cubicBezTo>
                  <a:pt x="5194330" y="5951494"/>
                  <a:pt x="5679794" y="4890334"/>
                  <a:pt x="5679794" y="3718209"/>
                </a:cubicBezTo>
                <a:cubicBezTo>
                  <a:pt x="5679794" y="2179795"/>
                  <a:pt x="4843506" y="832535"/>
                  <a:pt x="3591563" y="88079"/>
                </a:cubicBezTo>
                <a:close/>
                <a:moveTo>
                  <a:pt x="0" y="0"/>
                </a:moveTo>
                <a:lnTo>
                  <a:pt x="3177466" y="0"/>
                </a:lnTo>
                <a:lnTo>
                  <a:pt x="3353291" y="88129"/>
                </a:lnTo>
                <a:cubicBezTo>
                  <a:pt x="4668281" y="787221"/>
                  <a:pt x="5560965" y="2150692"/>
                  <a:pt x="5560965" y="3718209"/>
                </a:cubicBezTo>
                <a:cubicBezTo>
                  <a:pt x="5560965" y="4858221"/>
                  <a:pt x="5088802" y="5890308"/>
                  <a:pt x="4325417" y="6637392"/>
                </a:cubicBezTo>
                <a:lnTo>
                  <a:pt x="4077394" y="6857997"/>
                </a:lnTo>
                <a:lnTo>
                  <a:pt x="0" y="6857997"/>
                </a:lnTo>
                <a:close/>
              </a:path>
            </a:pathLst>
          </a:custGeom>
        </p:spPr>
      </p:pic>
      <p:sp>
        <p:nvSpPr>
          <p:cNvPr id="3" name="Content Placeholder 2">
            <a:extLst>
              <a:ext uri="{FF2B5EF4-FFF2-40B4-BE49-F238E27FC236}">
                <a16:creationId xmlns:a16="http://schemas.microsoft.com/office/drawing/2014/main" id="{53E08E7A-0988-A2CA-CA7F-5343BB244EB2}"/>
              </a:ext>
            </a:extLst>
          </p:cNvPr>
          <p:cNvSpPr>
            <a:spLocks noGrp="1"/>
          </p:cNvSpPr>
          <p:nvPr>
            <p:ph sz="half" idx="1"/>
          </p:nvPr>
        </p:nvSpPr>
        <p:spPr>
          <a:xfrm>
            <a:off x="6550924" y="2927444"/>
            <a:ext cx="4920019" cy="3244755"/>
          </a:xfrm>
        </p:spPr>
        <p:txBody>
          <a:bodyPr vert="horz" lIns="91440" tIns="45720" rIns="91440" bIns="45720" rtlCol="0">
            <a:normAutofit/>
          </a:bodyPr>
          <a:lstStyle/>
          <a:p>
            <a:r>
              <a:rPr lang="en-US" sz="1900"/>
              <a:t>Guided the nation through the Civil War.</a:t>
            </a:r>
          </a:p>
          <a:p>
            <a:r>
              <a:rPr lang="en-US" sz="1900"/>
              <a:t>Combined poetic sentences with plain language.</a:t>
            </a:r>
          </a:p>
          <a:p>
            <a:r>
              <a:rPr lang="en-US" sz="1900"/>
              <a:t>Was able to communicate with the masses.</a:t>
            </a:r>
          </a:p>
          <a:p>
            <a:r>
              <a:rPr lang="en-US" sz="1900"/>
              <a:t>Reinterpreted the American experiment through the lens of the Declaration.</a:t>
            </a:r>
          </a:p>
          <a:p>
            <a:r>
              <a:rPr lang="en-US" sz="1900"/>
              <a:t>Sought to reunify the nation.</a:t>
            </a:r>
          </a:p>
        </p:txBody>
      </p:sp>
    </p:spTree>
    <p:extLst>
      <p:ext uri="{BB962C8B-B14F-4D97-AF65-F5344CB8AC3E}">
        <p14:creationId xmlns:p14="http://schemas.microsoft.com/office/powerpoint/2010/main" val="1881730188"/>
      </p:ext>
    </p:extLst>
  </p:cSld>
  <p:clrMapOvr>
    <a:overrideClrMapping bg1="dk1" tx1="lt1" bg2="dk2" tx2="lt2" accent1="accent1" accent2="accent2" accent3="accent3" accent4="accent4" accent5="accent5" accent6="accent6" hlink="hlink" folHlink="folHlink"/>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7">
            <a:extLst>
              <a:ext uri="{FF2B5EF4-FFF2-40B4-BE49-F238E27FC236}">
                <a16:creationId xmlns:a16="http://schemas.microsoft.com/office/drawing/2014/main" id="{3C06EAFD-0C69-4B3B-BEA7-E7E11DDF9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9">
            <a:extLst>
              <a:ext uri="{FF2B5EF4-FFF2-40B4-BE49-F238E27FC236}">
                <a16:creationId xmlns:a16="http://schemas.microsoft.com/office/drawing/2014/main" id="{A4066C89-42FB-4624-9AFE-3A31B3649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4" y="0"/>
            <a:ext cx="4648169" cy="6858000"/>
          </a:xfrm>
          <a:prstGeom prst="rect">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algn="ctr" defTabSz="914400"/>
            <a:endParaRPr lang="en-US" sz="2000" kern="0">
              <a:solidFill>
                <a:prstClr val="white"/>
              </a:solidFill>
              <a:latin typeface="Rockwell Extra Bold" pitchFamily="18" charset="0"/>
            </a:endParaRPr>
          </a:p>
        </p:txBody>
      </p:sp>
      <p:sp>
        <p:nvSpPr>
          <p:cNvPr id="2" name="Title 1">
            <a:extLst>
              <a:ext uri="{FF2B5EF4-FFF2-40B4-BE49-F238E27FC236}">
                <a16:creationId xmlns:a16="http://schemas.microsoft.com/office/drawing/2014/main" id="{AF522955-5979-E572-9BF7-6117C5A19963}"/>
              </a:ext>
            </a:extLst>
          </p:cNvPr>
          <p:cNvSpPr>
            <a:spLocks noGrp="1"/>
          </p:cNvSpPr>
          <p:nvPr>
            <p:ph type="title"/>
          </p:nvPr>
        </p:nvSpPr>
        <p:spPr>
          <a:xfrm>
            <a:off x="643468" y="643466"/>
            <a:ext cx="3686312" cy="5528734"/>
          </a:xfrm>
        </p:spPr>
        <p:txBody>
          <a:bodyPr>
            <a:normAutofit/>
          </a:bodyPr>
          <a:lstStyle/>
          <a:p>
            <a:pPr algn="r"/>
            <a:r>
              <a:rPr lang="en-US" sz="4800">
                <a:solidFill>
                  <a:srgbClr val="FFFFFF"/>
                </a:solidFill>
              </a:rPr>
              <a:t>resources</a:t>
            </a:r>
          </a:p>
        </p:txBody>
      </p:sp>
      <p:sp>
        <p:nvSpPr>
          <p:cNvPr id="3" name="Content Placeholder 2">
            <a:extLst>
              <a:ext uri="{FF2B5EF4-FFF2-40B4-BE49-F238E27FC236}">
                <a16:creationId xmlns:a16="http://schemas.microsoft.com/office/drawing/2014/main" id="{81F778E1-2F7C-35BE-4002-182E3840C184}"/>
              </a:ext>
            </a:extLst>
          </p:cNvPr>
          <p:cNvSpPr>
            <a:spLocks noGrp="1"/>
          </p:cNvSpPr>
          <p:nvPr>
            <p:ph idx="1"/>
          </p:nvPr>
        </p:nvSpPr>
        <p:spPr>
          <a:xfrm>
            <a:off x="5053780" y="599768"/>
            <a:ext cx="6074467" cy="5572432"/>
          </a:xfrm>
        </p:spPr>
        <p:txBody>
          <a:bodyPr anchor="ctr">
            <a:normAutofit/>
          </a:bodyPr>
          <a:lstStyle/>
          <a:p>
            <a:pPr marL="0" indent="0">
              <a:buNone/>
            </a:pPr>
            <a:r>
              <a:rPr lang="en-US" dirty="0"/>
              <a:t>First Inaugural Address: </a:t>
            </a:r>
            <a:r>
              <a:rPr lang="en-US" dirty="0">
                <a:hlinkClick r:id="rId4"/>
              </a:rPr>
              <a:t>https://avalon.law.yale.edu/19th_century/lincoln1.asp</a:t>
            </a:r>
            <a:endParaRPr lang="en-US" dirty="0"/>
          </a:p>
          <a:p>
            <a:pPr marL="0" indent="0">
              <a:buNone/>
            </a:pPr>
            <a:r>
              <a:rPr lang="en-US" dirty="0"/>
              <a:t>Gettysburg Address: </a:t>
            </a:r>
            <a:r>
              <a:rPr lang="en-US" dirty="0">
                <a:hlinkClick r:id="rId5"/>
              </a:rPr>
              <a:t>https://www.abrahamlincolnonline.org/lincoln/speeches/gettysburg.htm</a:t>
            </a:r>
            <a:endParaRPr lang="en-US" dirty="0"/>
          </a:p>
          <a:p>
            <a:pPr marL="0" indent="0">
              <a:buNone/>
            </a:pPr>
            <a:r>
              <a:rPr lang="en-US" dirty="0"/>
              <a:t>Second Inaugural Address: </a:t>
            </a:r>
            <a:r>
              <a:rPr lang="en-US" dirty="0">
                <a:hlinkClick r:id="rId6"/>
              </a:rPr>
              <a:t>https://www.nps.gov/linc/learn/historyculture/lincoln-second-inaugural.htm</a:t>
            </a:r>
            <a:endParaRPr lang="en-US" dirty="0"/>
          </a:p>
          <a:p>
            <a:pPr marL="0" indent="0">
              <a:buNone/>
            </a:pPr>
            <a:r>
              <a:rPr lang="en-US" dirty="0"/>
              <a:t>Garry Wills, </a:t>
            </a:r>
            <a:r>
              <a:rPr lang="en-US" i="1" dirty="0"/>
              <a:t>Lincoln at Gettysburg:  The Words that Remade America </a:t>
            </a:r>
            <a:r>
              <a:rPr lang="en-US" dirty="0"/>
              <a:t>(NY: Simon &amp;	Schuster, 1992)</a:t>
            </a:r>
          </a:p>
        </p:txBody>
      </p:sp>
      <p:sp>
        <p:nvSpPr>
          <p:cNvPr id="22" name="Oval 11">
            <a:extLst>
              <a:ext uri="{FF2B5EF4-FFF2-40B4-BE49-F238E27FC236}">
                <a16:creationId xmlns:a16="http://schemas.microsoft.com/office/drawing/2014/main" id="{BA218FBC-B2D6-48CA-9289-C4110162E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7">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3" name="Oval 13">
            <a:extLst>
              <a:ext uri="{FF2B5EF4-FFF2-40B4-BE49-F238E27FC236}">
                <a16:creationId xmlns:a16="http://schemas.microsoft.com/office/drawing/2014/main" id="{2DED9084-49DA-4911-ACB7-5F9E4DEFA0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891727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8AFD15B-CF29-4306-884F-47675092F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440BA1B-A496-A87A-0ADF-1698875213E9}"/>
              </a:ext>
            </a:extLst>
          </p:cNvPr>
          <p:cNvSpPr>
            <a:spLocks noGrp="1"/>
          </p:cNvSpPr>
          <p:nvPr>
            <p:ph type="title"/>
          </p:nvPr>
        </p:nvSpPr>
        <p:spPr>
          <a:xfrm>
            <a:off x="6587544" y="1382165"/>
            <a:ext cx="4869179" cy="1517984"/>
          </a:xfrm>
        </p:spPr>
        <p:txBody>
          <a:bodyPr>
            <a:normAutofit/>
          </a:bodyPr>
          <a:lstStyle/>
          <a:p>
            <a:r>
              <a:rPr lang="en-US" sz="4800" dirty="0">
                <a:solidFill>
                  <a:schemeClr val="tx1"/>
                </a:solidFill>
              </a:rPr>
              <a:t>Important dates</a:t>
            </a:r>
          </a:p>
        </p:txBody>
      </p:sp>
      <p:sp>
        <p:nvSpPr>
          <p:cNvPr id="11" name="Freeform: Shape 10">
            <a:extLst>
              <a:ext uri="{FF2B5EF4-FFF2-40B4-BE49-F238E27FC236}">
                <a16:creationId xmlns:a16="http://schemas.microsoft.com/office/drawing/2014/main" id="{7EC0D68F-F813-4414-800D-F8D4F0AB8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66" y="401980"/>
            <a:ext cx="6115733" cy="6456021"/>
          </a:xfrm>
          <a:custGeom>
            <a:avLst/>
            <a:gdLst>
              <a:gd name="connsiteX0" fmla="*/ 2259477 w 6115733"/>
              <a:gd name="connsiteY0" fmla="*/ 433395 h 6456021"/>
              <a:gd name="connsiteX1" fmla="*/ 5681904 w 6115733"/>
              <a:gd name="connsiteY1" fmla="*/ 3852396 h 6456021"/>
              <a:gd name="connsiteX2" fmla="*/ 4679499 w 6115733"/>
              <a:gd name="connsiteY2" fmla="*/ 6269995 h 6456021"/>
              <a:gd name="connsiteX3" fmla="*/ 4474613 w 6115733"/>
              <a:gd name="connsiteY3" fmla="*/ 6456021 h 6456021"/>
              <a:gd name="connsiteX4" fmla="*/ 44341 w 6115733"/>
              <a:gd name="connsiteY4" fmla="*/ 6456021 h 6456021"/>
              <a:gd name="connsiteX5" fmla="*/ 0 w 6115733"/>
              <a:gd name="connsiteY5" fmla="*/ 6415762 h 6456021"/>
              <a:gd name="connsiteX6" fmla="*/ 0 w 6115733"/>
              <a:gd name="connsiteY6" fmla="*/ 1289029 h 6456021"/>
              <a:gd name="connsiteX7" fmla="*/ 82495 w 6115733"/>
              <a:gd name="connsiteY7" fmla="*/ 1214128 h 6456021"/>
              <a:gd name="connsiteX8" fmla="*/ 2259477 w 6115733"/>
              <a:gd name="connsiteY8" fmla="*/ 433395 h 6456021"/>
              <a:gd name="connsiteX9" fmla="*/ 2259477 w 6115733"/>
              <a:gd name="connsiteY9" fmla="*/ 0 h 6456021"/>
              <a:gd name="connsiteX10" fmla="*/ 6115733 w 6115733"/>
              <a:gd name="connsiteY10" fmla="*/ 3852396 h 6456021"/>
              <a:gd name="connsiteX11" fmla="*/ 5235152 w 6115733"/>
              <a:gd name="connsiteY11" fmla="*/ 6302877 h 6456021"/>
              <a:gd name="connsiteX12" fmla="*/ 5095826 w 6115733"/>
              <a:gd name="connsiteY12" fmla="*/ 6456021 h 6456021"/>
              <a:gd name="connsiteX13" fmla="*/ 4617788 w 6115733"/>
              <a:gd name="connsiteY13" fmla="*/ 6456021 h 6456021"/>
              <a:gd name="connsiteX14" fmla="*/ 4747668 w 6115733"/>
              <a:gd name="connsiteY14" fmla="*/ 6338096 h 6456021"/>
              <a:gd name="connsiteX15" fmla="*/ 5778311 w 6115733"/>
              <a:gd name="connsiteY15" fmla="*/ 3852396 h 6456021"/>
              <a:gd name="connsiteX16" fmla="*/ 2259477 w 6115733"/>
              <a:gd name="connsiteY16" fmla="*/ 337085 h 6456021"/>
              <a:gd name="connsiteX17" fmla="*/ 21172 w 6115733"/>
              <a:gd name="connsiteY17" fmla="*/ 1139811 h 6456021"/>
              <a:gd name="connsiteX18" fmla="*/ 0 w 6115733"/>
              <a:gd name="connsiteY18" fmla="*/ 1159034 h 6456021"/>
              <a:gd name="connsiteX19" fmla="*/ 0 w 6115733"/>
              <a:gd name="connsiteY19" fmla="*/ 735177 h 6456021"/>
              <a:gd name="connsiteX20" fmla="*/ 103407 w 6115733"/>
              <a:gd name="connsiteY20" fmla="*/ 657929 h 6456021"/>
              <a:gd name="connsiteX21" fmla="*/ 2259477 w 6115733"/>
              <a:gd name="connsiteY21" fmla="*/ 0 h 6456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115733" h="6456021">
                <a:moveTo>
                  <a:pt x="2259477" y="433395"/>
                </a:moveTo>
                <a:cubicBezTo>
                  <a:pt x="4149632" y="433395"/>
                  <a:pt x="5681904" y="1964133"/>
                  <a:pt x="5681904" y="3852396"/>
                </a:cubicBezTo>
                <a:cubicBezTo>
                  <a:pt x="5681904" y="4796527"/>
                  <a:pt x="5298836" y="5651278"/>
                  <a:pt x="4679499" y="6269995"/>
                </a:cubicBezTo>
                <a:lnTo>
                  <a:pt x="4474613" y="6456021"/>
                </a:lnTo>
                <a:lnTo>
                  <a:pt x="44341" y="6456021"/>
                </a:lnTo>
                <a:lnTo>
                  <a:pt x="0" y="6415762"/>
                </a:lnTo>
                <a:lnTo>
                  <a:pt x="0" y="1289029"/>
                </a:lnTo>
                <a:lnTo>
                  <a:pt x="82495" y="1214128"/>
                </a:lnTo>
                <a:cubicBezTo>
                  <a:pt x="674092" y="726388"/>
                  <a:pt x="1432534" y="433395"/>
                  <a:pt x="2259477" y="433395"/>
                </a:cubicBezTo>
                <a:close/>
                <a:moveTo>
                  <a:pt x="2259477" y="0"/>
                </a:moveTo>
                <a:cubicBezTo>
                  <a:pt x="4389229" y="0"/>
                  <a:pt x="6115733" y="1724776"/>
                  <a:pt x="6115733" y="3852396"/>
                </a:cubicBezTo>
                <a:cubicBezTo>
                  <a:pt x="6115733" y="4783230"/>
                  <a:pt x="5785270" y="5636956"/>
                  <a:pt x="5235152" y="6302877"/>
                </a:cubicBezTo>
                <a:lnTo>
                  <a:pt x="5095826" y="6456021"/>
                </a:lnTo>
                <a:lnTo>
                  <a:pt x="4617788" y="6456021"/>
                </a:lnTo>
                <a:lnTo>
                  <a:pt x="4747668" y="6338096"/>
                </a:lnTo>
                <a:cubicBezTo>
                  <a:pt x="5384452" y="5701950"/>
                  <a:pt x="5778311" y="4823122"/>
                  <a:pt x="5778311" y="3852396"/>
                </a:cubicBezTo>
                <a:cubicBezTo>
                  <a:pt x="5778311" y="1910944"/>
                  <a:pt x="4202875" y="337085"/>
                  <a:pt x="2259477" y="337085"/>
                </a:cubicBezTo>
                <a:cubicBezTo>
                  <a:pt x="1409240" y="337085"/>
                  <a:pt x="629434" y="638331"/>
                  <a:pt x="21172" y="1139811"/>
                </a:cubicBezTo>
                <a:lnTo>
                  <a:pt x="0" y="1159034"/>
                </a:lnTo>
                <a:lnTo>
                  <a:pt x="0" y="735177"/>
                </a:lnTo>
                <a:lnTo>
                  <a:pt x="103407" y="657929"/>
                </a:lnTo>
                <a:cubicBezTo>
                  <a:pt x="718869" y="242547"/>
                  <a:pt x="1460820" y="0"/>
                  <a:pt x="2259477" y="0"/>
                </a:cubicBezTo>
                <a:close/>
              </a:path>
            </a:pathLst>
          </a:cu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a:extLst>
              <a:ext uri="{FF2B5EF4-FFF2-40B4-BE49-F238E27FC236}">
                <a16:creationId xmlns:a16="http://schemas.microsoft.com/office/drawing/2014/main" id="{5F7C4470-79F6-F39A-7635-2E206AF17614}"/>
              </a:ext>
            </a:extLst>
          </p:cNvPr>
          <p:cNvPicPr>
            <a:picLocks noChangeAspect="1"/>
          </p:cNvPicPr>
          <p:nvPr/>
        </p:nvPicPr>
        <p:blipFill rotWithShape="1">
          <a:blip r:embed="rId2"/>
          <a:srcRect r="7349" b="1"/>
          <a:stretch/>
        </p:blipFill>
        <p:spPr>
          <a:xfrm>
            <a:off x="735275" y="2594606"/>
            <a:ext cx="3542527" cy="2863917"/>
          </a:xfrm>
          <a:prstGeom prst="rect">
            <a:avLst/>
          </a:prstGeom>
        </p:spPr>
      </p:pic>
      <p:sp>
        <p:nvSpPr>
          <p:cNvPr id="3" name="Content Placeholder 2">
            <a:extLst>
              <a:ext uri="{FF2B5EF4-FFF2-40B4-BE49-F238E27FC236}">
                <a16:creationId xmlns:a16="http://schemas.microsoft.com/office/drawing/2014/main" id="{47C3AF8A-67E8-73BC-DA8B-713132305CAC}"/>
              </a:ext>
            </a:extLst>
          </p:cNvPr>
          <p:cNvSpPr>
            <a:spLocks noGrp="1"/>
          </p:cNvSpPr>
          <p:nvPr>
            <p:ph idx="1"/>
          </p:nvPr>
        </p:nvSpPr>
        <p:spPr>
          <a:xfrm>
            <a:off x="6712820" y="2539520"/>
            <a:ext cx="4869179" cy="3719353"/>
          </a:xfrm>
        </p:spPr>
        <p:txBody>
          <a:bodyPr anchor="t">
            <a:normAutofit fontScale="92500" lnSpcReduction="10000"/>
          </a:bodyPr>
          <a:lstStyle/>
          <a:p>
            <a:r>
              <a:rPr lang="en-US" sz="1700" dirty="0"/>
              <a:t>February 12, 1809—Born in Larue County, Kentucky</a:t>
            </a:r>
          </a:p>
          <a:p>
            <a:r>
              <a:rPr lang="en-US" sz="1700" dirty="0"/>
              <a:t>1834—Elected to Illinois State House of Representatives</a:t>
            </a:r>
          </a:p>
          <a:p>
            <a:r>
              <a:rPr lang="en-US" sz="1700" dirty="0"/>
              <a:t>1847-49—U.S. House of Representatives</a:t>
            </a:r>
          </a:p>
          <a:p>
            <a:r>
              <a:rPr lang="en-US" sz="1700" dirty="0"/>
              <a:t>1860—Elected president</a:t>
            </a:r>
          </a:p>
          <a:p>
            <a:r>
              <a:rPr lang="en-US" sz="1700" dirty="0"/>
              <a:t>March 4, 1861—First Inaugural</a:t>
            </a:r>
          </a:p>
          <a:p>
            <a:r>
              <a:rPr lang="en-US" sz="1700" dirty="0"/>
              <a:t>November 19, 1863—Gettysburg Address</a:t>
            </a:r>
          </a:p>
          <a:p>
            <a:r>
              <a:rPr lang="en-US" sz="1700" dirty="0"/>
              <a:t>March 4, 1865—Second Inaugural</a:t>
            </a:r>
          </a:p>
          <a:p>
            <a:r>
              <a:rPr lang="en-US" sz="1700" dirty="0"/>
              <a:t>April 9, 1865—End of the Civil War</a:t>
            </a:r>
          </a:p>
          <a:p>
            <a:r>
              <a:rPr lang="en-US" sz="1700" dirty="0"/>
              <a:t>Assassinated at Ford’s Theatre, Washington DC April 15, 1865 </a:t>
            </a:r>
          </a:p>
        </p:txBody>
      </p:sp>
      <p:grpSp>
        <p:nvGrpSpPr>
          <p:cNvPr id="13" name="Group 12">
            <a:extLst>
              <a:ext uri="{FF2B5EF4-FFF2-40B4-BE49-F238E27FC236}">
                <a16:creationId xmlns:a16="http://schemas.microsoft.com/office/drawing/2014/main" id="{54CA915D-BDF0-41F8-B00E-FB186EFF7BD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4" name="Oval 13">
              <a:extLst>
                <a:ext uri="{FF2B5EF4-FFF2-40B4-BE49-F238E27FC236}">
                  <a16:creationId xmlns:a16="http://schemas.microsoft.com/office/drawing/2014/main" id="{317AAC03-BF64-4E67-9032-3BD0249980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3">
                <a:duotone>
                  <a:schemeClr val="accent1">
                    <a:shade val="45000"/>
                    <a:satMod val="135000"/>
                  </a:schemeClr>
                  <a:prstClr val="white"/>
                </a:duotone>
                <a:extLst>
                  <a:ext uri="{BEBA8EAE-BF5A-486C-A8C5-ECC9F3942E4B}">
                    <a14:imgProps xmlns:a14="http://schemas.microsoft.com/office/drawing/2010/main">
                      <a14:imgLayer r:embed="rId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5" name="Oval 14">
              <a:extLst>
                <a:ext uri="{FF2B5EF4-FFF2-40B4-BE49-F238E27FC236}">
                  <a16:creationId xmlns:a16="http://schemas.microsoft.com/office/drawing/2014/main" id="{1A131397-5A45-4344-9983-5E400A3EA5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sp>
      </p:grpSp>
    </p:spTree>
    <p:extLst>
      <p:ext uri="{BB962C8B-B14F-4D97-AF65-F5344CB8AC3E}">
        <p14:creationId xmlns:p14="http://schemas.microsoft.com/office/powerpoint/2010/main" val="1831936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8AFD15B-CF29-4306-884F-47675092F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440BA1B-A496-A87A-0ADF-1698875213E9}"/>
              </a:ext>
            </a:extLst>
          </p:cNvPr>
          <p:cNvSpPr>
            <a:spLocks noGrp="1"/>
          </p:cNvSpPr>
          <p:nvPr>
            <p:ph type="title"/>
          </p:nvPr>
        </p:nvSpPr>
        <p:spPr>
          <a:xfrm>
            <a:off x="6587544" y="1382165"/>
            <a:ext cx="4869179" cy="1517984"/>
          </a:xfrm>
        </p:spPr>
        <p:txBody>
          <a:bodyPr>
            <a:normAutofit/>
          </a:bodyPr>
          <a:lstStyle/>
          <a:p>
            <a:r>
              <a:rPr lang="en-US" sz="4800">
                <a:solidFill>
                  <a:schemeClr val="tx1"/>
                </a:solidFill>
              </a:rPr>
              <a:t>Important dates</a:t>
            </a:r>
          </a:p>
        </p:txBody>
      </p:sp>
      <p:sp>
        <p:nvSpPr>
          <p:cNvPr id="11" name="Freeform: Shape 10">
            <a:extLst>
              <a:ext uri="{FF2B5EF4-FFF2-40B4-BE49-F238E27FC236}">
                <a16:creationId xmlns:a16="http://schemas.microsoft.com/office/drawing/2014/main" id="{7EC0D68F-F813-4414-800D-F8D4F0AB8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66" y="401980"/>
            <a:ext cx="6115733" cy="6456021"/>
          </a:xfrm>
          <a:custGeom>
            <a:avLst/>
            <a:gdLst>
              <a:gd name="connsiteX0" fmla="*/ 2259477 w 6115733"/>
              <a:gd name="connsiteY0" fmla="*/ 433395 h 6456021"/>
              <a:gd name="connsiteX1" fmla="*/ 5681904 w 6115733"/>
              <a:gd name="connsiteY1" fmla="*/ 3852396 h 6456021"/>
              <a:gd name="connsiteX2" fmla="*/ 4679499 w 6115733"/>
              <a:gd name="connsiteY2" fmla="*/ 6269995 h 6456021"/>
              <a:gd name="connsiteX3" fmla="*/ 4474613 w 6115733"/>
              <a:gd name="connsiteY3" fmla="*/ 6456021 h 6456021"/>
              <a:gd name="connsiteX4" fmla="*/ 44341 w 6115733"/>
              <a:gd name="connsiteY4" fmla="*/ 6456021 h 6456021"/>
              <a:gd name="connsiteX5" fmla="*/ 0 w 6115733"/>
              <a:gd name="connsiteY5" fmla="*/ 6415762 h 6456021"/>
              <a:gd name="connsiteX6" fmla="*/ 0 w 6115733"/>
              <a:gd name="connsiteY6" fmla="*/ 1289029 h 6456021"/>
              <a:gd name="connsiteX7" fmla="*/ 82495 w 6115733"/>
              <a:gd name="connsiteY7" fmla="*/ 1214128 h 6456021"/>
              <a:gd name="connsiteX8" fmla="*/ 2259477 w 6115733"/>
              <a:gd name="connsiteY8" fmla="*/ 433395 h 6456021"/>
              <a:gd name="connsiteX9" fmla="*/ 2259477 w 6115733"/>
              <a:gd name="connsiteY9" fmla="*/ 0 h 6456021"/>
              <a:gd name="connsiteX10" fmla="*/ 6115733 w 6115733"/>
              <a:gd name="connsiteY10" fmla="*/ 3852396 h 6456021"/>
              <a:gd name="connsiteX11" fmla="*/ 5235152 w 6115733"/>
              <a:gd name="connsiteY11" fmla="*/ 6302877 h 6456021"/>
              <a:gd name="connsiteX12" fmla="*/ 5095826 w 6115733"/>
              <a:gd name="connsiteY12" fmla="*/ 6456021 h 6456021"/>
              <a:gd name="connsiteX13" fmla="*/ 4617788 w 6115733"/>
              <a:gd name="connsiteY13" fmla="*/ 6456021 h 6456021"/>
              <a:gd name="connsiteX14" fmla="*/ 4747668 w 6115733"/>
              <a:gd name="connsiteY14" fmla="*/ 6338096 h 6456021"/>
              <a:gd name="connsiteX15" fmla="*/ 5778311 w 6115733"/>
              <a:gd name="connsiteY15" fmla="*/ 3852396 h 6456021"/>
              <a:gd name="connsiteX16" fmla="*/ 2259477 w 6115733"/>
              <a:gd name="connsiteY16" fmla="*/ 337085 h 6456021"/>
              <a:gd name="connsiteX17" fmla="*/ 21172 w 6115733"/>
              <a:gd name="connsiteY17" fmla="*/ 1139811 h 6456021"/>
              <a:gd name="connsiteX18" fmla="*/ 0 w 6115733"/>
              <a:gd name="connsiteY18" fmla="*/ 1159034 h 6456021"/>
              <a:gd name="connsiteX19" fmla="*/ 0 w 6115733"/>
              <a:gd name="connsiteY19" fmla="*/ 735177 h 6456021"/>
              <a:gd name="connsiteX20" fmla="*/ 103407 w 6115733"/>
              <a:gd name="connsiteY20" fmla="*/ 657929 h 6456021"/>
              <a:gd name="connsiteX21" fmla="*/ 2259477 w 6115733"/>
              <a:gd name="connsiteY21" fmla="*/ 0 h 6456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115733" h="6456021">
                <a:moveTo>
                  <a:pt x="2259477" y="433395"/>
                </a:moveTo>
                <a:cubicBezTo>
                  <a:pt x="4149632" y="433395"/>
                  <a:pt x="5681904" y="1964133"/>
                  <a:pt x="5681904" y="3852396"/>
                </a:cubicBezTo>
                <a:cubicBezTo>
                  <a:pt x="5681904" y="4796527"/>
                  <a:pt x="5298836" y="5651278"/>
                  <a:pt x="4679499" y="6269995"/>
                </a:cubicBezTo>
                <a:lnTo>
                  <a:pt x="4474613" y="6456021"/>
                </a:lnTo>
                <a:lnTo>
                  <a:pt x="44341" y="6456021"/>
                </a:lnTo>
                <a:lnTo>
                  <a:pt x="0" y="6415762"/>
                </a:lnTo>
                <a:lnTo>
                  <a:pt x="0" y="1289029"/>
                </a:lnTo>
                <a:lnTo>
                  <a:pt x="82495" y="1214128"/>
                </a:lnTo>
                <a:cubicBezTo>
                  <a:pt x="674092" y="726388"/>
                  <a:pt x="1432534" y="433395"/>
                  <a:pt x="2259477" y="433395"/>
                </a:cubicBezTo>
                <a:close/>
                <a:moveTo>
                  <a:pt x="2259477" y="0"/>
                </a:moveTo>
                <a:cubicBezTo>
                  <a:pt x="4389229" y="0"/>
                  <a:pt x="6115733" y="1724776"/>
                  <a:pt x="6115733" y="3852396"/>
                </a:cubicBezTo>
                <a:cubicBezTo>
                  <a:pt x="6115733" y="4783230"/>
                  <a:pt x="5785270" y="5636956"/>
                  <a:pt x="5235152" y="6302877"/>
                </a:cubicBezTo>
                <a:lnTo>
                  <a:pt x="5095826" y="6456021"/>
                </a:lnTo>
                <a:lnTo>
                  <a:pt x="4617788" y="6456021"/>
                </a:lnTo>
                <a:lnTo>
                  <a:pt x="4747668" y="6338096"/>
                </a:lnTo>
                <a:cubicBezTo>
                  <a:pt x="5384452" y="5701950"/>
                  <a:pt x="5778311" y="4823122"/>
                  <a:pt x="5778311" y="3852396"/>
                </a:cubicBezTo>
                <a:cubicBezTo>
                  <a:pt x="5778311" y="1910944"/>
                  <a:pt x="4202875" y="337085"/>
                  <a:pt x="2259477" y="337085"/>
                </a:cubicBezTo>
                <a:cubicBezTo>
                  <a:pt x="1409240" y="337085"/>
                  <a:pt x="629434" y="638331"/>
                  <a:pt x="21172" y="1139811"/>
                </a:cubicBezTo>
                <a:lnTo>
                  <a:pt x="0" y="1159034"/>
                </a:lnTo>
                <a:lnTo>
                  <a:pt x="0" y="735177"/>
                </a:lnTo>
                <a:lnTo>
                  <a:pt x="103407" y="657929"/>
                </a:lnTo>
                <a:cubicBezTo>
                  <a:pt x="718869" y="242547"/>
                  <a:pt x="1460820" y="0"/>
                  <a:pt x="2259477" y="0"/>
                </a:cubicBezTo>
                <a:close/>
              </a:path>
            </a:pathLst>
          </a:cu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a:extLst>
              <a:ext uri="{FF2B5EF4-FFF2-40B4-BE49-F238E27FC236}">
                <a16:creationId xmlns:a16="http://schemas.microsoft.com/office/drawing/2014/main" id="{5F7C4470-79F6-F39A-7635-2E206AF17614}"/>
              </a:ext>
            </a:extLst>
          </p:cNvPr>
          <p:cNvPicPr>
            <a:picLocks noChangeAspect="1"/>
          </p:cNvPicPr>
          <p:nvPr/>
        </p:nvPicPr>
        <p:blipFill rotWithShape="1">
          <a:blip r:embed="rId2"/>
          <a:srcRect r="7349" b="1"/>
          <a:stretch/>
        </p:blipFill>
        <p:spPr>
          <a:xfrm>
            <a:off x="735275" y="2594606"/>
            <a:ext cx="3542527" cy="2863917"/>
          </a:xfrm>
          <a:prstGeom prst="rect">
            <a:avLst/>
          </a:prstGeom>
        </p:spPr>
      </p:pic>
      <p:sp>
        <p:nvSpPr>
          <p:cNvPr id="3" name="Content Placeholder 2">
            <a:extLst>
              <a:ext uri="{FF2B5EF4-FFF2-40B4-BE49-F238E27FC236}">
                <a16:creationId xmlns:a16="http://schemas.microsoft.com/office/drawing/2014/main" id="{47C3AF8A-67E8-73BC-DA8B-713132305CAC}"/>
              </a:ext>
            </a:extLst>
          </p:cNvPr>
          <p:cNvSpPr>
            <a:spLocks noGrp="1"/>
          </p:cNvSpPr>
          <p:nvPr>
            <p:ph idx="1"/>
          </p:nvPr>
        </p:nvSpPr>
        <p:spPr>
          <a:xfrm>
            <a:off x="6712820" y="2539520"/>
            <a:ext cx="4869179" cy="3719353"/>
          </a:xfrm>
        </p:spPr>
        <p:txBody>
          <a:bodyPr anchor="t">
            <a:normAutofit fontScale="92500" lnSpcReduction="10000"/>
          </a:bodyPr>
          <a:lstStyle/>
          <a:p>
            <a:r>
              <a:rPr lang="en-US" sz="1700" dirty="0"/>
              <a:t>February 12, 1809—Born in Larue County, Kentucky</a:t>
            </a:r>
          </a:p>
          <a:p>
            <a:r>
              <a:rPr lang="en-US" sz="1700" dirty="0"/>
              <a:t>1834—Elected to Illinois State House of Representatives</a:t>
            </a:r>
          </a:p>
          <a:p>
            <a:r>
              <a:rPr lang="en-US" sz="1700" dirty="0"/>
              <a:t>1847-49—U.S. House of Representatives</a:t>
            </a:r>
          </a:p>
          <a:p>
            <a:r>
              <a:rPr lang="en-US" sz="1700" dirty="0">
                <a:solidFill>
                  <a:srgbClr val="FF0000"/>
                </a:solidFill>
              </a:rPr>
              <a:t>1860—Elected president</a:t>
            </a:r>
          </a:p>
          <a:p>
            <a:r>
              <a:rPr lang="en-US" sz="1700" dirty="0">
                <a:solidFill>
                  <a:srgbClr val="FF0000"/>
                </a:solidFill>
              </a:rPr>
              <a:t>March 4, 1861—First Inaugural</a:t>
            </a:r>
          </a:p>
          <a:p>
            <a:r>
              <a:rPr lang="en-US" sz="1700" dirty="0">
                <a:solidFill>
                  <a:srgbClr val="FF0000"/>
                </a:solidFill>
              </a:rPr>
              <a:t>November 19, 1863—Gettysburg Address</a:t>
            </a:r>
          </a:p>
          <a:p>
            <a:r>
              <a:rPr lang="en-US" sz="1700" dirty="0">
                <a:solidFill>
                  <a:srgbClr val="FF0000"/>
                </a:solidFill>
              </a:rPr>
              <a:t>March 4, 1865—Second Inaugural</a:t>
            </a:r>
          </a:p>
          <a:p>
            <a:r>
              <a:rPr lang="en-US" sz="1700" dirty="0">
                <a:solidFill>
                  <a:schemeClr val="accent1"/>
                </a:solidFill>
              </a:rPr>
              <a:t>April 9, 1865—End of the Civil War</a:t>
            </a:r>
          </a:p>
          <a:p>
            <a:r>
              <a:rPr lang="en-US" sz="1700" dirty="0">
                <a:solidFill>
                  <a:srgbClr val="FF0000"/>
                </a:solidFill>
              </a:rPr>
              <a:t>Assassinated at Ford’s Theatre, Washington DC April 15, 1865 </a:t>
            </a:r>
          </a:p>
        </p:txBody>
      </p:sp>
      <p:grpSp>
        <p:nvGrpSpPr>
          <p:cNvPr id="13" name="Group 12">
            <a:extLst>
              <a:ext uri="{FF2B5EF4-FFF2-40B4-BE49-F238E27FC236}">
                <a16:creationId xmlns:a16="http://schemas.microsoft.com/office/drawing/2014/main" id="{54CA915D-BDF0-41F8-B00E-FB186EFF7BD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4" name="Oval 13">
              <a:extLst>
                <a:ext uri="{FF2B5EF4-FFF2-40B4-BE49-F238E27FC236}">
                  <a16:creationId xmlns:a16="http://schemas.microsoft.com/office/drawing/2014/main" id="{317AAC03-BF64-4E67-9032-3BD0249980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3">
                <a:duotone>
                  <a:schemeClr val="accent1">
                    <a:shade val="45000"/>
                    <a:satMod val="135000"/>
                  </a:schemeClr>
                  <a:prstClr val="white"/>
                </a:duotone>
                <a:extLst>
                  <a:ext uri="{BEBA8EAE-BF5A-486C-A8C5-ECC9F3942E4B}">
                    <a14:imgProps xmlns:a14="http://schemas.microsoft.com/office/drawing/2010/main">
                      <a14:imgLayer r:embed="rId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5" name="Oval 14">
              <a:extLst>
                <a:ext uri="{FF2B5EF4-FFF2-40B4-BE49-F238E27FC236}">
                  <a16:creationId xmlns:a16="http://schemas.microsoft.com/office/drawing/2014/main" id="{1A131397-5A45-4344-9983-5E400A3EA5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sp>
      </p:grpSp>
    </p:spTree>
    <p:extLst>
      <p:ext uri="{BB962C8B-B14F-4D97-AF65-F5344CB8AC3E}">
        <p14:creationId xmlns:p14="http://schemas.microsoft.com/office/powerpoint/2010/main" val="4001780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6DBFAD4-B5FC-442B-A283-381B01B195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2" name="Oval 11">
              <a:extLst>
                <a:ext uri="{FF2B5EF4-FFF2-40B4-BE49-F238E27FC236}">
                  <a16:creationId xmlns:a16="http://schemas.microsoft.com/office/drawing/2014/main" id="{9B649DC7-8769-4383-A6F2-8F366BA7A1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3" name="Oval 12">
              <a:extLst>
                <a:ext uri="{FF2B5EF4-FFF2-40B4-BE49-F238E27FC236}">
                  <a16:creationId xmlns:a16="http://schemas.microsoft.com/office/drawing/2014/main" id="{0C67FD53-2686-4E0E-BA49-976F78F9AA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sp>
      </p:grpSp>
      <p:sp useBgFill="1">
        <p:nvSpPr>
          <p:cNvPr id="15" name="Rectangle 14">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8C9D1F1-9A16-40A7-7CFD-D56E1CCF5BD2}"/>
              </a:ext>
            </a:extLst>
          </p:cNvPr>
          <p:cNvSpPr>
            <a:spLocks noGrp="1"/>
          </p:cNvSpPr>
          <p:nvPr>
            <p:ph type="title"/>
          </p:nvPr>
        </p:nvSpPr>
        <p:spPr>
          <a:xfrm>
            <a:off x="1069848" y="484632"/>
            <a:ext cx="10058400" cy="1609344"/>
          </a:xfrm>
        </p:spPr>
        <p:txBody>
          <a:bodyPr vert="horz" lIns="91440" tIns="45720" rIns="91440" bIns="45720" rtlCol="0" anchor="ctr">
            <a:normAutofit/>
          </a:bodyPr>
          <a:lstStyle/>
          <a:p>
            <a:r>
              <a:rPr lang="en-US" dirty="0"/>
              <a:t>Slavery—the root of sectionalism</a:t>
            </a:r>
          </a:p>
        </p:txBody>
      </p:sp>
      <p:pic>
        <p:nvPicPr>
          <p:cNvPr id="6" name="Content Placeholder 5" descr="A person sitting outside a building&#10;&#10;Description automatically generated with medium confidence">
            <a:extLst>
              <a:ext uri="{FF2B5EF4-FFF2-40B4-BE49-F238E27FC236}">
                <a16:creationId xmlns:a16="http://schemas.microsoft.com/office/drawing/2014/main" id="{1EDB36F4-B95C-853E-5EC9-379E8A4F42EC}"/>
              </a:ext>
            </a:extLst>
          </p:cNvPr>
          <p:cNvPicPr>
            <a:picLocks noGrp="1" noChangeAspect="1"/>
          </p:cNvPicPr>
          <p:nvPr>
            <p:ph sz="half" idx="1"/>
          </p:nvPr>
        </p:nvPicPr>
        <p:blipFill rotWithShape="1">
          <a:blip r:embed="rId6">
            <a:extLst>
              <a:ext uri="{28A0092B-C50C-407E-A947-70E740481C1C}">
                <a14:useLocalDpi xmlns:a14="http://schemas.microsoft.com/office/drawing/2010/main" val="0"/>
              </a:ext>
            </a:extLst>
          </a:blip>
          <a:srcRect l="6525" r="29970" b="-1"/>
          <a:stretch/>
        </p:blipFill>
        <p:spPr>
          <a:xfrm>
            <a:off x="1007196" y="2265037"/>
            <a:ext cx="5088800" cy="3907158"/>
          </a:xfrm>
          <a:prstGeom prst="rect">
            <a:avLst/>
          </a:prstGeom>
        </p:spPr>
      </p:pic>
      <p:sp>
        <p:nvSpPr>
          <p:cNvPr id="4" name="Content Placeholder 3">
            <a:extLst>
              <a:ext uri="{FF2B5EF4-FFF2-40B4-BE49-F238E27FC236}">
                <a16:creationId xmlns:a16="http://schemas.microsoft.com/office/drawing/2014/main" id="{7404100D-DCA1-EDA4-2EF1-74823515D623}"/>
              </a:ext>
            </a:extLst>
          </p:cNvPr>
          <p:cNvSpPr>
            <a:spLocks noGrp="1"/>
          </p:cNvSpPr>
          <p:nvPr>
            <p:ph sz="half" idx="2"/>
          </p:nvPr>
        </p:nvSpPr>
        <p:spPr>
          <a:xfrm>
            <a:off x="6496216" y="2320412"/>
            <a:ext cx="4632031" cy="3851787"/>
          </a:xfrm>
        </p:spPr>
        <p:txBody>
          <a:bodyPr vert="horz" lIns="91440" tIns="45720" rIns="91440" bIns="45720" rtlCol="0" anchor="ctr">
            <a:normAutofit/>
          </a:bodyPr>
          <a:lstStyle/>
          <a:p>
            <a:r>
              <a:rPr lang="en-US" dirty="0"/>
              <a:t>Enslaved people in the antebellum South made up one third of the population.</a:t>
            </a:r>
          </a:p>
          <a:p>
            <a:r>
              <a:rPr lang="en-US" dirty="0"/>
              <a:t>The abolitionist movement flourished between 1830-1860, fueled in large part by slave narratives.</a:t>
            </a:r>
          </a:p>
          <a:p>
            <a:r>
              <a:rPr lang="en-US" dirty="0"/>
              <a:t>1852—publication of </a:t>
            </a:r>
            <a:r>
              <a:rPr lang="en-US" i="1" dirty="0"/>
              <a:t>Uncle Tom’s Cabin.</a:t>
            </a:r>
            <a:endParaRPr lang="en-US" dirty="0"/>
          </a:p>
        </p:txBody>
      </p:sp>
      <p:sp>
        <p:nvSpPr>
          <p:cNvPr id="23" name="Oval 22">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2">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5" name="Oval 24">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846387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 name="Group 29">
            <a:extLst>
              <a:ext uri="{FF2B5EF4-FFF2-40B4-BE49-F238E27FC236}">
                <a16:creationId xmlns:a16="http://schemas.microsoft.com/office/drawing/2014/main" id="{16DBFAD4-B5FC-442B-A283-381B01B195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31" name="Oval 30">
              <a:extLst>
                <a:ext uri="{FF2B5EF4-FFF2-40B4-BE49-F238E27FC236}">
                  <a16:creationId xmlns:a16="http://schemas.microsoft.com/office/drawing/2014/main" id="{9B649DC7-8769-4383-A6F2-8F366BA7A1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32" name="Oval 31">
              <a:extLst>
                <a:ext uri="{FF2B5EF4-FFF2-40B4-BE49-F238E27FC236}">
                  <a16:creationId xmlns:a16="http://schemas.microsoft.com/office/drawing/2014/main" id="{0C67FD53-2686-4E0E-BA49-976F78F9AA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sp>
      </p:grpSp>
      <p:sp useBgFill="1">
        <p:nvSpPr>
          <p:cNvPr id="34" name="Rectangle 33">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Rectangle 39">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8C9D1F1-9A16-40A7-7CFD-D56E1CCF5BD2}"/>
              </a:ext>
            </a:extLst>
          </p:cNvPr>
          <p:cNvSpPr>
            <a:spLocks noGrp="1"/>
          </p:cNvSpPr>
          <p:nvPr>
            <p:ph type="title"/>
          </p:nvPr>
        </p:nvSpPr>
        <p:spPr>
          <a:xfrm>
            <a:off x="1069848" y="484632"/>
            <a:ext cx="10058400" cy="1609344"/>
          </a:xfrm>
        </p:spPr>
        <p:txBody>
          <a:bodyPr vert="horz" lIns="91440" tIns="45720" rIns="91440" bIns="45720" rtlCol="0" anchor="ctr">
            <a:normAutofit/>
          </a:bodyPr>
          <a:lstStyle/>
          <a:p>
            <a:r>
              <a:rPr lang="en-US" dirty="0"/>
              <a:t>Slavery—Lincoln’s position</a:t>
            </a:r>
          </a:p>
        </p:txBody>
      </p:sp>
      <p:pic>
        <p:nvPicPr>
          <p:cNvPr id="8" name="Content Placeholder 7" descr="A picture containing text, person, outdoor, group&#10;&#10;Description automatically generated">
            <a:extLst>
              <a:ext uri="{FF2B5EF4-FFF2-40B4-BE49-F238E27FC236}">
                <a16:creationId xmlns:a16="http://schemas.microsoft.com/office/drawing/2014/main" id="{C22B1695-4102-6718-C789-12A1F5C97524}"/>
              </a:ext>
            </a:extLst>
          </p:cNvPr>
          <p:cNvPicPr>
            <a:picLocks noGrp="1" noChangeAspect="1"/>
          </p:cNvPicPr>
          <p:nvPr>
            <p:ph sz="half" idx="1"/>
          </p:nvPr>
        </p:nvPicPr>
        <p:blipFill rotWithShape="1">
          <a:blip r:embed="rId6">
            <a:extLst>
              <a:ext uri="{28A0092B-C50C-407E-A947-70E740481C1C}">
                <a14:useLocalDpi xmlns:a14="http://schemas.microsoft.com/office/drawing/2010/main" val="0"/>
              </a:ext>
            </a:extLst>
          </a:blip>
          <a:srcRect l="13537" r="13528"/>
          <a:stretch/>
        </p:blipFill>
        <p:spPr>
          <a:xfrm>
            <a:off x="1007196" y="2265037"/>
            <a:ext cx="5088800" cy="3907158"/>
          </a:xfrm>
          <a:prstGeom prst="rect">
            <a:avLst/>
          </a:prstGeom>
        </p:spPr>
      </p:pic>
      <p:sp>
        <p:nvSpPr>
          <p:cNvPr id="4" name="Content Placeholder 3">
            <a:extLst>
              <a:ext uri="{FF2B5EF4-FFF2-40B4-BE49-F238E27FC236}">
                <a16:creationId xmlns:a16="http://schemas.microsoft.com/office/drawing/2014/main" id="{7404100D-DCA1-EDA4-2EF1-74823515D623}"/>
              </a:ext>
            </a:extLst>
          </p:cNvPr>
          <p:cNvSpPr>
            <a:spLocks noGrp="1"/>
          </p:cNvSpPr>
          <p:nvPr>
            <p:ph sz="half" idx="2"/>
          </p:nvPr>
        </p:nvSpPr>
        <p:spPr>
          <a:xfrm>
            <a:off x="6496216" y="2320412"/>
            <a:ext cx="4632031" cy="3851787"/>
          </a:xfrm>
        </p:spPr>
        <p:txBody>
          <a:bodyPr vert="horz" lIns="91440" tIns="45720" rIns="91440" bIns="45720" rtlCol="0" anchor="ctr">
            <a:normAutofit/>
          </a:bodyPr>
          <a:lstStyle/>
          <a:p>
            <a:r>
              <a:rPr lang="en-US" dirty="0"/>
              <a:t>Lincoln consistently declared he was opposed to slavery, but he did not call for emancipation, because  </a:t>
            </a:r>
          </a:p>
          <a:p>
            <a:pPr lvl="1"/>
            <a:r>
              <a:rPr lang="en-US" dirty="0"/>
              <a:t>1) while he believed slavery was morally wrong,</a:t>
            </a:r>
          </a:p>
          <a:p>
            <a:pPr lvl="1"/>
            <a:r>
              <a:rPr lang="en-US" dirty="0"/>
              <a:t>2) he also respected the Constitution, which sanctioned the practice. </a:t>
            </a:r>
          </a:p>
        </p:txBody>
      </p:sp>
      <p:sp>
        <p:nvSpPr>
          <p:cNvPr id="42" name="Oval 41">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2">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44" name="Oval 43">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401557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3" name="Group 29">
            <a:extLst>
              <a:ext uri="{FF2B5EF4-FFF2-40B4-BE49-F238E27FC236}">
                <a16:creationId xmlns:a16="http://schemas.microsoft.com/office/drawing/2014/main" id="{16DBFAD4-B5FC-442B-A283-381B01B195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45" name="Oval 30">
              <a:extLst>
                <a:ext uri="{FF2B5EF4-FFF2-40B4-BE49-F238E27FC236}">
                  <a16:creationId xmlns:a16="http://schemas.microsoft.com/office/drawing/2014/main" id="{9B649DC7-8769-4383-A6F2-8F366BA7A1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46" name="Oval 31">
              <a:extLst>
                <a:ext uri="{FF2B5EF4-FFF2-40B4-BE49-F238E27FC236}">
                  <a16:creationId xmlns:a16="http://schemas.microsoft.com/office/drawing/2014/main" id="{0C67FD53-2686-4E0E-BA49-976F78F9AA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sp>
      </p:grpSp>
      <p:sp useBgFill="1">
        <p:nvSpPr>
          <p:cNvPr id="47" name="Rectangle 33">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35">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9" name="Rectangle 37">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Rectangle 39">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127105A-6321-6C3E-491B-27EFE06635B3}"/>
              </a:ext>
            </a:extLst>
          </p:cNvPr>
          <p:cNvSpPr>
            <a:spLocks noGrp="1"/>
          </p:cNvSpPr>
          <p:nvPr>
            <p:ph type="title"/>
          </p:nvPr>
        </p:nvSpPr>
        <p:spPr>
          <a:xfrm>
            <a:off x="1069848" y="484632"/>
            <a:ext cx="10058400" cy="1609344"/>
          </a:xfrm>
        </p:spPr>
        <p:txBody>
          <a:bodyPr vert="horz" lIns="91440" tIns="45720" rIns="91440" bIns="45720" rtlCol="0" anchor="ctr">
            <a:normAutofit/>
          </a:bodyPr>
          <a:lstStyle/>
          <a:p>
            <a:r>
              <a:rPr lang="en-US" sz="3400" dirty="0">
                <a:effectLst/>
              </a:rPr>
              <a:t>sectionalism and Civil War (</a:t>
            </a:r>
            <a:r>
              <a:rPr lang="en-US" sz="3400" dirty="0">
                <a:solidFill>
                  <a:schemeClr val="accent1"/>
                </a:solidFill>
                <a:effectLst/>
              </a:rPr>
              <a:t>The 1850s)</a:t>
            </a:r>
            <a:br>
              <a:rPr lang="en-US" sz="3400" dirty="0">
                <a:effectLst/>
              </a:rPr>
            </a:br>
            <a:endParaRPr lang="en-US" sz="3400" dirty="0"/>
          </a:p>
        </p:txBody>
      </p:sp>
      <p:pic>
        <p:nvPicPr>
          <p:cNvPr id="6" name="Content Placeholder 5" descr="A picture containing outdoor, tree, plant&#10;&#10;Description automatically generated">
            <a:extLst>
              <a:ext uri="{FF2B5EF4-FFF2-40B4-BE49-F238E27FC236}">
                <a16:creationId xmlns:a16="http://schemas.microsoft.com/office/drawing/2014/main" id="{7AA04E8B-1342-6361-F64D-B69E9F4BBBBC}"/>
              </a:ext>
            </a:extLst>
          </p:cNvPr>
          <p:cNvPicPr>
            <a:picLocks noGrp="1" noChangeAspect="1"/>
          </p:cNvPicPr>
          <p:nvPr>
            <p:ph sz="half" idx="1"/>
          </p:nvPr>
        </p:nvPicPr>
        <p:blipFill rotWithShape="1">
          <a:blip r:embed="rId6">
            <a:extLst>
              <a:ext uri="{28A0092B-C50C-407E-A947-70E740481C1C}">
                <a14:useLocalDpi xmlns:a14="http://schemas.microsoft.com/office/drawing/2010/main" val="0"/>
              </a:ext>
            </a:extLst>
          </a:blip>
          <a:srcRect l="10383" r="5888" b="-2"/>
          <a:stretch/>
        </p:blipFill>
        <p:spPr>
          <a:xfrm>
            <a:off x="1007196" y="2265037"/>
            <a:ext cx="5088800" cy="3907158"/>
          </a:xfrm>
          <a:prstGeom prst="rect">
            <a:avLst/>
          </a:prstGeom>
        </p:spPr>
      </p:pic>
      <p:sp>
        <p:nvSpPr>
          <p:cNvPr id="4" name="Content Placeholder 3">
            <a:extLst>
              <a:ext uri="{FF2B5EF4-FFF2-40B4-BE49-F238E27FC236}">
                <a16:creationId xmlns:a16="http://schemas.microsoft.com/office/drawing/2014/main" id="{866DF22C-45F9-9A5F-53F6-EA7D08E434BC}"/>
              </a:ext>
            </a:extLst>
          </p:cNvPr>
          <p:cNvSpPr>
            <a:spLocks noGrp="1"/>
          </p:cNvSpPr>
          <p:nvPr>
            <p:ph sz="half" idx="2"/>
          </p:nvPr>
        </p:nvSpPr>
        <p:spPr>
          <a:xfrm>
            <a:off x="6496216" y="2320412"/>
            <a:ext cx="4632031" cy="3851787"/>
          </a:xfrm>
        </p:spPr>
        <p:txBody>
          <a:bodyPr vert="horz" lIns="91440" tIns="45720" rIns="91440" bIns="45720" rtlCol="0" anchor="ctr">
            <a:normAutofit fontScale="85000" lnSpcReduction="20000"/>
          </a:bodyPr>
          <a:lstStyle/>
          <a:p>
            <a:pPr marL="0"/>
            <a:r>
              <a:rPr lang="en-US" dirty="0"/>
              <a:t>  </a:t>
            </a:r>
            <a:r>
              <a:rPr lang="en-US" u="sng" dirty="0"/>
              <a:t>Compromise of 1850</a:t>
            </a:r>
          </a:p>
          <a:p>
            <a:pPr marL="274320" lvl="1"/>
            <a:r>
              <a:rPr lang="en-US" b="0" i="0" u="none" strike="noStrike" dirty="0">
                <a:effectLst/>
              </a:rPr>
              <a:t>A series of bills passed by congress in 1850 were aimed at settling the issue of slavery and preserving the union.</a:t>
            </a:r>
          </a:p>
          <a:p>
            <a:pPr marL="91440" lvl="1" indent="0">
              <a:buNone/>
            </a:pPr>
            <a:endParaRPr lang="en-US" dirty="0"/>
          </a:p>
          <a:p>
            <a:pPr marL="274320" lvl="1"/>
            <a:r>
              <a:rPr lang="en-US" sz="2000" u="sng" dirty="0"/>
              <a:t>Kansas-Nebraska Act of 1854</a:t>
            </a:r>
          </a:p>
          <a:p>
            <a:pPr marL="274320" lvl="1"/>
            <a:r>
              <a:rPr lang="en-US" dirty="0"/>
              <a:t>Repealed Missouri Compromise, created two new territories and allowed for “popular sovereignty” to decide whether slavery would be permitted.</a:t>
            </a:r>
          </a:p>
          <a:p>
            <a:pPr marL="274320" lvl="1"/>
            <a:endParaRPr lang="en-US" dirty="0"/>
          </a:p>
          <a:p>
            <a:pPr marL="274320" lvl="1"/>
            <a:r>
              <a:rPr lang="en-US" u="sng" dirty="0"/>
              <a:t>Formation of Republican </a:t>
            </a:r>
            <a:r>
              <a:rPr lang="en-US" dirty="0"/>
              <a:t>Party to combat the expansion of slavery into American territories.</a:t>
            </a:r>
            <a:r>
              <a:rPr lang="en-US" b="0" i="0" u="none" strike="noStrike" dirty="0">
                <a:solidFill>
                  <a:srgbClr val="202122"/>
                </a:solidFill>
                <a:effectLst/>
                <a:latin typeface="Arial" panose="020B0604020202020204" pitchFamily="34" charset="0"/>
              </a:rPr>
              <a:t>,</a:t>
            </a:r>
            <a:endParaRPr lang="en-US" u="sng" dirty="0"/>
          </a:p>
          <a:p>
            <a:pPr marL="91440" lvl="1" indent="0">
              <a:buNone/>
            </a:pPr>
            <a:endParaRPr lang="en-US" dirty="0"/>
          </a:p>
          <a:p>
            <a:pPr marL="274320" lvl="1"/>
            <a:r>
              <a:rPr lang="en-US" sz="2000" u="sng" dirty="0"/>
              <a:t>Bleeding Kansas, 1854-1859</a:t>
            </a:r>
          </a:p>
          <a:p>
            <a:pPr marL="274320" lvl="1"/>
            <a:r>
              <a:rPr lang="en-US" dirty="0"/>
              <a:t>Violent civil confrontations in Kansas and western Missouri.</a:t>
            </a:r>
          </a:p>
        </p:txBody>
      </p:sp>
      <p:sp>
        <p:nvSpPr>
          <p:cNvPr id="42" name="Oval 41">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2">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44" name="Oval 43">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09329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 name="Rectangle 53">
            <a:extLst>
              <a:ext uri="{FF2B5EF4-FFF2-40B4-BE49-F238E27FC236}">
                <a16:creationId xmlns:a16="http://schemas.microsoft.com/office/drawing/2014/main" id="{7049A7D3-684C-4C59-A4B6-7B308A6AD3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D7B1087B-C592-40E7-B532-60B453A2FE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14AE7447-E8F8-4A0F-9E3D-94842BFF88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0" name="Group 59">
            <a:extLst>
              <a:ext uri="{FF2B5EF4-FFF2-40B4-BE49-F238E27FC236}">
                <a16:creationId xmlns:a16="http://schemas.microsoft.com/office/drawing/2014/main" id="{85981F80-69EE-4E2B-82A8-47FDFD7720A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9215" y="4068923"/>
            <a:ext cx="1080904" cy="1080902"/>
            <a:chOff x="9685338" y="4460675"/>
            <a:chExt cx="1080904" cy="1080902"/>
          </a:xfrm>
        </p:grpSpPr>
        <p:sp>
          <p:nvSpPr>
            <p:cNvPr id="61" name="Oval 60">
              <a:extLst>
                <a:ext uri="{FF2B5EF4-FFF2-40B4-BE49-F238E27FC236}">
                  <a16:creationId xmlns:a16="http://schemas.microsoft.com/office/drawing/2014/main" id="{46CE0473-0B07-47EE-A016-EBD87F2C8C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62" name="Oval 61">
              <a:extLst>
                <a:ext uri="{FF2B5EF4-FFF2-40B4-BE49-F238E27FC236}">
                  <a16:creationId xmlns:a16="http://schemas.microsoft.com/office/drawing/2014/main" id="{EDD0D1E4-DFCA-4DF0-9D37-571A5F529F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4" name="Rectangle 63">
            <a:extLst>
              <a:ext uri="{FF2B5EF4-FFF2-40B4-BE49-F238E27FC236}">
                <a16:creationId xmlns:a16="http://schemas.microsoft.com/office/drawing/2014/main" id="{0680B5D0-24EC-465A-A0E6-C4DF951E00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6" name="Rectangle 65">
            <a:extLst>
              <a:ext uri="{FF2B5EF4-FFF2-40B4-BE49-F238E27FC236}">
                <a16:creationId xmlns:a16="http://schemas.microsoft.com/office/drawing/2014/main" id="{30BF1B50-A83E-4ED6-A2AA-C943C1F89F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928117"/>
            <a:ext cx="10351008"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1F31E8B2-210B-4B90-83BB-3B180732EF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85470" y="1110053"/>
            <a:ext cx="3386371" cy="4580301"/>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27105A-6321-6C3E-491B-27EFE06635B3}"/>
              </a:ext>
            </a:extLst>
          </p:cNvPr>
          <p:cNvSpPr>
            <a:spLocks noGrp="1"/>
          </p:cNvSpPr>
          <p:nvPr>
            <p:ph type="title"/>
          </p:nvPr>
        </p:nvSpPr>
        <p:spPr>
          <a:xfrm>
            <a:off x="8200102" y="1432223"/>
            <a:ext cx="2818417" cy="3357976"/>
          </a:xfrm>
        </p:spPr>
        <p:txBody>
          <a:bodyPr vert="horz" lIns="91440" tIns="45720" rIns="91440" bIns="45720" rtlCol="0" anchor="ctr">
            <a:normAutofit/>
          </a:bodyPr>
          <a:lstStyle/>
          <a:p>
            <a:pPr>
              <a:lnSpc>
                <a:spcPct val="80000"/>
              </a:lnSpc>
            </a:pPr>
            <a:r>
              <a:rPr lang="en-US" sz="3600" dirty="0">
                <a:solidFill>
                  <a:srgbClr val="000000"/>
                </a:solidFill>
              </a:rPr>
              <a:t>John Brown’s raid on Harper’s Ferry, Oct. 16-18, 1859</a:t>
            </a:r>
            <a:endParaRPr lang="en-US" sz="3300" dirty="0">
              <a:blipFill dpi="0" rotWithShape="1">
                <a:blip r:embed="rId4"/>
                <a:srcRect/>
                <a:tile tx="6350" ty="-127000" sx="65000" sy="64000" flip="none" algn="tl"/>
              </a:blipFill>
            </a:endParaRPr>
          </a:p>
        </p:txBody>
      </p:sp>
      <p:sp>
        <p:nvSpPr>
          <p:cNvPr id="70" name="Rectangle 69">
            <a:extLst>
              <a:ext uri="{FF2B5EF4-FFF2-40B4-BE49-F238E27FC236}">
                <a16:creationId xmlns:a16="http://schemas.microsoft.com/office/drawing/2014/main" id="{6B387409-2B98-40F8-A65F-EF7CF989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5780565"/>
            <a:ext cx="10351008"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2" name="Group 71">
            <a:extLst>
              <a:ext uri="{FF2B5EF4-FFF2-40B4-BE49-F238E27FC236}">
                <a16:creationId xmlns:a16="http://schemas.microsoft.com/office/drawing/2014/main" id="{C9E5F284-A588-4AE7-A36D-1C93E4FD024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6920" y="5257800"/>
            <a:ext cx="1080904" cy="1080902"/>
            <a:chOff x="9685338" y="4460675"/>
            <a:chExt cx="1080904" cy="1080902"/>
          </a:xfrm>
        </p:grpSpPr>
        <p:sp>
          <p:nvSpPr>
            <p:cNvPr id="73" name="Oval 72">
              <a:extLst>
                <a:ext uri="{FF2B5EF4-FFF2-40B4-BE49-F238E27FC236}">
                  <a16:creationId xmlns:a16="http://schemas.microsoft.com/office/drawing/2014/main" id="{45D7D540-5CF2-4FC1-BE53-277CC22C09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85338" y="4460675"/>
              <a:ext cx="1080904" cy="1080902"/>
            </a:xfrm>
            <a:prstGeom prst="ellipse">
              <a:avLst/>
            </a:prstGeom>
            <a:blipFill dpi="0" rotWithShape="1">
              <a:blip r:embed="rId4">
                <a:duotone>
                  <a:schemeClr val="accent1">
                    <a:shade val="45000"/>
                    <a:satMod val="135000"/>
                  </a:schemeClr>
                  <a:prstClr val="white"/>
                </a:duotone>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74" name="Oval 73">
              <a:extLst>
                <a:ext uri="{FF2B5EF4-FFF2-40B4-BE49-F238E27FC236}">
                  <a16:creationId xmlns:a16="http://schemas.microsoft.com/office/drawing/2014/main" id="{916C9AA0-DC0C-49A1-ACDF-10BD6D7399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4" name="Content Placeholder 3">
            <a:extLst>
              <a:ext uri="{FF2B5EF4-FFF2-40B4-BE49-F238E27FC236}">
                <a16:creationId xmlns:a16="http://schemas.microsoft.com/office/drawing/2014/main" id="{866DF22C-45F9-9A5F-53F6-EA7D08E434BC}"/>
              </a:ext>
            </a:extLst>
          </p:cNvPr>
          <p:cNvSpPr>
            <a:spLocks noGrp="1"/>
          </p:cNvSpPr>
          <p:nvPr>
            <p:ph sz="half" idx="2"/>
          </p:nvPr>
        </p:nvSpPr>
        <p:spPr>
          <a:xfrm>
            <a:off x="8200102" y="4790198"/>
            <a:ext cx="2818418" cy="687058"/>
          </a:xfrm>
        </p:spPr>
        <p:txBody>
          <a:bodyPr vert="horz" lIns="91440" tIns="45720" rIns="91440" bIns="45720" rtlCol="0">
            <a:normAutofit/>
          </a:bodyPr>
          <a:lstStyle/>
          <a:p>
            <a:pPr marL="0" indent="0">
              <a:buNone/>
            </a:pPr>
            <a:endParaRPr lang="en-US" sz="1600" dirty="0">
              <a:solidFill>
                <a:srgbClr val="000000"/>
              </a:solidFill>
            </a:endParaRPr>
          </a:p>
        </p:txBody>
      </p:sp>
      <p:pic>
        <p:nvPicPr>
          <p:cNvPr id="8" name="Content Placeholder 7" descr="A picture containing text, painting&#10;&#10;Description automatically generated">
            <a:extLst>
              <a:ext uri="{FF2B5EF4-FFF2-40B4-BE49-F238E27FC236}">
                <a16:creationId xmlns:a16="http://schemas.microsoft.com/office/drawing/2014/main" id="{E373B636-B877-CAF3-A189-996AE5B555DA}"/>
              </a:ext>
            </a:extLst>
          </p:cNvPr>
          <p:cNvPicPr>
            <a:picLocks noGrp="1" noChangeAspect="1"/>
          </p:cNvPicPr>
          <p:nvPr>
            <p:ph sz="half" idx="1"/>
          </p:nvPr>
        </p:nvPicPr>
        <p:blipFill>
          <a:blip r:embed="rId6">
            <a:extLst>
              <a:ext uri="{28A0092B-C50C-407E-A947-70E740481C1C}">
                <a14:useLocalDpi xmlns:a14="http://schemas.microsoft.com/office/drawing/2010/main" val="0"/>
              </a:ext>
            </a:extLst>
          </a:blip>
          <a:stretch>
            <a:fillRect/>
          </a:stretch>
        </p:blipFill>
        <p:spPr>
          <a:xfrm>
            <a:off x="920834" y="1454785"/>
            <a:ext cx="6631744" cy="3879795"/>
          </a:xfrm>
          <a:prstGeom prst="rect">
            <a:avLst/>
          </a:prstGeom>
        </p:spPr>
      </p:pic>
    </p:spTree>
    <p:extLst>
      <p:ext uri="{BB962C8B-B14F-4D97-AF65-F5344CB8AC3E}">
        <p14:creationId xmlns:p14="http://schemas.microsoft.com/office/powerpoint/2010/main" val="34303469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114B8381992D49BFEC195D1E62885C" ma:contentTypeVersion="17" ma:contentTypeDescription="Create a new document." ma:contentTypeScope="" ma:versionID="d9d0255ac283ba499faa8ad8cf9a9334">
  <xsd:schema xmlns:xsd="http://www.w3.org/2001/XMLSchema" xmlns:xs="http://www.w3.org/2001/XMLSchema" xmlns:p="http://schemas.microsoft.com/office/2006/metadata/properties" xmlns:ns2="edc1dda4-e497-4293-92fa-89c2d7121ae6" xmlns:ns3="8d85cce8-ce02-4b6f-9ec5-19814b89220d" targetNamespace="http://schemas.microsoft.com/office/2006/metadata/properties" ma:root="true" ma:fieldsID="e71a5bc01dc7dc7043ff1a085191f391" ns2:_="" ns3:_="">
    <xsd:import namespace="edc1dda4-e497-4293-92fa-89c2d7121ae6"/>
    <xsd:import namespace="8d85cce8-ce02-4b6f-9ec5-19814b89220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c1dda4-e497-4293-92fa-89c2d7121a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0d0892d-21e2-4a28-be84-55d2a6f2487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d85cce8-ce02-4b6f-9ec5-19814b89220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6e4741b-d4f4-4256-805c-aeb202cfdd16}" ma:internalName="TaxCatchAll" ma:showField="CatchAllData" ma:web="8d85cce8-ce02-4b6f-9ec5-19814b89220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C15456E-6A0F-4A11-92F7-91489F04520B}"/>
</file>

<file path=customXml/itemProps2.xml><?xml version="1.0" encoding="utf-8"?>
<ds:datastoreItem xmlns:ds="http://schemas.openxmlformats.org/officeDocument/2006/customXml" ds:itemID="{546C20BE-49A9-43E1-BF74-BEC842962CEE}"/>
</file>

<file path=docProps/app.xml><?xml version="1.0" encoding="utf-8"?>
<Properties xmlns="http://schemas.openxmlformats.org/officeDocument/2006/extended-properties" xmlns:vt="http://schemas.openxmlformats.org/officeDocument/2006/docPropsVTypes">
  <Template>Wood Type</Template>
  <TotalTime>8824</TotalTime>
  <Words>3569</Words>
  <Application>Microsoft Macintosh PowerPoint</Application>
  <PresentationFormat>Widescreen</PresentationFormat>
  <Paragraphs>184</Paragraphs>
  <Slides>36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36</vt:i4>
      </vt:variant>
    </vt:vector>
  </HeadingPairs>
  <TitlesOfParts>
    <vt:vector size="45" baseType="lpstr">
      <vt:lpstr>-webkit-standard</vt:lpstr>
      <vt:lpstr>Arial</vt:lpstr>
      <vt:lpstr>Arial</vt:lpstr>
      <vt:lpstr>Calibri</vt:lpstr>
      <vt:lpstr>Rockwell</vt:lpstr>
      <vt:lpstr>Rockwell Condensed</vt:lpstr>
      <vt:lpstr>Rockwell Extra Bold</vt:lpstr>
      <vt:lpstr>Wingdings</vt:lpstr>
      <vt:lpstr>Wood Type</vt:lpstr>
      <vt:lpstr>Abraham lincoln</vt:lpstr>
      <vt:lpstr>questions</vt:lpstr>
      <vt:lpstr>Part 1. </vt:lpstr>
      <vt:lpstr>Important dates</vt:lpstr>
      <vt:lpstr>Important dates</vt:lpstr>
      <vt:lpstr>Slavery—the root of sectionalism</vt:lpstr>
      <vt:lpstr>Slavery—Lincoln’s position</vt:lpstr>
      <vt:lpstr>sectionalism and Civil War (The 1850s) </vt:lpstr>
      <vt:lpstr>John Brown’s raid on Harper’s Ferry, Oct. 16-18, 1859</vt:lpstr>
      <vt:lpstr>Lincoln elected on Nov. 6, 1860 </vt:lpstr>
      <vt:lpstr>Secession of the south</vt:lpstr>
      <vt:lpstr>Secession of the south</vt:lpstr>
      <vt:lpstr>“And the war came.”</vt:lpstr>
      <vt:lpstr>“And the War Came.”</vt:lpstr>
      <vt:lpstr>Part 2. </vt:lpstr>
      <vt:lpstr>Lincoln: country Lawyer/author</vt:lpstr>
      <vt:lpstr>First Inaugural March 4, 1861</vt:lpstr>
      <vt:lpstr>  First Inaugural  March 4, 1861 4, 1861March 4, 186 Mar March 4, 186c </vt:lpstr>
      <vt:lpstr>Highlights from the First Inaugural</vt:lpstr>
      <vt:lpstr>Highlights from the First Inaugural</vt:lpstr>
      <vt:lpstr>First Inaugural  the conclusion March 4, 1861</vt:lpstr>
      <vt:lpstr>Lincoln’s Revisions</vt:lpstr>
      <vt:lpstr>Gettysburg address November 19, 1863</vt:lpstr>
      <vt:lpstr>Gettysburg address November 19, 1863</vt:lpstr>
      <vt:lpstr>Gettysburg address: a revolution in thought November 19, 1863</vt:lpstr>
      <vt:lpstr>Gettysburg address: a revolution in style November 19, 1863</vt:lpstr>
      <vt:lpstr>Gettysburg address: a revolution in style November 19, 1863</vt:lpstr>
      <vt:lpstr>SECOND Inaugural: “With Malice Toward None” March 4, 1865</vt:lpstr>
      <vt:lpstr>Second inaugural  March 4, 1865</vt:lpstr>
      <vt:lpstr>Second inaugural  March 4, 1865</vt:lpstr>
      <vt:lpstr>Second inaugural  March 4, 1865</vt:lpstr>
      <vt:lpstr>Second inaugural  March 4, 1865</vt:lpstr>
      <vt:lpstr>Second inaugural  March 4, 1865</vt:lpstr>
      <vt:lpstr>Second inaugural: a redemption poem  March 4, 1865</vt:lpstr>
      <vt:lpstr>The legacy of Lincoln’s speeches</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Abraham lincoln</dc:title>
  <dc:creator>Fuller, Randall James</dc:creator>
  <cp:lastModifiedBy>Fuller, Randall James</cp:lastModifiedBy>
  <cp:revision>15</cp:revision>
  <dcterms:created xsi:type="dcterms:W3CDTF">2022-11-01T15:35:41Z</dcterms:created>
  <dcterms:modified xsi:type="dcterms:W3CDTF">2022-11-09T16:32:26Z</dcterms:modified>
</cp:coreProperties>
</file>