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110" d="100"/>
          <a:sy n="110" d="100"/>
        </p:scale>
        <p:origin x="34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731B06-2C1C-46C3-91BE-BDF75E66D115}"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297519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31B06-2C1C-46C3-91BE-BDF75E66D115}"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316020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31B06-2C1C-46C3-91BE-BDF75E66D115}"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306243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731B06-2C1C-46C3-91BE-BDF75E66D115}"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1158402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731B06-2C1C-46C3-91BE-BDF75E66D115}" type="datetimeFigureOut">
              <a:rPr lang="en-US" smtClean="0"/>
              <a:t>7/2/2020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158693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731B06-2C1C-46C3-91BE-BDF75E66D115}"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693137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731B06-2C1C-46C3-91BE-BDF75E66D115}" type="datetimeFigureOut">
              <a:rPr lang="en-US" smtClean="0"/>
              <a:t>7/2/2020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175803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731B06-2C1C-46C3-91BE-BDF75E66D115}" type="datetimeFigureOut">
              <a:rPr lang="en-US" smtClean="0"/>
              <a:t>7/2/2020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404851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31B06-2C1C-46C3-91BE-BDF75E66D115}" type="datetimeFigureOut">
              <a:rPr lang="en-US" smtClean="0"/>
              <a:t>7/2/2020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2248795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731B06-2C1C-46C3-91BE-BDF75E66D115}"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380833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731B06-2C1C-46C3-91BE-BDF75E66D115}" type="datetimeFigureOut">
              <a:rPr lang="en-US" smtClean="0"/>
              <a:t>7/2/2020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105A2-246F-4BDC-A2F4-9BB6E8493A3C}" type="slidenum">
              <a:rPr lang="en-US" smtClean="0"/>
              <a:t>‹#›</a:t>
            </a:fld>
            <a:endParaRPr lang="en-US"/>
          </a:p>
        </p:txBody>
      </p:sp>
    </p:spTree>
    <p:extLst>
      <p:ext uri="{BB962C8B-B14F-4D97-AF65-F5344CB8AC3E}">
        <p14:creationId xmlns:p14="http://schemas.microsoft.com/office/powerpoint/2010/main" val="3375027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31B06-2C1C-46C3-91BE-BDF75E66D115}" type="datetimeFigureOut">
              <a:rPr lang="en-US" smtClean="0"/>
              <a:t>7/2/2020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105A2-246F-4BDC-A2F4-9BB6E8493A3C}" type="slidenum">
              <a:rPr lang="en-US" smtClean="0"/>
              <a:t>‹#›</a:t>
            </a:fld>
            <a:endParaRPr lang="en-US"/>
          </a:p>
        </p:txBody>
      </p:sp>
    </p:spTree>
    <p:extLst>
      <p:ext uri="{BB962C8B-B14F-4D97-AF65-F5344CB8AC3E}">
        <p14:creationId xmlns:p14="http://schemas.microsoft.com/office/powerpoint/2010/main" val="3777133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387AD-9E9C-48E7-9114-FEF02E0AB9EF}"/>
              </a:ext>
            </a:extLst>
          </p:cNvPr>
          <p:cNvSpPr txBox="1"/>
          <p:nvPr/>
        </p:nvSpPr>
        <p:spPr>
          <a:xfrm>
            <a:off x="2673268" y="643466"/>
            <a:ext cx="6845464" cy="369332"/>
          </a:xfrm>
          <a:prstGeom prst="rect">
            <a:avLst/>
          </a:prstGeom>
          <a:noFill/>
        </p:spPr>
        <p:txBody>
          <a:bodyPr wrap="none" rtlCol="0">
            <a:spAutoFit/>
          </a:bodyPr>
          <a:lstStyle/>
          <a:p>
            <a:r>
              <a:rPr lang="en-US" dirty="0">
                <a:solidFill>
                  <a:schemeClr val="bg1"/>
                </a:solidFill>
              </a:rPr>
              <a:t>Tejanos and Future Mexican Americans  in the Mexican National Period</a:t>
            </a:r>
          </a:p>
        </p:txBody>
      </p:sp>
      <p:sp>
        <p:nvSpPr>
          <p:cNvPr id="3" name="TextBox 2">
            <a:extLst>
              <a:ext uri="{FF2B5EF4-FFF2-40B4-BE49-F238E27FC236}">
                <a16:creationId xmlns:a16="http://schemas.microsoft.com/office/drawing/2014/main" id="{36311A21-97CE-4F0D-B85B-35EFED666960}"/>
              </a:ext>
            </a:extLst>
          </p:cNvPr>
          <p:cNvSpPr txBox="1"/>
          <p:nvPr/>
        </p:nvSpPr>
        <p:spPr>
          <a:xfrm>
            <a:off x="457200" y="1236133"/>
            <a:ext cx="11277599" cy="3693319"/>
          </a:xfrm>
          <a:prstGeom prst="rect">
            <a:avLst/>
          </a:prstGeom>
          <a:noFill/>
        </p:spPr>
        <p:txBody>
          <a:bodyPr wrap="square" rtlCol="0">
            <a:spAutoFit/>
          </a:bodyPr>
          <a:lstStyle/>
          <a:p>
            <a:r>
              <a:rPr lang="en-US" dirty="0">
                <a:solidFill>
                  <a:schemeClr val="bg1"/>
                </a:solidFill>
              </a:rPr>
              <a:t>§113.19. Social Studies, Grade 7, Adopted 2018.</a:t>
            </a:r>
          </a:p>
          <a:p>
            <a:r>
              <a:rPr lang="en-US" dirty="0">
                <a:solidFill>
                  <a:schemeClr val="bg1"/>
                </a:solidFill>
              </a:rPr>
              <a:t>(b) Knowledge and skills.</a:t>
            </a:r>
          </a:p>
          <a:p>
            <a:pPr lvl="1"/>
            <a:r>
              <a:rPr lang="en-US" dirty="0">
                <a:solidFill>
                  <a:schemeClr val="bg1"/>
                </a:solidFill>
              </a:rPr>
              <a:t>(2) History. The student understands how individuals, events, and issues through the Mexican National Era shaped the history of Texas. The student is expected to:</a:t>
            </a:r>
          </a:p>
          <a:p>
            <a:pPr lvl="2"/>
            <a:r>
              <a:rPr lang="en-US" dirty="0">
                <a:solidFill>
                  <a:schemeClr val="bg1"/>
                </a:solidFill>
              </a:rPr>
              <a:t>(D) identify the individuals, issues, and events related to Mexico becoming an independent nation and its impact on Texas, including Father Miguel Hidalgo, Texas involvement in the fight for independence, José Gutiérrez de Lara, the Battle of Medina, the Mexican federal Constitution of 1824, the merger of Texas and Coahuila as a state, the State Colonization Law of 1825, and slavery;</a:t>
            </a:r>
          </a:p>
          <a:p>
            <a:endParaRPr lang="en-US" dirty="0">
              <a:solidFill>
                <a:schemeClr val="bg1"/>
              </a:solidFill>
            </a:endParaRPr>
          </a:p>
          <a:p>
            <a:pPr lvl="2"/>
            <a:r>
              <a:rPr lang="en-US" dirty="0">
                <a:solidFill>
                  <a:schemeClr val="bg1"/>
                </a:solidFill>
              </a:rPr>
              <a:t>(E) identify the contributions of significant individuals, </a:t>
            </a:r>
            <a:r>
              <a:rPr lang="en-US" dirty="0">
                <a:solidFill>
                  <a:srgbClr val="FF0000"/>
                </a:solidFill>
              </a:rPr>
              <a:t>including</a:t>
            </a:r>
            <a:r>
              <a:rPr lang="en-US" dirty="0">
                <a:solidFill>
                  <a:schemeClr val="bg1"/>
                </a:solidFill>
              </a:rPr>
              <a:t> Moses Austin, Stephen F. Austin, </a:t>
            </a:r>
            <a:r>
              <a:rPr lang="en-US" dirty="0">
                <a:solidFill>
                  <a:srgbClr val="FF0000"/>
                </a:solidFill>
              </a:rPr>
              <a:t>Erasmo Seguín</a:t>
            </a:r>
            <a:r>
              <a:rPr lang="en-US" dirty="0">
                <a:solidFill>
                  <a:schemeClr val="bg1"/>
                </a:solidFill>
              </a:rPr>
              <a:t>, </a:t>
            </a:r>
            <a:r>
              <a:rPr lang="en-US" dirty="0">
                <a:solidFill>
                  <a:srgbClr val="FF0000"/>
                </a:solidFill>
              </a:rPr>
              <a:t>Martín De León</a:t>
            </a:r>
            <a:r>
              <a:rPr lang="en-US" dirty="0">
                <a:solidFill>
                  <a:schemeClr val="bg1"/>
                </a:solidFill>
              </a:rPr>
              <a:t>, and Green DeWitt, during the Mexican settlement of Texas; and</a:t>
            </a:r>
          </a:p>
          <a:p>
            <a:endParaRPr lang="en-US" dirty="0">
              <a:solidFill>
                <a:schemeClr val="bg1"/>
              </a:solidFill>
            </a:endParaRPr>
          </a:p>
          <a:p>
            <a:pPr lvl="2"/>
            <a:r>
              <a:rPr lang="en-US" dirty="0">
                <a:solidFill>
                  <a:schemeClr val="bg1"/>
                </a:solidFill>
              </a:rPr>
              <a:t>(F) contrast Spanish, </a:t>
            </a:r>
            <a:r>
              <a:rPr lang="en-US" dirty="0">
                <a:solidFill>
                  <a:srgbClr val="FF0000"/>
                </a:solidFill>
              </a:rPr>
              <a:t>Mexican</a:t>
            </a:r>
            <a:r>
              <a:rPr lang="en-US" dirty="0">
                <a:solidFill>
                  <a:schemeClr val="bg1"/>
                </a:solidFill>
              </a:rPr>
              <a:t>, and Anglo purposes for and methods of settlement in Texas.</a:t>
            </a:r>
          </a:p>
        </p:txBody>
      </p:sp>
    </p:spTree>
    <p:extLst>
      <p:ext uri="{BB962C8B-B14F-4D97-AF65-F5344CB8AC3E}">
        <p14:creationId xmlns:p14="http://schemas.microsoft.com/office/powerpoint/2010/main" val="3801078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DEAB9-88C2-4436-BCE5-B98FEAC41C12}"/>
              </a:ext>
            </a:extLst>
          </p:cNvPr>
          <p:cNvSpPr txBox="1"/>
          <p:nvPr/>
        </p:nvSpPr>
        <p:spPr>
          <a:xfrm>
            <a:off x="3500438" y="326022"/>
            <a:ext cx="3814762" cy="369332"/>
          </a:xfrm>
          <a:prstGeom prst="rect">
            <a:avLst/>
          </a:prstGeom>
          <a:noFill/>
        </p:spPr>
        <p:txBody>
          <a:bodyPr wrap="none" rtlCol="0">
            <a:spAutoFit/>
          </a:bodyPr>
          <a:lstStyle/>
          <a:p>
            <a:r>
              <a:rPr lang="en-US" dirty="0">
                <a:solidFill>
                  <a:schemeClr val="bg1"/>
                </a:solidFill>
              </a:rPr>
              <a:t>Tejano Federalism and the Texas Cause</a:t>
            </a:r>
          </a:p>
        </p:txBody>
      </p:sp>
      <p:pic>
        <p:nvPicPr>
          <p:cNvPr id="3" name="Picture 2">
            <a:extLst>
              <a:ext uri="{FF2B5EF4-FFF2-40B4-BE49-F238E27FC236}">
                <a16:creationId xmlns:a16="http://schemas.microsoft.com/office/drawing/2014/main" id="{7C865F0A-E0D6-402C-969C-AE1F6D84EC59}"/>
              </a:ext>
            </a:extLst>
          </p:cNvPr>
          <p:cNvPicPr>
            <a:picLocks noChangeAspect="1"/>
          </p:cNvPicPr>
          <p:nvPr/>
        </p:nvPicPr>
        <p:blipFill>
          <a:blip r:embed="rId2"/>
          <a:stretch>
            <a:fillRect/>
          </a:stretch>
        </p:blipFill>
        <p:spPr>
          <a:xfrm>
            <a:off x="9405257" y="186475"/>
            <a:ext cx="2498135" cy="3611953"/>
          </a:xfrm>
          <a:prstGeom prst="rect">
            <a:avLst/>
          </a:prstGeom>
        </p:spPr>
      </p:pic>
      <p:pic>
        <p:nvPicPr>
          <p:cNvPr id="5" name="Picture 4">
            <a:extLst>
              <a:ext uri="{FF2B5EF4-FFF2-40B4-BE49-F238E27FC236}">
                <a16:creationId xmlns:a16="http://schemas.microsoft.com/office/drawing/2014/main" id="{AE2DFDF0-143D-42FB-A14D-34D4590DB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13" y="968424"/>
            <a:ext cx="4197532" cy="2717902"/>
          </a:xfrm>
          <a:prstGeom prst="rect">
            <a:avLst/>
          </a:prstGeom>
        </p:spPr>
      </p:pic>
      <p:pic>
        <p:nvPicPr>
          <p:cNvPr id="6" name="Picture 5">
            <a:extLst>
              <a:ext uri="{FF2B5EF4-FFF2-40B4-BE49-F238E27FC236}">
                <a16:creationId xmlns:a16="http://schemas.microsoft.com/office/drawing/2014/main" id="{DFB65260-FC9A-49E0-801F-BB8F8A7663F5}"/>
              </a:ext>
            </a:extLst>
          </p:cNvPr>
          <p:cNvPicPr>
            <a:picLocks noChangeAspect="1"/>
          </p:cNvPicPr>
          <p:nvPr/>
        </p:nvPicPr>
        <p:blipFill>
          <a:blip r:embed="rId4"/>
          <a:stretch>
            <a:fillRect/>
          </a:stretch>
        </p:blipFill>
        <p:spPr>
          <a:xfrm>
            <a:off x="6029528" y="1883772"/>
            <a:ext cx="2762931" cy="3605108"/>
          </a:xfrm>
          <a:prstGeom prst="rect">
            <a:avLst/>
          </a:prstGeom>
        </p:spPr>
      </p:pic>
      <p:pic>
        <p:nvPicPr>
          <p:cNvPr id="8" name="Picture 7">
            <a:extLst>
              <a:ext uri="{FF2B5EF4-FFF2-40B4-BE49-F238E27FC236}">
                <a16:creationId xmlns:a16="http://schemas.microsoft.com/office/drawing/2014/main" id="{0F9FC7E2-5321-44D9-811F-3B1F79E5D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3439" y="3798428"/>
            <a:ext cx="2275999" cy="2936039"/>
          </a:xfrm>
          <a:prstGeom prst="rect">
            <a:avLst/>
          </a:prstGeom>
        </p:spPr>
      </p:pic>
      <p:sp>
        <p:nvSpPr>
          <p:cNvPr id="9" name="TextBox 8">
            <a:extLst>
              <a:ext uri="{FF2B5EF4-FFF2-40B4-BE49-F238E27FC236}">
                <a16:creationId xmlns:a16="http://schemas.microsoft.com/office/drawing/2014/main" id="{212692DF-7E2D-4609-A69E-8990A13C6659}"/>
              </a:ext>
            </a:extLst>
          </p:cNvPr>
          <p:cNvSpPr txBox="1"/>
          <p:nvPr/>
        </p:nvSpPr>
        <p:spPr>
          <a:xfrm>
            <a:off x="4363845" y="968424"/>
            <a:ext cx="2216056" cy="276999"/>
          </a:xfrm>
          <a:prstGeom prst="rect">
            <a:avLst/>
          </a:prstGeom>
          <a:noFill/>
        </p:spPr>
        <p:txBody>
          <a:bodyPr wrap="none" rtlCol="0">
            <a:spAutoFit/>
          </a:bodyPr>
          <a:lstStyle/>
          <a:p>
            <a:r>
              <a:rPr lang="en-US" sz="1200" dirty="0">
                <a:solidFill>
                  <a:schemeClr val="bg1"/>
                </a:solidFill>
              </a:rPr>
              <a:t>Home of Juan Martín </a:t>
            </a:r>
            <a:r>
              <a:rPr lang="en-US" sz="1200" dirty="0" err="1">
                <a:solidFill>
                  <a:schemeClr val="bg1"/>
                </a:solidFill>
              </a:rPr>
              <a:t>Veramendi</a:t>
            </a:r>
            <a:endParaRPr lang="en-US" sz="1200" dirty="0">
              <a:solidFill>
                <a:schemeClr val="bg1"/>
              </a:solidFill>
            </a:endParaRPr>
          </a:p>
        </p:txBody>
      </p:sp>
      <p:sp>
        <p:nvSpPr>
          <p:cNvPr id="10" name="TextBox 9">
            <a:extLst>
              <a:ext uri="{FF2B5EF4-FFF2-40B4-BE49-F238E27FC236}">
                <a16:creationId xmlns:a16="http://schemas.microsoft.com/office/drawing/2014/main" id="{6E6914DA-3588-4B38-8BF1-679E0055CF29}"/>
              </a:ext>
            </a:extLst>
          </p:cNvPr>
          <p:cNvSpPr txBox="1"/>
          <p:nvPr/>
        </p:nvSpPr>
        <p:spPr>
          <a:xfrm>
            <a:off x="801189" y="4517167"/>
            <a:ext cx="2420983" cy="461665"/>
          </a:xfrm>
          <a:prstGeom prst="rect">
            <a:avLst/>
          </a:prstGeom>
          <a:noFill/>
        </p:spPr>
        <p:txBody>
          <a:bodyPr wrap="square" rtlCol="0">
            <a:spAutoFit/>
          </a:bodyPr>
          <a:lstStyle/>
          <a:p>
            <a:r>
              <a:rPr lang="en-US" sz="1200" dirty="0">
                <a:solidFill>
                  <a:schemeClr val="bg1"/>
                </a:solidFill>
              </a:rPr>
              <a:t>Juan Seguín at the top of his popularity, right after independence</a:t>
            </a:r>
          </a:p>
        </p:txBody>
      </p:sp>
      <p:sp>
        <p:nvSpPr>
          <p:cNvPr id="11" name="TextBox 10">
            <a:extLst>
              <a:ext uri="{FF2B5EF4-FFF2-40B4-BE49-F238E27FC236}">
                <a16:creationId xmlns:a16="http://schemas.microsoft.com/office/drawing/2014/main" id="{0F21F639-CA93-4097-B532-1AACF877166C}"/>
              </a:ext>
            </a:extLst>
          </p:cNvPr>
          <p:cNvSpPr txBox="1"/>
          <p:nvPr/>
        </p:nvSpPr>
        <p:spPr>
          <a:xfrm>
            <a:off x="6029528" y="5503715"/>
            <a:ext cx="2762931" cy="646331"/>
          </a:xfrm>
          <a:prstGeom prst="rect">
            <a:avLst/>
          </a:prstGeom>
          <a:noFill/>
        </p:spPr>
        <p:txBody>
          <a:bodyPr wrap="square" rtlCol="0">
            <a:spAutoFit/>
          </a:bodyPr>
          <a:lstStyle/>
          <a:p>
            <a:r>
              <a:rPr lang="en-US" sz="1200" dirty="0">
                <a:solidFill>
                  <a:schemeClr val="bg1"/>
                </a:solidFill>
              </a:rPr>
              <a:t>José Francisco Ruiz, military officer, Indian agent, school teacher, signer of Declaration of Independence</a:t>
            </a:r>
          </a:p>
        </p:txBody>
      </p:sp>
      <p:sp>
        <p:nvSpPr>
          <p:cNvPr id="12" name="TextBox 11">
            <a:extLst>
              <a:ext uri="{FF2B5EF4-FFF2-40B4-BE49-F238E27FC236}">
                <a16:creationId xmlns:a16="http://schemas.microsoft.com/office/drawing/2014/main" id="{54000714-18E4-4E7C-954E-3D67176E7B05}"/>
              </a:ext>
            </a:extLst>
          </p:cNvPr>
          <p:cNvSpPr txBox="1"/>
          <p:nvPr/>
        </p:nvSpPr>
        <p:spPr>
          <a:xfrm>
            <a:off x="9343139" y="3798428"/>
            <a:ext cx="2762931" cy="461665"/>
          </a:xfrm>
          <a:prstGeom prst="rect">
            <a:avLst/>
          </a:prstGeom>
          <a:noFill/>
        </p:spPr>
        <p:txBody>
          <a:bodyPr wrap="square" rtlCol="0">
            <a:spAutoFit/>
          </a:bodyPr>
          <a:lstStyle/>
          <a:p>
            <a:r>
              <a:rPr lang="en-US" sz="1200" dirty="0">
                <a:solidFill>
                  <a:schemeClr val="bg1"/>
                </a:solidFill>
              </a:rPr>
              <a:t>José Antonio Navarro, </a:t>
            </a:r>
            <a:r>
              <a:rPr lang="en-US" sz="1200" dirty="0" err="1">
                <a:solidFill>
                  <a:schemeClr val="bg1"/>
                </a:solidFill>
              </a:rPr>
              <a:t>polititian</a:t>
            </a:r>
            <a:r>
              <a:rPr lang="en-US" sz="1200" dirty="0">
                <a:solidFill>
                  <a:schemeClr val="bg1"/>
                </a:solidFill>
              </a:rPr>
              <a:t> and merchant</a:t>
            </a:r>
          </a:p>
        </p:txBody>
      </p:sp>
    </p:spTree>
    <p:extLst>
      <p:ext uri="{BB962C8B-B14F-4D97-AF65-F5344CB8AC3E}">
        <p14:creationId xmlns:p14="http://schemas.microsoft.com/office/powerpoint/2010/main" val="232204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0273D6-5792-4F48-9954-A9CBA24DA3B5}"/>
              </a:ext>
            </a:extLst>
          </p:cNvPr>
          <p:cNvSpPr txBox="1"/>
          <p:nvPr/>
        </p:nvSpPr>
        <p:spPr>
          <a:xfrm>
            <a:off x="253379" y="2350159"/>
            <a:ext cx="2892493" cy="1200329"/>
          </a:xfrm>
          <a:prstGeom prst="rect">
            <a:avLst/>
          </a:prstGeom>
          <a:noFill/>
        </p:spPr>
        <p:txBody>
          <a:bodyPr wrap="square" rtlCol="0">
            <a:spAutoFit/>
          </a:bodyPr>
          <a:lstStyle/>
          <a:p>
            <a:r>
              <a:rPr lang="en-US" dirty="0">
                <a:solidFill>
                  <a:schemeClr val="bg1"/>
                </a:solidFill>
              </a:rPr>
              <a:t>Defining Tejano and Mexican American</a:t>
            </a:r>
          </a:p>
          <a:p>
            <a:r>
              <a:rPr lang="en-US" dirty="0">
                <a:solidFill>
                  <a:schemeClr val="bg1"/>
                </a:solidFill>
              </a:rPr>
              <a:t>1. The Geography of Northern Mexico</a:t>
            </a:r>
          </a:p>
        </p:txBody>
      </p:sp>
      <p:pic>
        <p:nvPicPr>
          <p:cNvPr id="4" name="Picture 3">
            <a:extLst>
              <a:ext uri="{FF2B5EF4-FFF2-40B4-BE49-F238E27FC236}">
                <a16:creationId xmlns:a16="http://schemas.microsoft.com/office/drawing/2014/main" id="{CDE9ED85-D69E-4F07-A62A-AF3D57239F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1183" y="0"/>
            <a:ext cx="8950817" cy="6858000"/>
          </a:xfrm>
          <a:prstGeom prst="rect">
            <a:avLst/>
          </a:prstGeom>
        </p:spPr>
      </p:pic>
      <p:sp>
        <p:nvSpPr>
          <p:cNvPr id="5" name="TextBox 4">
            <a:extLst>
              <a:ext uri="{FF2B5EF4-FFF2-40B4-BE49-F238E27FC236}">
                <a16:creationId xmlns:a16="http://schemas.microsoft.com/office/drawing/2014/main" id="{11B85076-CE50-4576-A519-7CE87AA0D766}"/>
              </a:ext>
            </a:extLst>
          </p:cNvPr>
          <p:cNvSpPr txBox="1"/>
          <p:nvPr/>
        </p:nvSpPr>
        <p:spPr>
          <a:xfrm>
            <a:off x="3779475" y="5959911"/>
            <a:ext cx="5012188" cy="646331"/>
          </a:xfrm>
          <a:prstGeom prst="rect">
            <a:avLst/>
          </a:prstGeom>
          <a:noFill/>
        </p:spPr>
        <p:txBody>
          <a:bodyPr wrap="square" rtlCol="0">
            <a:spAutoFit/>
          </a:bodyPr>
          <a:lstStyle/>
          <a:p>
            <a:r>
              <a:rPr lang="en-US" dirty="0"/>
              <a:t>1835 Bradford Map of Texas, Wikimedia Commons: https://images.app.goo.gl/FTyUZVup8MbzNKZT8</a:t>
            </a:r>
          </a:p>
        </p:txBody>
      </p:sp>
      <p:sp>
        <p:nvSpPr>
          <p:cNvPr id="6" name="TextBox 5">
            <a:extLst>
              <a:ext uri="{FF2B5EF4-FFF2-40B4-BE49-F238E27FC236}">
                <a16:creationId xmlns:a16="http://schemas.microsoft.com/office/drawing/2014/main" id="{2C31052D-E244-4A5B-B2E6-E1ECA9A80654}"/>
              </a:ext>
            </a:extLst>
          </p:cNvPr>
          <p:cNvSpPr txBox="1"/>
          <p:nvPr/>
        </p:nvSpPr>
        <p:spPr>
          <a:xfrm>
            <a:off x="9773175" y="2103938"/>
            <a:ext cx="881973" cy="246221"/>
          </a:xfrm>
          <a:prstGeom prst="rect">
            <a:avLst/>
          </a:prstGeom>
          <a:noFill/>
        </p:spPr>
        <p:txBody>
          <a:bodyPr wrap="none" rtlCol="0">
            <a:spAutoFit/>
          </a:bodyPr>
          <a:lstStyle/>
          <a:p>
            <a:r>
              <a:rPr lang="en-US" sz="1000" dirty="0">
                <a:solidFill>
                  <a:srgbClr val="FF0000"/>
                </a:solidFill>
              </a:rPr>
              <a:t>Nacogdoches</a:t>
            </a:r>
          </a:p>
        </p:txBody>
      </p:sp>
      <p:sp>
        <p:nvSpPr>
          <p:cNvPr id="7" name="TextBox 6">
            <a:extLst>
              <a:ext uri="{FF2B5EF4-FFF2-40B4-BE49-F238E27FC236}">
                <a16:creationId xmlns:a16="http://schemas.microsoft.com/office/drawing/2014/main" id="{8E152C48-37FE-4684-BE83-02A21CCF9897}"/>
              </a:ext>
            </a:extLst>
          </p:cNvPr>
          <p:cNvSpPr txBox="1"/>
          <p:nvPr/>
        </p:nvSpPr>
        <p:spPr>
          <a:xfrm>
            <a:off x="6427366" y="3623743"/>
            <a:ext cx="1301959" cy="246221"/>
          </a:xfrm>
          <a:prstGeom prst="rect">
            <a:avLst/>
          </a:prstGeom>
          <a:noFill/>
        </p:spPr>
        <p:txBody>
          <a:bodyPr wrap="none" rtlCol="0">
            <a:spAutoFit/>
          </a:bodyPr>
          <a:lstStyle/>
          <a:p>
            <a:r>
              <a:rPr lang="en-US" sz="1000" dirty="0">
                <a:solidFill>
                  <a:srgbClr val="FF0000"/>
                </a:solidFill>
              </a:rPr>
              <a:t>San Antonio de Béxar</a:t>
            </a:r>
          </a:p>
        </p:txBody>
      </p:sp>
      <p:sp>
        <p:nvSpPr>
          <p:cNvPr id="8" name="TextBox 7">
            <a:extLst>
              <a:ext uri="{FF2B5EF4-FFF2-40B4-BE49-F238E27FC236}">
                <a16:creationId xmlns:a16="http://schemas.microsoft.com/office/drawing/2014/main" id="{C60E073D-249F-4487-85BD-89F10F397624}"/>
              </a:ext>
            </a:extLst>
          </p:cNvPr>
          <p:cNvSpPr txBox="1"/>
          <p:nvPr/>
        </p:nvSpPr>
        <p:spPr>
          <a:xfrm>
            <a:off x="8534924" y="4437563"/>
            <a:ext cx="585417" cy="246221"/>
          </a:xfrm>
          <a:prstGeom prst="rect">
            <a:avLst/>
          </a:prstGeom>
          <a:noFill/>
        </p:spPr>
        <p:txBody>
          <a:bodyPr wrap="none" rtlCol="0">
            <a:spAutoFit/>
          </a:bodyPr>
          <a:lstStyle/>
          <a:p>
            <a:r>
              <a:rPr lang="en-US" sz="1000" dirty="0">
                <a:solidFill>
                  <a:srgbClr val="FF0000"/>
                </a:solidFill>
              </a:rPr>
              <a:t>Victoria</a:t>
            </a:r>
          </a:p>
        </p:txBody>
      </p:sp>
      <p:sp>
        <p:nvSpPr>
          <p:cNvPr id="9" name="TextBox 8">
            <a:extLst>
              <a:ext uri="{FF2B5EF4-FFF2-40B4-BE49-F238E27FC236}">
                <a16:creationId xmlns:a16="http://schemas.microsoft.com/office/drawing/2014/main" id="{E6203EDE-39EE-4EB5-964C-E8F309155052}"/>
              </a:ext>
            </a:extLst>
          </p:cNvPr>
          <p:cNvSpPr txBox="1"/>
          <p:nvPr/>
        </p:nvSpPr>
        <p:spPr>
          <a:xfrm>
            <a:off x="7020450" y="5461932"/>
            <a:ext cx="543739" cy="246221"/>
          </a:xfrm>
          <a:prstGeom prst="rect">
            <a:avLst/>
          </a:prstGeom>
          <a:noFill/>
        </p:spPr>
        <p:txBody>
          <a:bodyPr wrap="none" rtlCol="0">
            <a:spAutoFit/>
          </a:bodyPr>
          <a:lstStyle/>
          <a:p>
            <a:r>
              <a:rPr lang="en-US" sz="1000" dirty="0">
                <a:solidFill>
                  <a:srgbClr val="FF0000"/>
                </a:solidFill>
              </a:rPr>
              <a:t>Laredo</a:t>
            </a:r>
          </a:p>
        </p:txBody>
      </p:sp>
      <p:sp>
        <p:nvSpPr>
          <p:cNvPr id="10" name="TextBox 9">
            <a:extLst>
              <a:ext uri="{FF2B5EF4-FFF2-40B4-BE49-F238E27FC236}">
                <a16:creationId xmlns:a16="http://schemas.microsoft.com/office/drawing/2014/main" id="{AA35F7CA-27F7-45E7-8A7B-904E7577DD21}"/>
              </a:ext>
            </a:extLst>
          </p:cNvPr>
          <p:cNvSpPr txBox="1"/>
          <p:nvPr/>
        </p:nvSpPr>
        <p:spPr>
          <a:xfrm>
            <a:off x="8487299" y="4732838"/>
            <a:ext cx="518091" cy="246221"/>
          </a:xfrm>
          <a:prstGeom prst="rect">
            <a:avLst/>
          </a:prstGeom>
          <a:noFill/>
        </p:spPr>
        <p:txBody>
          <a:bodyPr wrap="none" rtlCol="0">
            <a:spAutoFit/>
          </a:bodyPr>
          <a:lstStyle/>
          <a:p>
            <a:r>
              <a:rPr lang="en-US" sz="1000" dirty="0">
                <a:solidFill>
                  <a:srgbClr val="FF0000"/>
                </a:solidFill>
              </a:rPr>
              <a:t>Goliad</a:t>
            </a:r>
          </a:p>
        </p:txBody>
      </p:sp>
      <p:sp>
        <p:nvSpPr>
          <p:cNvPr id="11" name="TextBox 10">
            <a:extLst>
              <a:ext uri="{FF2B5EF4-FFF2-40B4-BE49-F238E27FC236}">
                <a16:creationId xmlns:a16="http://schemas.microsoft.com/office/drawing/2014/main" id="{F257893A-38C7-47DC-B4BE-21AFA0460D02}"/>
              </a:ext>
            </a:extLst>
          </p:cNvPr>
          <p:cNvSpPr txBox="1"/>
          <p:nvPr/>
        </p:nvSpPr>
        <p:spPr>
          <a:xfrm>
            <a:off x="3917529" y="2437881"/>
            <a:ext cx="949299" cy="246221"/>
          </a:xfrm>
          <a:prstGeom prst="rect">
            <a:avLst/>
          </a:prstGeom>
          <a:noFill/>
        </p:spPr>
        <p:txBody>
          <a:bodyPr wrap="none" rtlCol="0">
            <a:spAutoFit/>
          </a:bodyPr>
          <a:lstStyle/>
          <a:p>
            <a:r>
              <a:rPr lang="en-US" sz="1000" dirty="0">
                <a:solidFill>
                  <a:srgbClr val="FF0000"/>
                </a:solidFill>
              </a:rPr>
              <a:t>Paso del Norte</a:t>
            </a:r>
          </a:p>
        </p:txBody>
      </p:sp>
      <p:cxnSp>
        <p:nvCxnSpPr>
          <p:cNvPr id="13" name="Straight Arrow Connector 12">
            <a:extLst>
              <a:ext uri="{FF2B5EF4-FFF2-40B4-BE49-F238E27FC236}">
                <a16:creationId xmlns:a16="http://schemas.microsoft.com/office/drawing/2014/main" id="{9372B035-21B8-4F66-915B-74A97DC31701}"/>
              </a:ext>
            </a:extLst>
          </p:cNvPr>
          <p:cNvCxnSpPr>
            <a:cxnSpLocks/>
          </p:cNvCxnSpPr>
          <p:nvPr/>
        </p:nvCxnSpPr>
        <p:spPr>
          <a:xfrm flipH="1">
            <a:off x="3775628" y="2559758"/>
            <a:ext cx="21884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DCF0866-488B-4739-A779-557403B07108}"/>
              </a:ext>
            </a:extLst>
          </p:cNvPr>
          <p:cNvSpPr txBox="1"/>
          <p:nvPr/>
        </p:nvSpPr>
        <p:spPr>
          <a:xfrm>
            <a:off x="639114" y="4406785"/>
            <a:ext cx="2602070" cy="1754326"/>
          </a:xfrm>
          <a:prstGeom prst="rect">
            <a:avLst/>
          </a:prstGeom>
          <a:noFill/>
        </p:spPr>
        <p:txBody>
          <a:bodyPr wrap="square" rtlCol="0">
            <a:spAutoFit/>
          </a:bodyPr>
          <a:lstStyle/>
          <a:p>
            <a:r>
              <a:rPr lang="en-US" sz="1200" dirty="0">
                <a:solidFill>
                  <a:schemeClr val="bg1"/>
                </a:solidFill>
              </a:rPr>
              <a:t>The geography of northern Mexico was still unfamiliar even to most Mexicans. For Tejanos and Mexicans in general, one thing was clear, Texas extended only as far south as the Nueces and Medina rivers and east to the Sabine, which had been traded away to the U.S. by the Spanish in the last years of the colonial period.</a:t>
            </a:r>
          </a:p>
        </p:txBody>
      </p:sp>
    </p:spTree>
    <p:extLst>
      <p:ext uri="{BB962C8B-B14F-4D97-AF65-F5344CB8AC3E}">
        <p14:creationId xmlns:p14="http://schemas.microsoft.com/office/powerpoint/2010/main" val="4134489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52F3F6-840D-4DEC-B866-1147FB5CD7E5}"/>
              </a:ext>
            </a:extLst>
          </p:cNvPr>
          <p:cNvSpPr txBox="1"/>
          <p:nvPr/>
        </p:nvSpPr>
        <p:spPr>
          <a:xfrm>
            <a:off x="212393" y="99577"/>
            <a:ext cx="3835281" cy="1477328"/>
          </a:xfrm>
          <a:prstGeom prst="rect">
            <a:avLst/>
          </a:prstGeom>
          <a:noFill/>
        </p:spPr>
        <p:txBody>
          <a:bodyPr wrap="none" rtlCol="0">
            <a:spAutoFit/>
          </a:bodyPr>
          <a:lstStyle/>
          <a:p>
            <a:r>
              <a:rPr lang="en-US" dirty="0">
                <a:solidFill>
                  <a:schemeClr val="bg1"/>
                </a:solidFill>
              </a:rPr>
              <a:t>Defining Tejano and Mexican American</a:t>
            </a:r>
          </a:p>
          <a:p>
            <a:r>
              <a:rPr lang="en-US" dirty="0">
                <a:solidFill>
                  <a:schemeClr val="bg1"/>
                </a:solidFill>
              </a:rPr>
              <a:t>2. The Tejano Population Centers</a:t>
            </a:r>
          </a:p>
          <a:p>
            <a:r>
              <a:rPr lang="en-US" dirty="0">
                <a:solidFill>
                  <a:schemeClr val="bg1"/>
                </a:solidFill>
              </a:rPr>
              <a:t>	San Antonio</a:t>
            </a:r>
          </a:p>
          <a:p>
            <a:r>
              <a:rPr lang="en-US" dirty="0">
                <a:solidFill>
                  <a:schemeClr val="bg1"/>
                </a:solidFill>
              </a:rPr>
              <a:t>	La Bahía-Goliad-Victoria</a:t>
            </a:r>
          </a:p>
          <a:p>
            <a:r>
              <a:rPr lang="en-US" dirty="0">
                <a:solidFill>
                  <a:schemeClr val="bg1"/>
                </a:solidFill>
              </a:rPr>
              <a:t>	Nacogdoches</a:t>
            </a:r>
          </a:p>
        </p:txBody>
      </p:sp>
      <p:pic>
        <p:nvPicPr>
          <p:cNvPr id="6" name="Picture 5">
            <a:extLst>
              <a:ext uri="{FF2B5EF4-FFF2-40B4-BE49-F238E27FC236}">
                <a16:creationId xmlns:a16="http://schemas.microsoft.com/office/drawing/2014/main" id="{797BBF2C-0544-4494-8CAE-BA728DA0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455" y="114518"/>
            <a:ext cx="4409207" cy="2924774"/>
          </a:xfrm>
          <a:prstGeom prst="rect">
            <a:avLst/>
          </a:prstGeom>
        </p:spPr>
      </p:pic>
      <p:pic>
        <p:nvPicPr>
          <p:cNvPr id="8" name="Picture 7">
            <a:extLst>
              <a:ext uri="{FF2B5EF4-FFF2-40B4-BE49-F238E27FC236}">
                <a16:creationId xmlns:a16="http://schemas.microsoft.com/office/drawing/2014/main" id="{C85376BA-1FF8-4EDD-970F-ED48B91F0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373" y="3171552"/>
            <a:ext cx="5223448" cy="3111682"/>
          </a:xfrm>
          <a:prstGeom prst="rect">
            <a:avLst/>
          </a:prstGeom>
        </p:spPr>
      </p:pic>
      <p:pic>
        <p:nvPicPr>
          <p:cNvPr id="12" name="Picture 11">
            <a:extLst>
              <a:ext uri="{FF2B5EF4-FFF2-40B4-BE49-F238E27FC236}">
                <a16:creationId xmlns:a16="http://schemas.microsoft.com/office/drawing/2014/main" id="{D14A7892-950D-4BF0-A290-446044D6F815}"/>
              </a:ext>
            </a:extLst>
          </p:cNvPr>
          <p:cNvPicPr>
            <a:picLocks noChangeAspect="1"/>
          </p:cNvPicPr>
          <p:nvPr/>
        </p:nvPicPr>
        <p:blipFill rotWithShape="1">
          <a:blip r:embed="rId4">
            <a:extLst>
              <a:ext uri="{28A0092B-C50C-407E-A947-70E740481C1C}">
                <a14:useLocalDpi xmlns:a14="http://schemas.microsoft.com/office/drawing/2010/main" val="0"/>
              </a:ext>
            </a:extLst>
          </a:blip>
          <a:srcRect l="3324" t="3315" r="3185" b="3647"/>
          <a:stretch/>
        </p:blipFill>
        <p:spPr>
          <a:xfrm>
            <a:off x="139339" y="2211977"/>
            <a:ext cx="5103221" cy="4243390"/>
          </a:xfrm>
          <a:prstGeom prst="rect">
            <a:avLst/>
          </a:prstGeom>
        </p:spPr>
      </p:pic>
      <p:sp>
        <p:nvSpPr>
          <p:cNvPr id="13" name="TextBox 12">
            <a:extLst>
              <a:ext uri="{FF2B5EF4-FFF2-40B4-BE49-F238E27FC236}">
                <a16:creationId xmlns:a16="http://schemas.microsoft.com/office/drawing/2014/main" id="{98955889-7242-46C9-ACC4-7415C17BCCC2}"/>
              </a:ext>
            </a:extLst>
          </p:cNvPr>
          <p:cNvSpPr txBox="1"/>
          <p:nvPr/>
        </p:nvSpPr>
        <p:spPr>
          <a:xfrm>
            <a:off x="5559998" y="6283234"/>
            <a:ext cx="5284824" cy="461665"/>
          </a:xfrm>
          <a:prstGeom prst="rect">
            <a:avLst/>
          </a:prstGeom>
          <a:noFill/>
        </p:spPr>
        <p:txBody>
          <a:bodyPr wrap="square" rtlCol="0">
            <a:spAutoFit/>
          </a:bodyPr>
          <a:lstStyle/>
          <a:p>
            <a:r>
              <a:rPr lang="en-US" sz="1200" dirty="0">
                <a:solidFill>
                  <a:schemeClr val="bg1"/>
                </a:solidFill>
              </a:rPr>
              <a:t>Although considerably inland, La Bahía, which became Goliad in 1829, was founded and remained a military post tasked with defending the Gulf coast.</a:t>
            </a:r>
          </a:p>
        </p:txBody>
      </p:sp>
      <p:sp>
        <p:nvSpPr>
          <p:cNvPr id="14" name="TextBox 13">
            <a:extLst>
              <a:ext uri="{FF2B5EF4-FFF2-40B4-BE49-F238E27FC236}">
                <a16:creationId xmlns:a16="http://schemas.microsoft.com/office/drawing/2014/main" id="{B9E7D072-540C-46BE-A164-E032EC97E2FA}"/>
              </a:ext>
            </a:extLst>
          </p:cNvPr>
          <p:cNvSpPr txBox="1"/>
          <p:nvPr/>
        </p:nvSpPr>
        <p:spPr>
          <a:xfrm>
            <a:off x="139338" y="1750312"/>
            <a:ext cx="5103222" cy="461665"/>
          </a:xfrm>
          <a:prstGeom prst="rect">
            <a:avLst/>
          </a:prstGeom>
          <a:noFill/>
        </p:spPr>
        <p:txBody>
          <a:bodyPr wrap="square" rtlCol="0">
            <a:spAutoFit/>
          </a:bodyPr>
          <a:lstStyle/>
          <a:p>
            <a:r>
              <a:rPr lang="en-US" sz="1200" dirty="0">
                <a:solidFill>
                  <a:schemeClr val="bg1"/>
                </a:solidFill>
              </a:rPr>
              <a:t>In 1835 San Antonio remained a town of about 2,500 residents, still the largest town in Texas and the heart of still Tejano dominant southern part of Texas.</a:t>
            </a:r>
          </a:p>
        </p:txBody>
      </p:sp>
      <p:sp>
        <p:nvSpPr>
          <p:cNvPr id="15" name="TextBox 14">
            <a:extLst>
              <a:ext uri="{FF2B5EF4-FFF2-40B4-BE49-F238E27FC236}">
                <a16:creationId xmlns:a16="http://schemas.microsoft.com/office/drawing/2014/main" id="{C2E09C9F-7EE0-4628-A7B5-77624440060A}"/>
              </a:ext>
            </a:extLst>
          </p:cNvPr>
          <p:cNvSpPr txBox="1"/>
          <p:nvPr/>
        </p:nvSpPr>
        <p:spPr>
          <a:xfrm>
            <a:off x="5128471" y="174508"/>
            <a:ext cx="2514984" cy="1200329"/>
          </a:xfrm>
          <a:prstGeom prst="rect">
            <a:avLst/>
          </a:prstGeom>
          <a:noFill/>
        </p:spPr>
        <p:txBody>
          <a:bodyPr wrap="square" rtlCol="0">
            <a:spAutoFit/>
          </a:bodyPr>
          <a:lstStyle/>
          <a:p>
            <a:r>
              <a:rPr lang="en-US" sz="1200" dirty="0">
                <a:solidFill>
                  <a:schemeClr val="bg1"/>
                </a:solidFill>
              </a:rPr>
              <a:t>East Texas Tejanos lived isolated from their fellow Mexican Texans by hundreds of miles. As Anglo American settlers came to surround them, they became a small minority in their own homeland.</a:t>
            </a:r>
          </a:p>
        </p:txBody>
      </p:sp>
    </p:spTree>
    <p:extLst>
      <p:ext uri="{BB962C8B-B14F-4D97-AF65-F5344CB8AC3E}">
        <p14:creationId xmlns:p14="http://schemas.microsoft.com/office/powerpoint/2010/main" val="292237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E4802-7BF3-4F22-8BF4-68B514A1B44A}"/>
              </a:ext>
            </a:extLst>
          </p:cNvPr>
          <p:cNvSpPr txBox="1"/>
          <p:nvPr/>
        </p:nvSpPr>
        <p:spPr>
          <a:xfrm>
            <a:off x="3429085" y="158688"/>
            <a:ext cx="5664756" cy="1477328"/>
          </a:xfrm>
          <a:prstGeom prst="rect">
            <a:avLst/>
          </a:prstGeom>
          <a:noFill/>
        </p:spPr>
        <p:txBody>
          <a:bodyPr wrap="none" rtlCol="0">
            <a:spAutoFit/>
          </a:bodyPr>
          <a:lstStyle/>
          <a:p>
            <a:r>
              <a:rPr lang="en-US" dirty="0">
                <a:solidFill>
                  <a:schemeClr val="bg1"/>
                </a:solidFill>
              </a:rPr>
              <a:t>Defining Tejano and Mexican American</a:t>
            </a:r>
          </a:p>
          <a:p>
            <a:r>
              <a:rPr lang="en-US" dirty="0">
                <a:solidFill>
                  <a:schemeClr val="bg1"/>
                </a:solidFill>
              </a:rPr>
              <a:t>2. Mexican Population Centers that became Texas Mexican</a:t>
            </a:r>
          </a:p>
          <a:p>
            <a:r>
              <a:rPr lang="en-US" dirty="0">
                <a:solidFill>
                  <a:schemeClr val="bg1"/>
                </a:solidFill>
              </a:rPr>
              <a:t>	Paso del Norte-El Paso</a:t>
            </a:r>
          </a:p>
          <a:p>
            <a:r>
              <a:rPr lang="en-US" dirty="0">
                <a:solidFill>
                  <a:schemeClr val="bg1"/>
                </a:solidFill>
              </a:rPr>
              <a:t>	Laredo</a:t>
            </a:r>
          </a:p>
          <a:p>
            <a:r>
              <a:rPr lang="en-US" dirty="0">
                <a:solidFill>
                  <a:schemeClr val="bg1"/>
                </a:solidFill>
              </a:rPr>
              <a:t>	The Lower Valley</a:t>
            </a:r>
          </a:p>
        </p:txBody>
      </p:sp>
      <p:pic>
        <p:nvPicPr>
          <p:cNvPr id="3" name="Picture 2">
            <a:extLst>
              <a:ext uri="{FF2B5EF4-FFF2-40B4-BE49-F238E27FC236}">
                <a16:creationId xmlns:a16="http://schemas.microsoft.com/office/drawing/2014/main" id="{98307F7C-E790-4DC9-9F12-8D8C031EF8D3}"/>
              </a:ext>
            </a:extLst>
          </p:cNvPr>
          <p:cNvPicPr>
            <a:picLocks noChangeAspect="1"/>
          </p:cNvPicPr>
          <p:nvPr/>
        </p:nvPicPr>
        <p:blipFill rotWithShape="1">
          <a:blip r:embed="rId2"/>
          <a:srcRect l="10057" t="10952" r="9489" b="15350"/>
          <a:stretch/>
        </p:blipFill>
        <p:spPr>
          <a:xfrm>
            <a:off x="-1" y="892031"/>
            <a:ext cx="4248433" cy="2826529"/>
          </a:xfrm>
          <a:prstGeom prst="rect">
            <a:avLst/>
          </a:prstGeom>
        </p:spPr>
      </p:pic>
      <p:pic>
        <p:nvPicPr>
          <p:cNvPr id="4" name="Picture 3">
            <a:extLst>
              <a:ext uri="{FF2B5EF4-FFF2-40B4-BE49-F238E27FC236}">
                <a16:creationId xmlns:a16="http://schemas.microsoft.com/office/drawing/2014/main" id="{EC4D584F-A6BF-4435-91FB-B73762F29EE1}"/>
              </a:ext>
            </a:extLst>
          </p:cNvPr>
          <p:cNvPicPr>
            <a:picLocks noChangeAspect="1"/>
          </p:cNvPicPr>
          <p:nvPr/>
        </p:nvPicPr>
        <p:blipFill>
          <a:blip r:embed="rId3"/>
          <a:stretch>
            <a:fillRect/>
          </a:stretch>
        </p:blipFill>
        <p:spPr>
          <a:xfrm>
            <a:off x="3149863" y="3630507"/>
            <a:ext cx="4428030" cy="3074126"/>
          </a:xfrm>
          <a:prstGeom prst="rect">
            <a:avLst/>
          </a:prstGeom>
        </p:spPr>
      </p:pic>
      <p:pic>
        <p:nvPicPr>
          <p:cNvPr id="5" name="Picture 4">
            <a:extLst>
              <a:ext uri="{FF2B5EF4-FFF2-40B4-BE49-F238E27FC236}">
                <a16:creationId xmlns:a16="http://schemas.microsoft.com/office/drawing/2014/main" id="{9AD6BEAA-5DB2-4791-B15F-F876C5F1B718}"/>
              </a:ext>
            </a:extLst>
          </p:cNvPr>
          <p:cNvPicPr>
            <a:picLocks noChangeAspect="1"/>
          </p:cNvPicPr>
          <p:nvPr/>
        </p:nvPicPr>
        <p:blipFill>
          <a:blip r:embed="rId4"/>
          <a:stretch>
            <a:fillRect/>
          </a:stretch>
        </p:blipFill>
        <p:spPr>
          <a:xfrm>
            <a:off x="7698376" y="1458482"/>
            <a:ext cx="4428030" cy="3941036"/>
          </a:xfrm>
          <a:prstGeom prst="rect">
            <a:avLst/>
          </a:prstGeom>
        </p:spPr>
      </p:pic>
      <p:sp>
        <p:nvSpPr>
          <p:cNvPr id="7" name="TextBox 6">
            <a:extLst>
              <a:ext uri="{FF2B5EF4-FFF2-40B4-BE49-F238E27FC236}">
                <a16:creationId xmlns:a16="http://schemas.microsoft.com/office/drawing/2014/main" id="{F5940575-E527-4ADF-B996-1211F3CA905B}"/>
              </a:ext>
            </a:extLst>
          </p:cNvPr>
          <p:cNvSpPr txBox="1"/>
          <p:nvPr/>
        </p:nvSpPr>
        <p:spPr>
          <a:xfrm>
            <a:off x="7670190" y="5399518"/>
            <a:ext cx="3357647" cy="830997"/>
          </a:xfrm>
          <a:prstGeom prst="rect">
            <a:avLst/>
          </a:prstGeom>
          <a:noFill/>
        </p:spPr>
        <p:txBody>
          <a:bodyPr wrap="square" rtlCol="0">
            <a:spAutoFit/>
          </a:bodyPr>
          <a:lstStyle/>
          <a:p>
            <a:r>
              <a:rPr lang="en-US" sz="1200" dirty="0">
                <a:solidFill>
                  <a:schemeClr val="bg1"/>
                </a:solidFill>
              </a:rPr>
              <a:t>South of the Nueces the developing ranching economy was tied to the towns on the Rio Grande that were part of the new state of Tamaulipas. Only Laredo was located on the north bank.</a:t>
            </a:r>
          </a:p>
        </p:txBody>
      </p:sp>
      <p:sp>
        <p:nvSpPr>
          <p:cNvPr id="8" name="TextBox 7">
            <a:extLst>
              <a:ext uri="{FF2B5EF4-FFF2-40B4-BE49-F238E27FC236}">
                <a16:creationId xmlns:a16="http://schemas.microsoft.com/office/drawing/2014/main" id="{6B706318-10E1-477D-85AC-23C9AD94ED90}"/>
              </a:ext>
            </a:extLst>
          </p:cNvPr>
          <p:cNvSpPr txBox="1"/>
          <p:nvPr/>
        </p:nvSpPr>
        <p:spPr>
          <a:xfrm>
            <a:off x="65594" y="3718560"/>
            <a:ext cx="2790817" cy="1200329"/>
          </a:xfrm>
          <a:prstGeom prst="rect">
            <a:avLst/>
          </a:prstGeom>
          <a:noFill/>
        </p:spPr>
        <p:txBody>
          <a:bodyPr wrap="square" rtlCol="0">
            <a:spAutoFit/>
          </a:bodyPr>
          <a:lstStyle/>
          <a:p>
            <a:r>
              <a:rPr lang="en-US" sz="1200" dirty="0">
                <a:solidFill>
                  <a:schemeClr val="bg1"/>
                </a:solidFill>
              </a:rPr>
              <a:t>In 1821 Paso del Norte (now Juárez) belonged to the province of New Mexico, although it would shortly be attached to new state of Chihuahua. Until 1848 there were no direct communications between Paso del Norte and Texas.</a:t>
            </a:r>
          </a:p>
        </p:txBody>
      </p:sp>
    </p:spTree>
    <p:extLst>
      <p:ext uri="{BB962C8B-B14F-4D97-AF65-F5344CB8AC3E}">
        <p14:creationId xmlns:p14="http://schemas.microsoft.com/office/powerpoint/2010/main" val="75596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4E0F3D-C575-40F6-A24B-327BBA598D0D}"/>
              </a:ext>
            </a:extLst>
          </p:cNvPr>
          <p:cNvSpPr txBox="1"/>
          <p:nvPr/>
        </p:nvSpPr>
        <p:spPr>
          <a:xfrm>
            <a:off x="334314" y="1250647"/>
            <a:ext cx="3541098" cy="369332"/>
          </a:xfrm>
          <a:prstGeom prst="rect">
            <a:avLst/>
          </a:prstGeom>
          <a:noFill/>
        </p:spPr>
        <p:txBody>
          <a:bodyPr wrap="none" rtlCol="0">
            <a:spAutoFit/>
          </a:bodyPr>
          <a:lstStyle/>
          <a:p>
            <a:r>
              <a:rPr lang="en-US" dirty="0">
                <a:solidFill>
                  <a:schemeClr val="bg1"/>
                </a:solidFill>
              </a:rPr>
              <a:t>Tejanos and Mexican Independence</a:t>
            </a:r>
          </a:p>
        </p:txBody>
      </p:sp>
      <p:pic>
        <p:nvPicPr>
          <p:cNvPr id="4" name="Picture 3">
            <a:extLst>
              <a:ext uri="{FF2B5EF4-FFF2-40B4-BE49-F238E27FC236}">
                <a16:creationId xmlns:a16="http://schemas.microsoft.com/office/drawing/2014/main" id="{7F7A0025-DFED-4CD0-B9A3-1E16EF07FFD0}"/>
              </a:ext>
            </a:extLst>
          </p:cNvPr>
          <p:cNvPicPr>
            <a:picLocks noChangeAspect="1"/>
          </p:cNvPicPr>
          <p:nvPr/>
        </p:nvPicPr>
        <p:blipFill>
          <a:blip r:embed="rId2"/>
          <a:stretch>
            <a:fillRect/>
          </a:stretch>
        </p:blipFill>
        <p:spPr>
          <a:xfrm>
            <a:off x="4049486" y="176893"/>
            <a:ext cx="7940584" cy="6397842"/>
          </a:xfrm>
          <a:prstGeom prst="rect">
            <a:avLst/>
          </a:prstGeom>
        </p:spPr>
      </p:pic>
      <p:sp>
        <p:nvSpPr>
          <p:cNvPr id="5" name="TextBox 4">
            <a:extLst>
              <a:ext uri="{FF2B5EF4-FFF2-40B4-BE49-F238E27FC236}">
                <a16:creationId xmlns:a16="http://schemas.microsoft.com/office/drawing/2014/main" id="{A91B2A30-7EBA-4E52-9675-6D19061B9D6B}"/>
              </a:ext>
            </a:extLst>
          </p:cNvPr>
          <p:cNvSpPr txBox="1"/>
          <p:nvPr/>
        </p:nvSpPr>
        <p:spPr>
          <a:xfrm>
            <a:off x="578153" y="2552392"/>
            <a:ext cx="3471333" cy="1569660"/>
          </a:xfrm>
          <a:prstGeom prst="rect">
            <a:avLst/>
          </a:prstGeom>
          <a:noFill/>
        </p:spPr>
        <p:txBody>
          <a:bodyPr wrap="square" rtlCol="0">
            <a:spAutoFit/>
          </a:bodyPr>
          <a:lstStyle/>
          <a:p>
            <a:r>
              <a:rPr lang="en-US" sz="1200" dirty="0">
                <a:solidFill>
                  <a:schemeClr val="bg1"/>
                </a:solidFill>
              </a:rPr>
              <a:t>Two failed revolts in 1811-13 had left Tejanos wary of supporting the Plan of Iguala and the province’s three population centers heavily damaged. Nacogdoches was almost totally abandoned and La Bahía and San Antonio with significant destruction. They believed they understood their problems and they saw in American immigration an important tool of development.</a:t>
            </a:r>
          </a:p>
        </p:txBody>
      </p:sp>
    </p:spTree>
    <p:extLst>
      <p:ext uri="{BB962C8B-B14F-4D97-AF65-F5344CB8AC3E}">
        <p14:creationId xmlns:p14="http://schemas.microsoft.com/office/powerpoint/2010/main" val="91854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6A7C14-9966-45E3-BC6D-240D422D44CB}"/>
              </a:ext>
            </a:extLst>
          </p:cNvPr>
          <p:cNvSpPr txBox="1"/>
          <p:nvPr/>
        </p:nvSpPr>
        <p:spPr>
          <a:xfrm>
            <a:off x="160141" y="162076"/>
            <a:ext cx="4565160" cy="1200329"/>
          </a:xfrm>
          <a:prstGeom prst="rect">
            <a:avLst/>
          </a:prstGeom>
          <a:noFill/>
        </p:spPr>
        <p:txBody>
          <a:bodyPr wrap="none" rtlCol="0">
            <a:spAutoFit/>
          </a:bodyPr>
          <a:lstStyle/>
          <a:p>
            <a:r>
              <a:rPr lang="en-US" dirty="0">
                <a:solidFill>
                  <a:schemeClr val="bg1"/>
                </a:solidFill>
              </a:rPr>
              <a:t>Tejanos and the Problems of the Texas Frontier</a:t>
            </a:r>
          </a:p>
          <a:p>
            <a:r>
              <a:rPr lang="en-US" dirty="0">
                <a:solidFill>
                  <a:schemeClr val="bg1"/>
                </a:solidFill>
              </a:rPr>
              <a:t>	1. Native American Challengers</a:t>
            </a:r>
          </a:p>
          <a:p>
            <a:r>
              <a:rPr lang="en-US" dirty="0">
                <a:solidFill>
                  <a:schemeClr val="bg1"/>
                </a:solidFill>
              </a:rPr>
              <a:t>	2.  Remoteness from Markets</a:t>
            </a:r>
          </a:p>
          <a:p>
            <a:r>
              <a:rPr lang="en-US" dirty="0">
                <a:solidFill>
                  <a:schemeClr val="bg1"/>
                </a:solidFill>
              </a:rPr>
              <a:t>	3.  Absence of Attractions</a:t>
            </a:r>
          </a:p>
        </p:txBody>
      </p:sp>
      <p:pic>
        <p:nvPicPr>
          <p:cNvPr id="4" name="Picture 3">
            <a:extLst>
              <a:ext uri="{FF2B5EF4-FFF2-40B4-BE49-F238E27FC236}">
                <a16:creationId xmlns:a16="http://schemas.microsoft.com/office/drawing/2014/main" id="{70D756AF-FEE5-4BCF-AE1A-D856CA58B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504" y="2035235"/>
            <a:ext cx="4102100" cy="3073400"/>
          </a:xfrm>
          <a:prstGeom prst="rect">
            <a:avLst/>
          </a:prstGeom>
        </p:spPr>
      </p:pic>
      <p:pic>
        <p:nvPicPr>
          <p:cNvPr id="6" name="Picture 5">
            <a:extLst>
              <a:ext uri="{FF2B5EF4-FFF2-40B4-BE49-F238E27FC236}">
                <a16:creationId xmlns:a16="http://schemas.microsoft.com/office/drawing/2014/main" id="{B2400DC3-138A-4D35-8AAF-ACC40B3C9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4719" y="162076"/>
            <a:ext cx="3179309" cy="3746319"/>
          </a:xfrm>
          <a:prstGeom prst="rect">
            <a:avLst/>
          </a:prstGeom>
        </p:spPr>
      </p:pic>
      <p:pic>
        <p:nvPicPr>
          <p:cNvPr id="8" name="Picture 7">
            <a:extLst>
              <a:ext uri="{FF2B5EF4-FFF2-40B4-BE49-F238E27FC236}">
                <a16:creationId xmlns:a16="http://schemas.microsoft.com/office/drawing/2014/main" id="{A0E871DC-C06C-450B-9D1C-FA23ED95B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28" y="3299859"/>
            <a:ext cx="4237961" cy="2928431"/>
          </a:xfrm>
          <a:prstGeom prst="rect">
            <a:avLst/>
          </a:prstGeom>
        </p:spPr>
      </p:pic>
      <p:sp>
        <p:nvSpPr>
          <p:cNvPr id="9" name="TextBox 8">
            <a:extLst>
              <a:ext uri="{FF2B5EF4-FFF2-40B4-BE49-F238E27FC236}">
                <a16:creationId xmlns:a16="http://schemas.microsoft.com/office/drawing/2014/main" id="{DDF50B4F-CBB7-4DDF-8F19-B556778DEE39}"/>
              </a:ext>
            </a:extLst>
          </p:cNvPr>
          <p:cNvSpPr txBox="1"/>
          <p:nvPr/>
        </p:nvSpPr>
        <p:spPr>
          <a:xfrm>
            <a:off x="5568164" y="331706"/>
            <a:ext cx="3126555" cy="830997"/>
          </a:xfrm>
          <a:prstGeom prst="rect">
            <a:avLst/>
          </a:prstGeom>
          <a:noFill/>
        </p:spPr>
        <p:txBody>
          <a:bodyPr wrap="square" rtlCol="0">
            <a:spAutoFit/>
          </a:bodyPr>
          <a:lstStyle/>
          <a:p>
            <a:r>
              <a:rPr lang="en-US" sz="1200" dirty="0">
                <a:solidFill>
                  <a:schemeClr val="bg1"/>
                </a:solidFill>
              </a:rPr>
              <a:t>Autonomous Indian groups, Apaches and Comanches in particular, remained a threat to Tejano communities and the development of western Texas.</a:t>
            </a:r>
          </a:p>
        </p:txBody>
      </p:sp>
      <p:sp>
        <p:nvSpPr>
          <p:cNvPr id="10" name="TextBox 9">
            <a:extLst>
              <a:ext uri="{FF2B5EF4-FFF2-40B4-BE49-F238E27FC236}">
                <a16:creationId xmlns:a16="http://schemas.microsoft.com/office/drawing/2014/main" id="{8C1AD44E-C66F-4A12-920D-43ECCC66FBC6}"/>
              </a:ext>
            </a:extLst>
          </p:cNvPr>
          <p:cNvSpPr txBox="1"/>
          <p:nvPr/>
        </p:nvSpPr>
        <p:spPr>
          <a:xfrm>
            <a:off x="5568164" y="5135541"/>
            <a:ext cx="3040440" cy="1015663"/>
          </a:xfrm>
          <a:prstGeom prst="rect">
            <a:avLst/>
          </a:prstGeom>
          <a:noFill/>
        </p:spPr>
        <p:txBody>
          <a:bodyPr wrap="square" rtlCol="0">
            <a:spAutoFit/>
          </a:bodyPr>
          <a:lstStyle/>
          <a:p>
            <a:r>
              <a:rPr lang="en-US" sz="1200" dirty="0">
                <a:solidFill>
                  <a:schemeClr val="bg1"/>
                </a:solidFill>
              </a:rPr>
              <a:t>The Spanish government had been content to keep Texas undeveloped as a way of keeping imperial rivals at bay, but the result was a complete lack of infrastructure and economic development.</a:t>
            </a:r>
          </a:p>
        </p:txBody>
      </p:sp>
      <p:sp>
        <p:nvSpPr>
          <p:cNvPr id="11" name="TextBox 10">
            <a:extLst>
              <a:ext uri="{FF2B5EF4-FFF2-40B4-BE49-F238E27FC236}">
                <a16:creationId xmlns:a16="http://schemas.microsoft.com/office/drawing/2014/main" id="{1CC3F18A-AB90-42E7-A4AA-F403173AD92B}"/>
              </a:ext>
            </a:extLst>
          </p:cNvPr>
          <p:cNvSpPr txBox="1"/>
          <p:nvPr/>
        </p:nvSpPr>
        <p:spPr>
          <a:xfrm>
            <a:off x="317972" y="2709146"/>
            <a:ext cx="4102101" cy="646331"/>
          </a:xfrm>
          <a:prstGeom prst="rect">
            <a:avLst/>
          </a:prstGeom>
          <a:noFill/>
        </p:spPr>
        <p:txBody>
          <a:bodyPr wrap="square" rtlCol="0">
            <a:spAutoFit/>
          </a:bodyPr>
          <a:lstStyle/>
          <a:p>
            <a:r>
              <a:rPr lang="en-US" sz="1200" dirty="0">
                <a:solidFill>
                  <a:schemeClr val="bg1"/>
                </a:solidFill>
              </a:rPr>
              <a:t>Oil was still almost a century away from becoming a valuable resource and so the only resource Tejanos had to bank on to bring economic development to Texas was land.</a:t>
            </a:r>
          </a:p>
        </p:txBody>
      </p:sp>
    </p:spTree>
    <p:extLst>
      <p:ext uri="{BB962C8B-B14F-4D97-AF65-F5344CB8AC3E}">
        <p14:creationId xmlns:p14="http://schemas.microsoft.com/office/powerpoint/2010/main" val="327160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58C3-7CA7-4204-9100-6456D49985C4}"/>
              </a:ext>
            </a:extLst>
          </p:cNvPr>
          <p:cNvSpPr txBox="1"/>
          <p:nvPr/>
        </p:nvSpPr>
        <p:spPr>
          <a:xfrm>
            <a:off x="839410" y="1489946"/>
            <a:ext cx="2845331" cy="369332"/>
          </a:xfrm>
          <a:prstGeom prst="rect">
            <a:avLst/>
          </a:prstGeom>
          <a:noFill/>
        </p:spPr>
        <p:txBody>
          <a:bodyPr wrap="none" rtlCol="0">
            <a:spAutoFit/>
          </a:bodyPr>
          <a:lstStyle/>
          <a:p>
            <a:r>
              <a:rPr lang="en-US" dirty="0">
                <a:solidFill>
                  <a:schemeClr val="bg1"/>
                </a:solidFill>
              </a:rPr>
              <a:t>The Anglo-American Answer</a:t>
            </a:r>
          </a:p>
        </p:txBody>
      </p:sp>
      <p:pic>
        <p:nvPicPr>
          <p:cNvPr id="8" name="Picture 7">
            <a:extLst>
              <a:ext uri="{FF2B5EF4-FFF2-40B4-BE49-F238E27FC236}">
                <a16:creationId xmlns:a16="http://schemas.microsoft.com/office/drawing/2014/main" id="{088CFABB-3F76-45EA-9F18-AE92602A7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089" y="619088"/>
            <a:ext cx="7059822" cy="4806352"/>
          </a:xfrm>
          <a:prstGeom prst="rect">
            <a:avLst/>
          </a:prstGeom>
        </p:spPr>
      </p:pic>
      <p:sp>
        <p:nvSpPr>
          <p:cNvPr id="9" name="TextBox 8">
            <a:extLst>
              <a:ext uri="{FF2B5EF4-FFF2-40B4-BE49-F238E27FC236}">
                <a16:creationId xmlns:a16="http://schemas.microsoft.com/office/drawing/2014/main" id="{C7DBB4B5-6CA8-4301-816B-A43948F869C4}"/>
              </a:ext>
            </a:extLst>
          </p:cNvPr>
          <p:cNvSpPr txBox="1"/>
          <p:nvPr/>
        </p:nvSpPr>
        <p:spPr>
          <a:xfrm>
            <a:off x="1470781" y="3175055"/>
            <a:ext cx="2993308" cy="830997"/>
          </a:xfrm>
          <a:prstGeom prst="rect">
            <a:avLst/>
          </a:prstGeom>
          <a:noFill/>
        </p:spPr>
        <p:txBody>
          <a:bodyPr wrap="square" rtlCol="0">
            <a:spAutoFit/>
          </a:bodyPr>
          <a:lstStyle/>
          <a:p>
            <a:r>
              <a:rPr lang="en-US" sz="1200" dirty="0">
                <a:solidFill>
                  <a:schemeClr val="bg1"/>
                </a:solidFill>
              </a:rPr>
              <a:t>Some Tejanos, such as José Francisco Ruiz, were familiar with U.S. chattel slavery, having spent considerable time in Louisiana in the years before Mexican independence.</a:t>
            </a:r>
          </a:p>
        </p:txBody>
      </p:sp>
    </p:spTree>
    <p:extLst>
      <p:ext uri="{BB962C8B-B14F-4D97-AF65-F5344CB8AC3E}">
        <p14:creationId xmlns:p14="http://schemas.microsoft.com/office/powerpoint/2010/main" val="104915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0C5C14-F9C4-40FD-A717-5D07C7C17A34}"/>
              </a:ext>
            </a:extLst>
          </p:cNvPr>
          <p:cNvSpPr txBox="1"/>
          <p:nvPr/>
        </p:nvSpPr>
        <p:spPr>
          <a:xfrm>
            <a:off x="4105124" y="336247"/>
            <a:ext cx="3519938" cy="369332"/>
          </a:xfrm>
          <a:prstGeom prst="rect">
            <a:avLst/>
          </a:prstGeom>
          <a:noFill/>
        </p:spPr>
        <p:txBody>
          <a:bodyPr wrap="none" rtlCol="0">
            <a:spAutoFit/>
          </a:bodyPr>
          <a:lstStyle/>
          <a:p>
            <a:r>
              <a:rPr lang="en-US" dirty="0">
                <a:solidFill>
                  <a:schemeClr val="bg1"/>
                </a:solidFill>
              </a:rPr>
              <a:t>Tejanos in Mexican National Politics</a:t>
            </a:r>
          </a:p>
        </p:txBody>
      </p:sp>
      <p:pic>
        <p:nvPicPr>
          <p:cNvPr id="5" name="Picture 4">
            <a:extLst>
              <a:ext uri="{FF2B5EF4-FFF2-40B4-BE49-F238E27FC236}">
                <a16:creationId xmlns:a16="http://schemas.microsoft.com/office/drawing/2014/main" id="{7420BF06-8097-4C72-A7E6-10B9D84015EC}"/>
              </a:ext>
            </a:extLst>
          </p:cNvPr>
          <p:cNvPicPr>
            <a:picLocks noChangeAspect="1"/>
          </p:cNvPicPr>
          <p:nvPr/>
        </p:nvPicPr>
        <p:blipFill>
          <a:blip r:embed="rId2"/>
          <a:stretch>
            <a:fillRect/>
          </a:stretch>
        </p:blipFill>
        <p:spPr>
          <a:xfrm>
            <a:off x="7625062" y="832298"/>
            <a:ext cx="3655035" cy="5375947"/>
          </a:xfrm>
          <a:prstGeom prst="rect">
            <a:avLst/>
          </a:prstGeom>
        </p:spPr>
      </p:pic>
      <p:pic>
        <p:nvPicPr>
          <p:cNvPr id="10" name="Picture 9">
            <a:extLst>
              <a:ext uri="{FF2B5EF4-FFF2-40B4-BE49-F238E27FC236}">
                <a16:creationId xmlns:a16="http://schemas.microsoft.com/office/drawing/2014/main" id="{CF49490B-C8AD-43E6-8BBB-9A732501F2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57" t="2357" r="18116" b="5401"/>
          <a:stretch/>
        </p:blipFill>
        <p:spPr>
          <a:xfrm>
            <a:off x="270146" y="806968"/>
            <a:ext cx="3233379" cy="5426606"/>
          </a:xfrm>
          <a:prstGeom prst="rect">
            <a:avLst/>
          </a:prstGeom>
        </p:spPr>
      </p:pic>
      <p:sp>
        <p:nvSpPr>
          <p:cNvPr id="11" name="TextBox 10">
            <a:extLst>
              <a:ext uri="{FF2B5EF4-FFF2-40B4-BE49-F238E27FC236}">
                <a16:creationId xmlns:a16="http://schemas.microsoft.com/office/drawing/2014/main" id="{6A399E6E-1687-4A76-A5C2-9C6356CBA3F7}"/>
              </a:ext>
            </a:extLst>
          </p:cNvPr>
          <p:cNvSpPr txBox="1"/>
          <p:nvPr/>
        </p:nvSpPr>
        <p:spPr>
          <a:xfrm>
            <a:off x="3503525" y="1176624"/>
            <a:ext cx="3362475" cy="1938992"/>
          </a:xfrm>
          <a:prstGeom prst="rect">
            <a:avLst/>
          </a:prstGeom>
          <a:noFill/>
        </p:spPr>
        <p:txBody>
          <a:bodyPr wrap="square" rtlCol="0">
            <a:spAutoFit/>
          </a:bodyPr>
          <a:lstStyle/>
          <a:p>
            <a:r>
              <a:rPr lang="en-US" sz="1200" dirty="0">
                <a:solidFill>
                  <a:schemeClr val="bg1"/>
                </a:solidFill>
              </a:rPr>
              <a:t>Proposal by Miguel Ramos Arizpe of Coahuila and Erasmo Seguín of Texas asking, in light of Congress having joined Coahuila and Texas into a single state, that the colonization committee produce all petitions for empresario contracts before it so they can be turned over to the new state legislature; and that because of the extensive coast line and border with the U.S., the colonization committee complete work on a law to address what is in the national interest on the matter.</a:t>
            </a:r>
          </a:p>
        </p:txBody>
      </p:sp>
      <p:sp>
        <p:nvSpPr>
          <p:cNvPr id="12" name="TextBox 11">
            <a:extLst>
              <a:ext uri="{FF2B5EF4-FFF2-40B4-BE49-F238E27FC236}">
                <a16:creationId xmlns:a16="http://schemas.microsoft.com/office/drawing/2014/main" id="{3FA09AFC-FFEA-4EAA-8AF7-192363FE256F}"/>
              </a:ext>
            </a:extLst>
          </p:cNvPr>
          <p:cNvSpPr txBox="1"/>
          <p:nvPr/>
        </p:nvSpPr>
        <p:spPr>
          <a:xfrm>
            <a:off x="4183855" y="3976430"/>
            <a:ext cx="3362475" cy="1200329"/>
          </a:xfrm>
          <a:prstGeom prst="rect">
            <a:avLst/>
          </a:prstGeom>
          <a:noFill/>
        </p:spPr>
        <p:txBody>
          <a:bodyPr wrap="square" rtlCol="0">
            <a:spAutoFit/>
          </a:bodyPr>
          <a:lstStyle/>
          <a:p>
            <a:r>
              <a:rPr lang="en-US" sz="1200" dirty="0">
                <a:solidFill>
                  <a:schemeClr val="bg1"/>
                </a:solidFill>
              </a:rPr>
              <a:t>The union of Coahuila and Texas meant a loss of autonomy for Tejanos. Like the Anglo-American settlers, Tejanos were never happy with Texas’s status as the junior partner in the dual-state, although many Tejanos had family, business, and military connections in Coahuila.</a:t>
            </a:r>
          </a:p>
        </p:txBody>
      </p:sp>
    </p:spTree>
    <p:extLst>
      <p:ext uri="{BB962C8B-B14F-4D97-AF65-F5344CB8AC3E}">
        <p14:creationId xmlns:p14="http://schemas.microsoft.com/office/powerpoint/2010/main" val="1639875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F7A64B-22B1-4A30-B4AE-B79981B052E1}"/>
              </a:ext>
            </a:extLst>
          </p:cNvPr>
          <p:cNvSpPr txBox="1"/>
          <p:nvPr/>
        </p:nvSpPr>
        <p:spPr>
          <a:xfrm>
            <a:off x="3242976" y="208697"/>
            <a:ext cx="3520451" cy="553998"/>
          </a:xfrm>
          <a:prstGeom prst="rect">
            <a:avLst/>
          </a:prstGeom>
          <a:noFill/>
        </p:spPr>
        <p:txBody>
          <a:bodyPr wrap="none" rtlCol="0">
            <a:spAutoFit/>
          </a:bodyPr>
          <a:lstStyle/>
          <a:p>
            <a:pPr algn="ctr"/>
            <a:r>
              <a:rPr lang="en-US" dirty="0">
                <a:solidFill>
                  <a:schemeClr val="bg1"/>
                </a:solidFill>
              </a:rPr>
              <a:t>Tejano Life and Society in Transition</a:t>
            </a:r>
          </a:p>
          <a:p>
            <a:pPr algn="ctr"/>
            <a:r>
              <a:rPr lang="en-US" sz="1200" dirty="0">
                <a:solidFill>
                  <a:schemeClr val="bg1"/>
                </a:solidFill>
              </a:rPr>
              <a:t>Paintings by Theodore </a:t>
            </a:r>
            <a:r>
              <a:rPr lang="en-US" sz="1200" dirty="0" err="1">
                <a:solidFill>
                  <a:schemeClr val="bg1"/>
                </a:solidFill>
              </a:rPr>
              <a:t>Gentilz</a:t>
            </a:r>
            <a:endParaRPr lang="en-US" sz="1200" dirty="0">
              <a:solidFill>
                <a:schemeClr val="bg1"/>
              </a:solidFill>
            </a:endParaRPr>
          </a:p>
        </p:txBody>
      </p:sp>
      <p:pic>
        <p:nvPicPr>
          <p:cNvPr id="4" name="Picture 3">
            <a:extLst>
              <a:ext uri="{FF2B5EF4-FFF2-40B4-BE49-F238E27FC236}">
                <a16:creationId xmlns:a16="http://schemas.microsoft.com/office/drawing/2014/main" id="{9AF3C279-EE8D-442A-AE2D-68B9D8326E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5695" y="208697"/>
            <a:ext cx="4047961" cy="3004318"/>
          </a:xfrm>
          <a:prstGeom prst="rect">
            <a:avLst/>
          </a:prstGeom>
        </p:spPr>
      </p:pic>
      <p:pic>
        <p:nvPicPr>
          <p:cNvPr id="6" name="Picture 5">
            <a:extLst>
              <a:ext uri="{FF2B5EF4-FFF2-40B4-BE49-F238E27FC236}">
                <a16:creationId xmlns:a16="http://schemas.microsoft.com/office/drawing/2014/main" id="{93209C7E-645A-4B70-9F7F-C976FC149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201" y="3429000"/>
            <a:ext cx="4141415" cy="3048423"/>
          </a:xfrm>
          <a:prstGeom prst="rect">
            <a:avLst/>
          </a:prstGeom>
        </p:spPr>
      </p:pic>
      <p:sp>
        <p:nvSpPr>
          <p:cNvPr id="9" name="TextBox 8">
            <a:extLst>
              <a:ext uri="{FF2B5EF4-FFF2-40B4-BE49-F238E27FC236}">
                <a16:creationId xmlns:a16="http://schemas.microsoft.com/office/drawing/2014/main" id="{1C8E36DF-6B46-4EA1-9A82-EF6A9C9ABDB6}"/>
              </a:ext>
            </a:extLst>
          </p:cNvPr>
          <p:cNvSpPr txBox="1"/>
          <p:nvPr/>
        </p:nvSpPr>
        <p:spPr>
          <a:xfrm>
            <a:off x="1738760" y="4881767"/>
            <a:ext cx="1509388" cy="276999"/>
          </a:xfrm>
          <a:prstGeom prst="rect">
            <a:avLst/>
          </a:prstGeom>
          <a:noFill/>
        </p:spPr>
        <p:txBody>
          <a:bodyPr wrap="none" rtlCol="0">
            <a:spAutoFit/>
          </a:bodyPr>
          <a:lstStyle/>
          <a:p>
            <a:r>
              <a:rPr lang="en-US" sz="1200" dirty="0">
                <a:solidFill>
                  <a:schemeClr val="bg1"/>
                </a:solidFill>
              </a:rPr>
              <a:t>Corn-based economy</a:t>
            </a:r>
          </a:p>
        </p:txBody>
      </p:sp>
      <p:sp>
        <p:nvSpPr>
          <p:cNvPr id="10" name="TextBox 9">
            <a:extLst>
              <a:ext uri="{FF2B5EF4-FFF2-40B4-BE49-F238E27FC236}">
                <a16:creationId xmlns:a16="http://schemas.microsoft.com/office/drawing/2014/main" id="{8B692DE3-3A99-4CA9-BFEC-0D4100FFA0E5}"/>
              </a:ext>
            </a:extLst>
          </p:cNvPr>
          <p:cNvSpPr txBox="1"/>
          <p:nvPr/>
        </p:nvSpPr>
        <p:spPr>
          <a:xfrm>
            <a:off x="3207901" y="5957275"/>
            <a:ext cx="1795300" cy="276999"/>
          </a:xfrm>
          <a:prstGeom prst="rect">
            <a:avLst/>
          </a:prstGeom>
          <a:noFill/>
        </p:spPr>
        <p:txBody>
          <a:bodyPr wrap="none" rtlCol="0">
            <a:spAutoFit/>
          </a:bodyPr>
          <a:lstStyle/>
          <a:p>
            <a:r>
              <a:rPr lang="en-US" sz="1200" dirty="0">
                <a:solidFill>
                  <a:schemeClr val="bg1"/>
                </a:solidFill>
              </a:rPr>
              <a:t>Spanish-Mexican customs</a:t>
            </a:r>
          </a:p>
        </p:txBody>
      </p:sp>
      <p:sp>
        <p:nvSpPr>
          <p:cNvPr id="11" name="TextBox 10">
            <a:extLst>
              <a:ext uri="{FF2B5EF4-FFF2-40B4-BE49-F238E27FC236}">
                <a16:creationId xmlns:a16="http://schemas.microsoft.com/office/drawing/2014/main" id="{C88506DD-AB1C-41E0-A1BA-A7CD518C9430}"/>
              </a:ext>
            </a:extLst>
          </p:cNvPr>
          <p:cNvSpPr txBox="1"/>
          <p:nvPr/>
        </p:nvSpPr>
        <p:spPr>
          <a:xfrm>
            <a:off x="9819675" y="3213015"/>
            <a:ext cx="1322798" cy="276999"/>
          </a:xfrm>
          <a:prstGeom prst="rect">
            <a:avLst/>
          </a:prstGeom>
          <a:noFill/>
        </p:spPr>
        <p:txBody>
          <a:bodyPr wrap="none" rtlCol="0">
            <a:spAutoFit/>
          </a:bodyPr>
          <a:lstStyle/>
          <a:p>
            <a:r>
              <a:rPr lang="en-US" sz="1200" dirty="0">
                <a:solidFill>
                  <a:schemeClr val="bg1"/>
                </a:solidFill>
              </a:rPr>
              <a:t>Equestrian society</a:t>
            </a:r>
          </a:p>
        </p:txBody>
      </p:sp>
      <p:pic>
        <p:nvPicPr>
          <p:cNvPr id="13" name="Picture 12">
            <a:extLst>
              <a:ext uri="{FF2B5EF4-FFF2-40B4-BE49-F238E27FC236}">
                <a16:creationId xmlns:a16="http://schemas.microsoft.com/office/drawing/2014/main" id="{C49C1C91-2738-4C97-808C-AA42220A3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398" y="1834921"/>
            <a:ext cx="4362587" cy="3013952"/>
          </a:xfrm>
          <a:prstGeom prst="rect">
            <a:avLst/>
          </a:prstGeom>
        </p:spPr>
      </p:pic>
    </p:spTree>
    <p:extLst>
      <p:ext uri="{BB962C8B-B14F-4D97-AF65-F5344CB8AC3E}">
        <p14:creationId xmlns:p14="http://schemas.microsoft.com/office/powerpoint/2010/main" val="2860470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background.potx" id="{C5357775-E74C-4B44-B8C2-F081DB101B0B}" vid="{4C39ED31-E79E-4479-A1D1-51781CBF7D39}"/>
    </a:ext>
  </a:extLst>
</a:theme>
</file>

<file path=docProps/app.xml><?xml version="1.0" encoding="utf-8"?>
<Properties xmlns="http://schemas.openxmlformats.org/officeDocument/2006/extended-properties" xmlns:vt="http://schemas.openxmlformats.org/officeDocument/2006/docPropsVTypes">
  <Template>black-background</Template>
  <TotalTime>2760</TotalTime>
  <Words>929</Words>
  <Application>Microsoft Office PowerPoint</Application>
  <PresentationFormat>Widescreen</PresentationFormat>
  <Paragraphs>58</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de la Teja</dc:creator>
  <cp:lastModifiedBy>Frank de la Teja</cp:lastModifiedBy>
  <cp:revision>24</cp:revision>
  <dcterms:created xsi:type="dcterms:W3CDTF">2020-07-01T19:50:34Z</dcterms:created>
  <dcterms:modified xsi:type="dcterms:W3CDTF">2020-07-03T17:56:14Z</dcterms:modified>
</cp:coreProperties>
</file>