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0" r:id="rId2"/>
    <p:sldId id="316" r:id="rId3"/>
    <p:sldId id="323" r:id="rId4"/>
    <p:sldId id="305" r:id="rId5"/>
    <p:sldId id="327" r:id="rId6"/>
    <p:sldId id="325" r:id="rId7"/>
    <p:sldId id="326" r:id="rId8"/>
    <p:sldId id="306" r:id="rId9"/>
    <p:sldId id="310" r:id="rId10"/>
    <p:sldId id="313" r:id="rId11"/>
    <p:sldId id="329" r:id="rId12"/>
    <p:sldId id="317" r:id="rId13"/>
    <p:sldId id="318" r:id="rId14"/>
    <p:sldId id="330" r:id="rId15"/>
    <p:sldId id="321" r:id="rId16"/>
    <p:sldId id="298" r:id="rId17"/>
    <p:sldId id="291" r:id="rId18"/>
    <p:sldId id="311" r:id="rId19"/>
    <p:sldId id="315" r:id="rId20"/>
    <p:sldId id="320" r:id="rId21"/>
    <p:sldId id="30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E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Representatives in Senate</c:v>
                </c:pt>
              </c:strCache>
            </c:strRef>
          </c:tx>
          <c:explosion val="1"/>
          <c:cat>
            <c:strRef>
              <c:f>Sheet1!$A$2:$A$5</c:f>
              <c:strCache>
                <c:ptCount val="2"/>
                <c:pt idx="0">
                  <c:v>Illinois</c:v>
                </c:pt>
                <c:pt idx="1">
                  <c:v>Wyoming</c:v>
                </c:pt>
              </c:strCache>
            </c:strRef>
          </c:cat>
          <c:val>
            <c:numRef>
              <c:f>Sheet1!$B$2:$B$5</c:f>
              <c:numCache>
                <c:formatCode>General</c:formatCode>
                <c:ptCount val="4"/>
                <c:pt idx="0">
                  <c:v>2</c:v>
                </c:pt>
                <c:pt idx="1">
                  <c:v>2</c:v>
                </c:pt>
              </c:numCache>
            </c:numRef>
          </c:val>
          <c:extLst>
            <c:ext xmlns:c16="http://schemas.microsoft.com/office/drawing/2014/chart" uri="{C3380CC4-5D6E-409C-BE32-E72D297353CC}">
              <c16:uniqueId val="{00000000-EE8C-43D0-BA00-241F65DB2B8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C6-4F2F-8096-0E786A3137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C6-4F2F-8096-0E786A3137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C6-4F2F-8096-0E786A3137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C6-4F2F-8096-0E786A31374C}"/>
              </c:ext>
            </c:extLst>
          </c:dPt>
          <c:cat>
            <c:strRef>
              <c:f>Sheet1!$A$2:$A$5</c:f>
              <c:strCache>
                <c:ptCount val="2"/>
                <c:pt idx="0">
                  <c:v>Texas</c:v>
                </c:pt>
                <c:pt idx="1">
                  <c:v>Oklahoma</c:v>
                </c:pt>
              </c:strCache>
            </c:strRef>
          </c:cat>
          <c:val>
            <c:numRef>
              <c:f>Sheet1!$B$2:$B$5</c:f>
              <c:numCache>
                <c:formatCode>#,##0</c:formatCode>
                <c:ptCount val="4"/>
                <c:pt idx="0">
                  <c:v>25145561</c:v>
                </c:pt>
                <c:pt idx="1">
                  <c:v>3751351</c:v>
                </c:pt>
              </c:numCache>
            </c:numRef>
          </c:val>
          <c:extLst>
            <c:ext xmlns:c16="http://schemas.microsoft.com/office/drawing/2014/chart" uri="{C3380CC4-5D6E-409C-BE32-E72D297353CC}">
              <c16:uniqueId val="{00000000-BB8A-43AC-9751-04F5CC5DA3F3}"/>
            </c:ext>
          </c:extLst>
        </c:ser>
        <c:ser>
          <c:idx val="1"/>
          <c:order val="1"/>
          <c:tx>
            <c:v>Texas</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9-7CC6-4F2F-8096-0E786A3137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B-7CC6-4F2F-8096-0E786A3137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D-7CC6-4F2F-8096-0E786A31374C}"/>
              </c:ext>
            </c:extLst>
          </c:dPt>
          <c:val>
            <c:numLit>
              <c:formatCode>General</c:formatCode>
              <c:ptCount val="3"/>
              <c:pt idx="0">
                <c:v>25</c:v>
              </c:pt>
              <c:pt idx="1">
                <c:v>145</c:v>
              </c:pt>
              <c:pt idx="2">
                <c:v>561</c:v>
              </c:pt>
            </c:numLit>
          </c:val>
          <c:extLst>
            <c:ext xmlns:c16="http://schemas.microsoft.com/office/drawing/2014/chart" uri="{C3380CC4-5D6E-409C-BE32-E72D297353CC}">
              <c16:uniqueId val="{00000002-BB8A-43AC-9751-04F5CC5DA3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chemeClr val="accent1">
                    <a:lumMod val="75000"/>
                  </a:schemeClr>
                </a:solidFill>
              </a:rPr>
              <a:t>Population, 2010</a:t>
            </a:r>
          </a:p>
        </c:rich>
      </c:tx>
      <c:overlay val="0"/>
    </c:title>
    <c:autoTitleDeleted val="0"/>
    <c:plotArea>
      <c:layout/>
      <c:barChart>
        <c:barDir val="col"/>
        <c:grouping val="clustered"/>
        <c:varyColors val="0"/>
        <c:ser>
          <c:idx val="0"/>
          <c:order val="0"/>
          <c:tx>
            <c:strRef>
              <c:f>Sheet1!$B$1</c:f>
              <c:strCache>
                <c:ptCount val="1"/>
                <c:pt idx="0">
                  <c:v>Population</c:v>
                </c:pt>
              </c:strCache>
            </c:strRef>
          </c:tx>
          <c:invertIfNegative val="0"/>
          <c:cat>
            <c:strRef>
              <c:f>Sheet1!$A$2:$A$5</c:f>
              <c:strCache>
                <c:ptCount val="4"/>
                <c:pt idx="0">
                  <c:v>Texas</c:v>
                </c:pt>
                <c:pt idx="1">
                  <c:v>Oklahoma</c:v>
                </c:pt>
                <c:pt idx="2">
                  <c:v>California</c:v>
                </c:pt>
                <c:pt idx="3">
                  <c:v>Wyoming</c:v>
                </c:pt>
              </c:strCache>
            </c:strRef>
          </c:cat>
          <c:val>
            <c:numRef>
              <c:f>Sheet1!$B$2:$B$5</c:f>
              <c:numCache>
                <c:formatCode>#,##0</c:formatCode>
                <c:ptCount val="4"/>
                <c:pt idx="0">
                  <c:v>25145561</c:v>
                </c:pt>
                <c:pt idx="1">
                  <c:v>3751351</c:v>
                </c:pt>
                <c:pt idx="2">
                  <c:v>37253956</c:v>
                </c:pt>
                <c:pt idx="3">
                  <c:v>563626</c:v>
                </c:pt>
              </c:numCache>
            </c:numRef>
          </c:val>
          <c:extLst>
            <c:ext xmlns:c16="http://schemas.microsoft.com/office/drawing/2014/chart" uri="{C3380CC4-5D6E-409C-BE32-E72D297353CC}">
              <c16:uniqueId val="{00000000-3748-465D-8045-6496ABB01681}"/>
            </c:ext>
          </c:extLst>
        </c:ser>
        <c:dLbls>
          <c:showLegendKey val="0"/>
          <c:showVal val="0"/>
          <c:showCatName val="0"/>
          <c:showSerName val="0"/>
          <c:showPercent val="0"/>
          <c:showBubbleSize val="0"/>
        </c:dLbls>
        <c:gapWidth val="150"/>
        <c:axId val="65377792"/>
        <c:axId val="74860032"/>
      </c:barChart>
      <c:catAx>
        <c:axId val="65377792"/>
        <c:scaling>
          <c:orientation val="minMax"/>
        </c:scaling>
        <c:delete val="0"/>
        <c:axPos val="b"/>
        <c:numFmt formatCode="General" sourceLinked="0"/>
        <c:majorTickMark val="out"/>
        <c:minorTickMark val="none"/>
        <c:tickLblPos val="nextTo"/>
        <c:crossAx val="74860032"/>
        <c:crosses val="autoZero"/>
        <c:auto val="1"/>
        <c:lblAlgn val="ctr"/>
        <c:lblOffset val="100"/>
        <c:noMultiLvlLbl val="0"/>
      </c:catAx>
      <c:valAx>
        <c:axId val="74860032"/>
        <c:scaling>
          <c:orientation val="minMax"/>
        </c:scaling>
        <c:delete val="0"/>
        <c:axPos val="l"/>
        <c:majorGridlines/>
        <c:numFmt formatCode="#,##0" sourceLinked="1"/>
        <c:majorTickMark val="out"/>
        <c:minorTickMark val="none"/>
        <c:tickLblPos val="nextTo"/>
        <c:crossAx val="65377792"/>
        <c:crosses val="autoZero"/>
        <c:crossBetween val="between"/>
      </c:valAx>
    </c:plotArea>
    <c:plotVisOnly val="1"/>
    <c:dispBlanksAs val="gap"/>
    <c:showDLblsOverMax val="0"/>
  </c:chart>
  <c:txPr>
    <a:bodyPr/>
    <a:lstStyle/>
    <a:p>
      <a:pPr>
        <a:defRPr sz="1800">
          <a:latin typeface="Poor Richard" pitchFamily="18"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58FDB-7994-4EF3-A5FB-F2349187E5E2}" type="datetimeFigureOut">
              <a:rPr lang="en-US" smtClean="0"/>
              <a:pPr/>
              <a:t>10/14/2020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D123D9-D0BD-4D99-B384-0B660D19999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D123D9-D0BD-4D99-B384-0B660D19999C}"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3357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D3D449-BFC2-435F-80DF-C6E5859670EC}" type="datetimeFigureOut">
              <a:rPr lang="en-US" smtClean="0"/>
              <a:pPr/>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3D449-BFC2-435F-80DF-C6E5859670EC}" type="datetimeFigureOut">
              <a:rPr lang="en-US" smtClean="0"/>
              <a:pPr/>
              <a:t>10/14/2020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A3849-0ADB-4840-9338-6ED959BAA9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hyperlink" Target="https://avalon.law.yale.edu/subject_menus/debcont.asp"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avalon.law.yale.edu/subject_menus/debcont.asp"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5745162"/>
          </a:xfrm>
        </p:spPr>
        <p:txBody>
          <a:bodyPr>
            <a:normAutofit/>
          </a:bodyPr>
          <a:lstStyle/>
          <a:p>
            <a:r>
              <a:rPr lang="en-US" sz="5400" dirty="0">
                <a:solidFill>
                  <a:schemeClr val="accent1">
                    <a:lumMod val="75000"/>
                  </a:schemeClr>
                </a:solidFill>
                <a:latin typeface="Poor Richard" pitchFamily="18" charset="0"/>
              </a:rPr>
              <a:t>Teaching the Philadelphia (Constitutional)  Constitution</a:t>
            </a:r>
            <a:br>
              <a:rPr lang="en-US" dirty="0">
                <a:solidFill>
                  <a:schemeClr val="accent1">
                    <a:lumMod val="75000"/>
                  </a:schemeClr>
                </a:solidFill>
                <a:latin typeface="Poor Richard" pitchFamily="18" charset="0"/>
              </a:rPr>
            </a:br>
            <a:br>
              <a:rPr lang="en-US" dirty="0">
                <a:solidFill>
                  <a:schemeClr val="accent1">
                    <a:lumMod val="75000"/>
                  </a:schemeClr>
                </a:solidFill>
                <a:latin typeface="Poor Richard" pitchFamily="18" charset="0"/>
              </a:rPr>
            </a:br>
            <a:br>
              <a:rPr lang="en-US" dirty="0">
                <a:solidFill>
                  <a:schemeClr val="accent1">
                    <a:lumMod val="75000"/>
                  </a:schemeClr>
                </a:solidFill>
                <a:latin typeface="Poor Richard" pitchFamily="18" charset="0"/>
              </a:rPr>
            </a:br>
            <a:r>
              <a:rPr lang="en-US" sz="3600" dirty="0">
                <a:solidFill>
                  <a:schemeClr val="accent1">
                    <a:lumMod val="75000"/>
                  </a:schemeClr>
                </a:solidFill>
                <a:latin typeface="Poor Richard" pitchFamily="18" charset="0"/>
              </a:rPr>
              <a:t>Lorri Glover</a:t>
            </a:r>
            <a:br>
              <a:rPr lang="en-US" sz="3600" dirty="0">
                <a:solidFill>
                  <a:schemeClr val="accent1">
                    <a:lumMod val="75000"/>
                  </a:schemeClr>
                </a:solidFill>
                <a:latin typeface="Poor Richard" pitchFamily="18" charset="0"/>
              </a:rPr>
            </a:br>
            <a:r>
              <a:rPr lang="en-US" sz="3600" dirty="0">
                <a:solidFill>
                  <a:schemeClr val="accent1">
                    <a:lumMod val="75000"/>
                  </a:schemeClr>
                </a:solidFill>
                <a:latin typeface="Poor Richard" pitchFamily="18" charset="0"/>
              </a:rPr>
              <a:t>Saint Louis University</a:t>
            </a:r>
            <a:endParaRPr lang="en-US" dirty="0">
              <a:solidFill>
                <a:schemeClr val="accent1">
                  <a:lumMod val="75000"/>
                </a:schemeClr>
              </a:solidFill>
              <a:latin typeface="Poor Richard" pitchFamily="18"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upload.wikimedia.org/wikipedia/commons/8/88/Portrait_of_George_Washington.jpeg"/>
          <p:cNvPicPr>
            <a:picLocks noChangeAspect="1" noChangeArrowheads="1"/>
          </p:cNvPicPr>
          <p:nvPr/>
        </p:nvPicPr>
        <p:blipFill rotWithShape="1">
          <a:blip r:embed="rId2" cstate="print"/>
          <a:srcRect l="17002" t="10937" r="19418"/>
          <a:stretch/>
        </p:blipFill>
        <p:spPr bwMode="auto">
          <a:xfrm>
            <a:off x="4572000" y="184460"/>
            <a:ext cx="1618867" cy="2762303"/>
          </a:xfrm>
          <a:prstGeom prst="rect">
            <a:avLst/>
          </a:prstGeom>
          <a:noFill/>
          <a:ln w="38100">
            <a:solidFill>
              <a:schemeClr val="tx1"/>
            </a:solidFill>
          </a:ln>
        </p:spPr>
      </p:pic>
      <p:pic>
        <p:nvPicPr>
          <p:cNvPr id="4098" name="Picture 2" descr="James Wilson | Oyez">
            <a:extLst>
              <a:ext uri="{FF2B5EF4-FFF2-40B4-BE49-F238E27FC236}">
                <a16:creationId xmlns:a16="http://schemas.microsoft.com/office/drawing/2014/main" id="{55F37E26-1659-4F9C-BA48-1E1086F26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07" t="2582" r="18856" b="5127"/>
          <a:stretch/>
        </p:blipFill>
        <p:spPr bwMode="auto">
          <a:xfrm>
            <a:off x="381001" y="165358"/>
            <a:ext cx="1600200" cy="2743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Charles Pinckney Bio - Charles Pinckney National Historic Site ...">
            <a:extLst>
              <a:ext uri="{FF2B5EF4-FFF2-40B4-BE49-F238E27FC236}">
                <a16:creationId xmlns:a16="http://schemas.microsoft.com/office/drawing/2014/main" id="{4BE6E428-2EAE-491A-A494-47CD0F84F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986" r="1"/>
          <a:stretch/>
        </p:blipFill>
        <p:spPr bwMode="auto">
          <a:xfrm>
            <a:off x="2439793" y="172623"/>
            <a:ext cx="1618868" cy="2743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Benjamin Franklin | Biography, Inventions, &amp; Facts | Britannica">
            <a:extLst>
              <a:ext uri="{FF2B5EF4-FFF2-40B4-BE49-F238E27FC236}">
                <a16:creationId xmlns:a16="http://schemas.microsoft.com/office/drawing/2014/main" id="{2A316C96-25A8-4EAC-8977-B1756CAB7B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3" r="22559"/>
          <a:stretch/>
        </p:blipFill>
        <p:spPr bwMode="auto">
          <a:xfrm>
            <a:off x="6630392" y="160179"/>
            <a:ext cx="1618867" cy="281162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6" name="Picture 10" descr="John Rutledge - Wikiwand">
            <a:extLst>
              <a:ext uri="{FF2B5EF4-FFF2-40B4-BE49-F238E27FC236}">
                <a16:creationId xmlns:a16="http://schemas.microsoft.com/office/drawing/2014/main" id="{24EE4D95-B206-4260-8B4D-F5F6AF8B21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67" r="21189"/>
          <a:stretch/>
        </p:blipFill>
        <p:spPr bwMode="auto">
          <a:xfrm>
            <a:off x="342901" y="3429000"/>
            <a:ext cx="1676399" cy="2819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8" name="Picture 12" descr="Roger Sherman (Founding Father of the United States) - On This Day">
            <a:extLst>
              <a:ext uri="{FF2B5EF4-FFF2-40B4-BE49-F238E27FC236}">
                <a16:creationId xmlns:a16="http://schemas.microsoft.com/office/drawing/2014/main" id="{CEE9DF89-8FCE-4579-BF43-EA3CA73671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61" r="13335"/>
          <a:stretch/>
        </p:blipFill>
        <p:spPr bwMode="auto">
          <a:xfrm>
            <a:off x="2373624" y="3429000"/>
            <a:ext cx="1685038" cy="28575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10" name="Picture 14" descr="Elbridge Gerry - Wikiquote">
            <a:extLst>
              <a:ext uri="{FF2B5EF4-FFF2-40B4-BE49-F238E27FC236}">
                <a16:creationId xmlns:a16="http://schemas.microsoft.com/office/drawing/2014/main" id="{E2AA0B74-D5FB-4EDB-AD49-7FDA376485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817" r="13346"/>
          <a:stretch/>
        </p:blipFill>
        <p:spPr bwMode="auto">
          <a:xfrm>
            <a:off x="4495800" y="3390847"/>
            <a:ext cx="1695067" cy="28957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12" name="Picture 16" descr="George Mason - George Mason's Gunston Hall">
            <a:extLst>
              <a:ext uri="{FF2B5EF4-FFF2-40B4-BE49-F238E27FC236}">
                <a16:creationId xmlns:a16="http://schemas.microsoft.com/office/drawing/2014/main" id="{81E432C4-C9EC-4C5F-88D3-59EAA8E8A93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309" r="10385" b="3124"/>
          <a:stretch/>
        </p:blipFill>
        <p:spPr bwMode="auto">
          <a:xfrm>
            <a:off x="6622087" y="3387148"/>
            <a:ext cx="1618867" cy="29245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90587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C86A-9F42-4573-9459-24090A3FCD16}"/>
              </a:ext>
            </a:extLst>
          </p:cNvPr>
          <p:cNvSpPr>
            <a:spLocks noGrp="1"/>
          </p:cNvSpPr>
          <p:nvPr>
            <p:ph type="title"/>
          </p:nvPr>
        </p:nvSpPr>
        <p:spPr>
          <a:xfrm>
            <a:off x="152400" y="152400"/>
            <a:ext cx="8839200" cy="6553200"/>
          </a:xfrm>
        </p:spPr>
        <p:txBody>
          <a:bodyPr>
            <a:noAutofit/>
          </a:bodyPr>
          <a:lstStyle/>
          <a:p>
            <a:pPr>
              <a:lnSpc>
                <a:spcPct val="100000"/>
              </a:lnSpc>
            </a:pPr>
            <a:r>
              <a:rPr lang="en-US" sz="1100" cap="none" dirty="0">
                <a:effectLst/>
                <a:latin typeface="Times New Roman" panose="02020603050405020304" pitchFamily="18" charset="0"/>
                <a:cs typeface="Times New Roman" panose="02020603050405020304" pitchFamily="18" charset="0"/>
              </a:rPr>
              <a:t>		</a:t>
            </a:r>
            <a:r>
              <a:rPr lang="en-US" sz="1400" cap="none" dirty="0">
                <a:solidFill>
                  <a:schemeClr val="tx1"/>
                </a:solidFill>
                <a:effectLst/>
                <a:latin typeface="Times New Roman" panose="02020603050405020304" pitchFamily="18" charset="0"/>
                <a:cs typeface="Times New Roman" panose="02020603050405020304" pitchFamily="18" charset="0"/>
              </a:rPr>
              <a:t>Philadelphia Convention, 1 June 1787 (edited and </a:t>
            </a:r>
            <a:r>
              <a:rPr lang="en-US" sz="1400" u="sng" cap="none" dirty="0">
                <a:solidFill>
                  <a:schemeClr val="tx1"/>
                </a:solidFill>
                <a:effectLst/>
                <a:latin typeface="Times New Roman" panose="02020603050405020304" pitchFamily="18" charset="0"/>
                <a:cs typeface="Times New Roman" panose="02020603050405020304" pitchFamily="18" charset="0"/>
              </a:rPr>
              <a:t>paraphrased</a:t>
            </a:r>
            <a:r>
              <a:rPr lang="en-US" sz="1400" cap="none" dirty="0">
                <a:solidFill>
                  <a:schemeClr val="tx1"/>
                </a:solidFill>
                <a:effectLst/>
                <a:latin typeface="Times New Roman" panose="02020603050405020304" pitchFamily="18" charset="0"/>
                <a:cs typeface="Times New Roman" panose="02020603050405020304" pitchFamily="18" charset="0"/>
              </a:rPr>
              <a:t> excerpts)</a:t>
            </a:r>
            <a:br>
              <a:rPr lang="en-US" sz="1400" cap="none" dirty="0">
                <a:solidFill>
                  <a:schemeClr val="tx1"/>
                </a:solidFill>
                <a:effectLst/>
                <a:latin typeface="Times New Roman" panose="02020603050405020304" pitchFamily="18" charset="0"/>
                <a:cs typeface="Times New Roman" panose="02020603050405020304" pitchFamily="18" charset="0"/>
              </a:rPr>
            </a:br>
            <a:r>
              <a:rPr lang="en-US" sz="1400" cap="none" dirty="0">
                <a:solidFill>
                  <a:schemeClr val="tx1"/>
                </a:solidFill>
                <a:effectLst/>
                <a:latin typeface="Times New Roman" panose="02020603050405020304" pitchFamily="18" charset="0"/>
                <a:cs typeface="Times New Roman" panose="02020603050405020304" pitchFamily="18" charset="0"/>
              </a:rPr>
              <a:t>		 For full text, see </a:t>
            </a:r>
            <a:r>
              <a:rPr lang="en-US" sz="1400" u="sng" cap="none" dirty="0">
                <a:effectLst/>
                <a:latin typeface="Times New Roman" panose="02020603050405020304" pitchFamily="18" charset="0"/>
                <a:cs typeface="Times New Roman" panose="02020603050405020304" pitchFamily="18" charset="0"/>
                <a:hlinkClick r:id="rId2"/>
              </a:rPr>
              <a:t>https://avalon.law.yale.edu/subject_menus/debcont.asp</a:t>
            </a:r>
            <a:br>
              <a:rPr lang="en-US" dirty="0">
                <a:effectLst/>
              </a:rPr>
            </a:br>
            <a:br>
              <a:rPr lang="en-US" sz="140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			</a:t>
            </a: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The Committee of the Whole turned to resolution 7: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“that a national Executive be instituted, to be chosen by the national Legislature, for the term of ____ years and to be ineligible thereafter.”</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JAMES WILSON </a:t>
            </a:r>
            <a:r>
              <a:rPr lang="en-US" sz="1100" b="0" cap="none" dirty="0">
                <a:solidFill>
                  <a:schemeClr val="tx1"/>
                </a:solidFill>
                <a:effectLst/>
                <a:latin typeface="Times New Roman" panose="02020603050405020304" pitchFamily="18" charset="0"/>
                <a:cs typeface="Times New Roman" panose="02020603050405020304" pitchFamily="18" charset="0"/>
              </a:rPr>
              <a:t>(Pennsylvania) I move that the executive consist of a single person.</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CHARLES PINKNEY </a:t>
            </a:r>
            <a:r>
              <a:rPr lang="en-US" sz="1100" b="0" cap="none" dirty="0">
                <a:solidFill>
                  <a:schemeClr val="tx1"/>
                </a:solidFill>
                <a:effectLst/>
                <a:latin typeface="Times New Roman" panose="02020603050405020304" pitchFamily="18" charset="0"/>
                <a:cs typeface="Times New Roman" panose="02020603050405020304" pitchFamily="18" charset="0"/>
              </a:rPr>
              <a:t>(South Carolina) I second the motion.</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A considerable pause ensued.</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GEORGE WASHINGTON </a:t>
            </a:r>
            <a:r>
              <a:rPr lang="en-US" sz="1100" b="0" cap="none" dirty="0">
                <a:solidFill>
                  <a:schemeClr val="tx1"/>
                </a:solidFill>
                <a:effectLst/>
                <a:latin typeface="Times New Roman" panose="02020603050405020304" pitchFamily="18" charset="0"/>
                <a:cs typeface="Times New Roman" panose="02020603050405020304" pitchFamily="18" charset="0"/>
              </a:rPr>
              <a:t>(Virginia) Shall I call the question?</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BENJAMIN FRANKLIN </a:t>
            </a:r>
            <a:r>
              <a:rPr lang="en-US" sz="1100" b="0" cap="none" dirty="0">
                <a:solidFill>
                  <a:schemeClr val="tx1"/>
                </a:solidFill>
                <a:effectLst/>
                <a:latin typeface="Times New Roman" panose="02020603050405020304" pitchFamily="18" charset="0"/>
                <a:cs typeface="Times New Roman" panose="02020603050405020304" pitchFamily="18" charset="0"/>
              </a:rPr>
              <a:t>(Pennsylvania) This is a point of great importance and I wish that the gentlemen would deliver their sentiments on it before the question is put to a vote.</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JOHN RUTLEDGE </a:t>
            </a:r>
            <a:r>
              <a:rPr lang="en-US" sz="1100" b="0" cap="none" dirty="0">
                <a:solidFill>
                  <a:schemeClr val="tx1"/>
                </a:solidFill>
                <a:effectLst/>
                <a:latin typeface="Times New Roman" panose="02020603050405020304" pitchFamily="18" charset="0"/>
                <a:cs typeface="Times New Roman" panose="02020603050405020304" pitchFamily="18" charset="0"/>
              </a:rPr>
              <a:t>(South Carolina) Gentlemen are shy on this and other subjects. They appear to suppose themselves precluded, by having frankly disclosed their opinions, from afterwards changing them. I do not take this to be at all the case.</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ROGER SHERMAN </a:t>
            </a:r>
            <a:r>
              <a:rPr lang="en-US" sz="1100" b="0" cap="none" dirty="0">
                <a:solidFill>
                  <a:schemeClr val="tx1"/>
                </a:solidFill>
                <a:effectLst/>
                <a:latin typeface="Times New Roman" panose="02020603050405020304" pitchFamily="18" charset="0"/>
                <a:cs typeface="Times New Roman" panose="02020603050405020304" pitchFamily="18" charset="0"/>
              </a:rPr>
              <a:t>(Connecticut) I consider the executive magistracy as nothing more than an institution for carrying the will of the legislature into effect, the person or persons ought to be appointed by and accountable to the legislature only, which is the depositary of the supreme will of the society.</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JAMES WILSON </a:t>
            </a:r>
            <a:r>
              <a:rPr lang="en-US" sz="1100" b="0" cap="none" dirty="0">
                <a:solidFill>
                  <a:schemeClr val="tx1"/>
                </a:solidFill>
                <a:effectLst/>
                <a:latin typeface="Times New Roman" panose="02020603050405020304" pitchFamily="18" charset="0"/>
                <a:cs typeface="Times New Roman" panose="02020603050405020304" pitchFamily="18" charset="0"/>
              </a:rPr>
              <a:t>(Pennsylvania) I prefer a single magistrate, as giving most energy, dispatch, and responsibility to the office.</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ELBRIDGE GERRY </a:t>
            </a:r>
            <a:r>
              <a:rPr lang="en-US" sz="1100" b="0" cap="none" dirty="0">
                <a:solidFill>
                  <a:schemeClr val="tx1"/>
                </a:solidFill>
                <a:effectLst/>
                <a:latin typeface="Times New Roman" panose="02020603050405020304" pitchFamily="18" charset="0"/>
                <a:cs typeface="Times New Roman" panose="02020603050405020304" pitchFamily="18" charset="0"/>
              </a:rPr>
              <a:t>(Massachusetts) I favor the policy of adding a council to the executive in order to give weight and inspire confidence.</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JAMES WILSON </a:t>
            </a:r>
            <a:r>
              <a:rPr lang="en-US" sz="1100" b="0" cap="none" dirty="0">
                <a:solidFill>
                  <a:schemeClr val="tx1"/>
                </a:solidFill>
                <a:effectLst/>
                <a:latin typeface="Times New Roman" panose="02020603050405020304" pitchFamily="18" charset="0"/>
                <a:cs typeface="Times New Roman" panose="02020603050405020304" pitchFamily="18" charset="0"/>
              </a:rPr>
              <a:t>(Pennsylvania) I move that the blank for the term of duration should be filled with three years. While I prefer this short period, I assume that a re-eligibility would be provided for.</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CHARLES PINKNEY </a:t>
            </a:r>
            <a:r>
              <a:rPr lang="en-US" sz="1100" b="0" cap="none" dirty="0">
                <a:solidFill>
                  <a:schemeClr val="tx1"/>
                </a:solidFill>
                <a:effectLst/>
                <a:latin typeface="Times New Roman" panose="02020603050405020304" pitchFamily="18" charset="0"/>
                <a:cs typeface="Times New Roman" panose="02020603050405020304" pitchFamily="18" charset="0"/>
              </a:rPr>
              <a:t>(South Carolina) I move for seven years.</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ROGER SHERMAN </a:t>
            </a:r>
            <a:r>
              <a:rPr lang="en-US" sz="1100" b="0" cap="none" dirty="0">
                <a:solidFill>
                  <a:schemeClr val="tx1"/>
                </a:solidFill>
                <a:effectLst/>
                <a:latin typeface="Times New Roman" panose="02020603050405020304" pitchFamily="18" charset="0"/>
                <a:cs typeface="Times New Roman" panose="02020603050405020304" pitchFamily="18" charset="0"/>
              </a:rPr>
              <a:t>(Connecticut) I support three years and am against the doctrine of rotation as it throws out of office the men best qualified to execute its duties.</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GEORGE MASON </a:t>
            </a:r>
            <a:r>
              <a:rPr lang="en-US" sz="1100" b="0" cap="none" dirty="0">
                <a:solidFill>
                  <a:schemeClr val="tx1"/>
                </a:solidFill>
                <a:effectLst/>
                <a:latin typeface="Times New Roman" panose="02020603050405020304" pitchFamily="18" charset="0"/>
                <a:cs typeface="Times New Roman" panose="02020603050405020304" pitchFamily="18" charset="0"/>
              </a:rPr>
              <a:t>(Virginia) I recommend seven years at least, but I favor prohibiting a re-eligibility.</a:t>
            </a:r>
            <a:br>
              <a:rPr lang="en-US" sz="1100" b="0" cap="none" dirty="0">
                <a:solidFill>
                  <a:schemeClr val="tx1"/>
                </a:solidFill>
                <a:effectLst/>
                <a:latin typeface="Times New Roman" panose="02020603050405020304" pitchFamily="18" charset="0"/>
                <a:cs typeface="Times New Roman" panose="02020603050405020304" pitchFamily="18" charset="0"/>
              </a:rPr>
            </a:br>
            <a:endParaRPr lang="en-US" sz="1100" b="0" cap="non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54477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rutus Anti-Federalist Newspaper | Raab Collection">
            <a:extLst>
              <a:ext uri="{FF2B5EF4-FFF2-40B4-BE49-F238E27FC236}">
                <a16:creationId xmlns:a16="http://schemas.microsoft.com/office/drawing/2014/main" id="{97AED83C-0869-42C7-97ED-09F71C769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124200"/>
            <a:ext cx="5883126" cy="3505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Episode 78: The Virginia Ratification Convention of 1788 ...">
            <a:extLst>
              <a:ext uri="{FF2B5EF4-FFF2-40B4-BE49-F238E27FC236}">
                <a16:creationId xmlns:a16="http://schemas.microsoft.com/office/drawing/2014/main" id="{FD76A4A5-C579-49B1-A772-9CA8E7654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7"/>
          <a:stretch/>
        </p:blipFill>
        <p:spPr bwMode="auto">
          <a:xfrm>
            <a:off x="1827603" y="228600"/>
            <a:ext cx="5884323" cy="2667000"/>
          </a:xfrm>
          <a:prstGeom prst="rect">
            <a:avLst/>
          </a:prstGeom>
          <a:noFill/>
          <a:ln w="38100">
            <a:solidFill>
              <a:sysClr val="windowText" lastClr="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92304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56D71-5A82-4551-B1A8-9B86C06EA2F4}"/>
              </a:ext>
            </a:extLst>
          </p:cNvPr>
          <p:cNvPicPr>
            <a:picLocks noChangeAspect="1"/>
          </p:cNvPicPr>
          <p:nvPr/>
        </p:nvPicPr>
        <p:blipFill>
          <a:blip r:embed="rId2"/>
          <a:stretch>
            <a:fillRect/>
          </a:stretch>
        </p:blipFill>
        <p:spPr>
          <a:xfrm>
            <a:off x="380636" y="301481"/>
            <a:ext cx="8382727" cy="6255038"/>
          </a:xfrm>
          <a:prstGeom prst="rect">
            <a:avLst/>
          </a:prstGeom>
        </p:spPr>
      </p:pic>
    </p:spTree>
    <p:extLst>
      <p:ext uri="{BB962C8B-B14F-4D97-AF65-F5344CB8AC3E}">
        <p14:creationId xmlns:p14="http://schemas.microsoft.com/office/powerpoint/2010/main" val="32941906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the first amendment">
            <a:extLst>
              <a:ext uri="{FF2B5EF4-FFF2-40B4-BE49-F238E27FC236}">
                <a16:creationId xmlns:a16="http://schemas.microsoft.com/office/drawing/2014/main" id="{CC8CC603-DABB-455F-B287-DB88F989FA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85800"/>
            <a:ext cx="8839200" cy="49720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85435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br>
              <a:rPr lang="en-US" dirty="0"/>
            </a:br>
            <a:br>
              <a:rPr lang="en-US" dirty="0"/>
            </a:br>
            <a:br>
              <a:rPr lang="en-US" dirty="0"/>
            </a:br>
            <a:br>
              <a:rPr lang="en-US" dirty="0"/>
            </a:br>
            <a:r>
              <a:rPr lang="en-US" b="1" dirty="0">
                <a:solidFill>
                  <a:schemeClr val="accent1">
                    <a:lumMod val="75000"/>
                  </a:schemeClr>
                </a:solidFill>
                <a:latin typeface="Poor Richard" pitchFamily="18" charset="0"/>
              </a:rPr>
              <a:t>Checks and Balances</a:t>
            </a:r>
            <a:br>
              <a:rPr lang="en-US" sz="4000" b="1" dirty="0">
                <a:solidFill>
                  <a:schemeClr val="accent1">
                    <a:lumMod val="75000"/>
                  </a:schemeClr>
                </a:solidFill>
                <a:latin typeface="Poor Richard" pitchFamily="18" charset="0"/>
              </a:rPr>
            </a:br>
            <a:br>
              <a:rPr lang="en-US" sz="2400" b="1" dirty="0">
                <a:solidFill>
                  <a:schemeClr val="accent1">
                    <a:lumMod val="75000"/>
                  </a:schemeClr>
                </a:solidFill>
                <a:latin typeface="Poor Richard" pitchFamily="18" charset="0"/>
              </a:rPr>
            </a:br>
            <a:br>
              <a:rPr lang="en-US" dirty="0"/>
            </a:br>
            <a:br>
              <a:rPr lang="en-US" dirty="0"/>
            </a:br>
            <a:endParaRPr lang="en-US" dirty="0"/>
          </a:p>
        </p:txBody>
      </p:sp>
      <p:sp>
        <p:nvSpPr>
          <p:cNvPr id="5" name="Content Placeholder 4"/>
          <p:cNvSpPr>
            <a:spLocks noGrp="1"/>
          </p:cNvSpPr>
          <p:nvPr>
            <p:ph idx="1"/>
          </p:nvPr>
        </p:nvSpPr>
        <p:spPr>
          <a:xfrm>
            <a:off x="152400" y="1219201"/>
            <a:ext cx="8839200" cy="5486399"/>
          </a:xfrm>
        </p:spPr>
        <p:txBody>
          <a:bodyPr>
            <a:normAutofit lnSpcReduction="10000"/>
          </a:bodyPr>
          <a:lstStyle/>
          <a:p>
            <a:pPr>
              <a:buNone/>
            </a:pPr>
            <a:r>
              <a:rPr lang="en-US" sz="2000" b="1" dirty="0">
                <a:solidFill>
                  <a:schemeClr val="accent1">
                    <a:lumMod val="75000"/>
                  </a:schemeClr>
                </a:solidFill>
                <a:latin typeface="Poor Richard" pitchFamily="18" charset="0"/>
              </a:rPr>
              <a:t>Executive</a:t>
            </a:r>
            <a:r>
              <a:rPr lang="en-US" sz="2000" dirty="0">
                <a:solidFill>
                  <a:schemeClr val="accent1">
                    <a:lumMod val="75000"/>
                  </a:schemeClr>
                </a:solidFill>
                <a:latin typeface="Poor Richard" pitchFamily="18" charset="0"/>
              </a:rPr>
              <a:t> 					</a:t>
            </a:r>
            <a:r>
              <a:rPr lang="en-US" sz="2000" b="1" dirty="0">
                <a:solidFill>
                  <a:schemeClr val="accent1">
                    <a:lumMod val="75000"/>
                  </a:schemeClr>
                </a:solidFill>
                <a:latin typeface="Poor Richard" pitchFamily="18" charset="0"/>
              </a:rPr>
              <a:t>Legislative</a:t>
            </a:r>
            <a:r>
              <a:rPr lang="en-US" sz="2000" dirty="0">
                <a:solidFill>
                  <a:schemeClr val="accent1">
                    <a:lumMod val="75000"/>
                  </a:schemeClr>
                </a:solidFill>
                <a:latin typeface="Poor Richard" pitchFamily="18" charset="0"/>
              </a:rPr>
              <a:t>	</a:t>
            </a:r>
          </a:p>
          <a:p>
            <a:pPr>
              <a:buNone/>
            </a:pPr>
            <a:r>
              <a:rPr lang="en-US" sz="2000" dirty="0">
                <a:solidFill>
                  <a:schemeClr val="accent1">
                    <a:lumMod val="75000"/>
                  </a:schemeClr>
                </a:solidFill>
                <a:latin typeface="Poor Richard" pitchFamily="18" charset="0"/>
              </a:rPr>
              <a:t>Veto  Power (“Negative”) 			 	Override Veto</a:t>
            </a:r>
          </a:p>
          <a:p>
            <a:pPr>
              <a:buNone/>
            </a:pPr>
            <a:r>
              <a:rPr lang="en-US" sz="2000" dirty="0">
                <a:solidFill>
                  <a:schemeClr val="accent1">
                    <a:lumMod val="75000"/>
                  </a:schemeClr>
                </a:solidFill>
                <a:latin typeface="Poor Richard" pitchFamily="18" charset="0"/>
              </a:rPr>
              <a:t>Recess Appointments				Approve Appointments</a:t>
            </a:r>
          </a:p>
          <a:p>
            <a:pPr>
              <a:buNone/>
            </a:pPr>
            <a:r>
              <a:rPr lang="en-US" sz="2000" dirty="0">
                <a:solidFill>
                  <a:schemeClr val="accent1">
                    <a:lumMod val="75000"/>
                  </a:schemeClr>
                </a:solidFill>
                <a:latin typeface="Poor Richard" pitchFamily="18" charset="0"/>
              </a:rPr>
              <a:t>Commander in Chief				Enact Taxes &amp; Allot Money</a:t>
            </a:r>
          </a:p>
          <a:p>
            <a:pPr>
              <a:buNone/>
            </a:pPr>
            <a:r>
              <a:rPr lang="en-US" sz="2000" dirty="0">
                <a:solidFill>
                  <a:schemeClr val="accent1">
                    <a:lumMod val="75000"/>
                  </a:schemeClr>
                </a:solidFill>
                <a:latin typeface="Poor Richard" pitchFamily="18" charset="0"/>
              </a:rPr>
              <a:t>Appoint Judges					Impeachment</a:t>
            </a:r>
          </a:p>
          <a:p>
            <a:pPr>
              <a:buNone/>
            </a:pPr>
            <a:r>
              <a:rPr lang="en-US" sz="2000" dirty="0">
                <a:solidFill>
                  <a:schemeClr val="accent1">
                    <a:lumMod val="75000"/>
                  </a:schemeClr>
                </a:solidFill>
                <a:latin typeface="Poor Richard" pitchFamily="18" charset="0"/>
              </a:rPr>
              <a:t>Pardon 						Initiate Amendments</a:t>
            </a:r>
          </a:p>
          <a:p>
            <a:pPr>
              <a:buNone/>
            </a:pPr>
            <a:endParaRPr lang="en-US" sz="2000" dirty="0">
              <a:solidFill>
                <a:schemeClr val="accent1">
                  <a:lumMod val="75000"/>
                </a:schemeClr>
              </a:solidFill>
              <a:latin typeface="Poor Richard" pitchFamily="18" charset="0"/>
            </a:endParaRPr>
          </a:p>
          <a:p>
            <a:pPr>
              <a:buNone/>
            </a:pPr>
            <a:endParaRPr lang="en-US" sz="2000" dirty="0">
              <a:solidFill>
                <a:schemeClr val="accent1">
                  <a:lumMod val="75000"/>
                </a:schemeClr>
              </a:solidFill>
              <a:latin typeface="Poor Richard" pitchFamily="18" charset="0"/>
            </a:endParaRPr>
          </a:p>
          <a:p>
            <a:pPr>
              <a:buNone/>
            </a:pPr>
            <a:endParaRPr lang="en-US" sz="2000" dirty="0">
              <a:solidFill>
                <a:schemeClr val="accent1">
                  <a:lumMod val="75000"/>
                </a:schemeClr>
              </a:solidFill>
              <a:latin typeface="Poor Richard" pitchFamily="18" charset="0"/>
            </a:endParaRPr>
          </a:p>
          <a:p>
            <a:pPr>
              <a:buNone/>
            </a:pPr>
            <a:r>
              <a:rPr lang="en-US" sz="2000" dirty="0">
                <a:solidFill>
                  <a:schemeClr val="accent1">
                    <a:lumMod val="75000"/>
                  </a:schemeClr>
                </a:solidFill>
                <a:latin typeface="Poor Richard" pitchFamily="18" charset="0"/>
              </a:rPr>
              <a:t>				                 </a:t>
            </a:r>
            <a:r>
              <a:rPr lang="en-US" sz="2000" b="1" dirty="0">
                <a:solidFill>
                  <a:schemeClr val="accent1">
                    <a:lumMod val="75000"/>
                  </a:schemeClr>
                </a:solidFill>
                <a:latin typeface="Poor Richard" pitchFamily="18" charset="0"/>
              </a:rPr>
              <a:t>Judiciary</a:t>
            </a:r>
          </a:p>
          <a:p>
            <a:pPr>
              <a:buNone/>
            </a:pPr>
            <a:r>
              <a:rPr lang="en-US" sz="2000" b="1" dirty="0">
                <a:solidFill>
                  <a:schemeClr val="accent1">
                    <a:lumMod val="75000"/>
                  </a:schemeClr>
                </a:solidFill>
                <a:latin typeface="Poor Richard" pitchFamily="18" charset="0"/>
              </a:rPr>
              <a:t>				                </a:t>
            </a:r>
            <a:r>
              <a:rPr lang="en-US" sz="2000" dirty="0">
                <a:solidFill>
                  <a:schemeClr val="accent1">
                    <a:lumMod val="75000"/>
                  </a:schemeClr>
                </a:solidFill>
                <a:latin typeface="Poor Richard" pitchFamily="18" charset="0"/>
              </a:rPr>
              <a:t>Judicial Review</a:t>
            </a:r>
          </a:p>
          <a:p>
            <a:pPr>
              <a:buNone/>
            </a:pPr>
            <a:r>
              <a:rPr lang="en-US" sz="2000" dirty="0">
                <a:solidFill>
                  <a:schemeClr val="accent1">
                    <a:lumMod val="75000"/>
                  </a:schemeClr>
                </a:solidFill>
                <a:latin typeface="Poor Richard" pitchFamily="18" charset="0"/>
              </a:rPr>
              <a:t>To What End?</a:t>
            </a:r>
          </a:p>
          <a:p>
            <a:pPr>
              <a:buNone/>
            </a:pPr>
            <a:r>
              <a:rPr lang="en-US" sz="2000" dirty="0">
                <a:solidFill>
                  <a:schemeClr val="accent1">
                    <a:lumMod val="75000"/>
                  </a:schemeClr>
                </a:solidFill>
                <a:latin typeface="Poor Richard" pitchFamily="18" charset="0"/>
              </a:rPr>
              <a:t>Checking the power of the </a:t>
            </a:r>
            <a:r>
              <a:rPr lang="en-US" sz="2000" b="1" dirty="0">
                <a:solidFill>
                  <a:schemeClr val="accent1">
                    <a:lumMod val="75000"/>
                  </a:schemeClr>
                </a:solidFill>
                <a:latin typeface="Poor Richard" pitchFamily="18" charset="0"/>
              </a:rPr>
              <a:t>federal</a:t>
            </a:r>
            <a:r>
              <a:rPr lang="en-US" sz="2000" dirty="0">
                <a:solidFill>
                  <a:schemeClr val="accent1">
                    <a:lumMod val="75000"/>
                  </a:schemeClr>
                </a:solidFill>
                <a:latin typeface="Poor Richard" pitchFamily="18" charset="0"/>
              </a:rPr>
              <a:t> government</a:t>
            </a:r>
          </a:p>
          <a:p>
            <a:pPr>
              <a:buNone/>
            </a:pPr>
            <a:r>
              <a:rPr lang="en-US" sz="2000" dirty="0">
                <a:solidFill>
                  <a:schemeClr val="accent1">
                    <a:lumMod val="75000"/>
                  </a:schemeClr>
                </a:solidFill>
                <a:latin typeface="Poor Richard" pitchFamily="18" charset="0"/>
              </a:rPr>
              <a:t>Ensuring that </a:t>
            </a:r>
            <a:r>
              <a:rPr lang="en-US" sz="2000" b="1" dirty="0">
                <a:solidFill>
                  <a:schemeClr val="accent1">
                    <a:lumMod val="75000"/>
                  </a:schemeClr>
                </a:solidFill>
                <a:latin typeface="Poor Richard" pitchFamily="18" charset="0"/>
              </a:rPr>
              <a:t>sovereignty</a:t>
            </a:r>
            <a:r>
              <a:rPr lang="en-US" sz="2000" dirty="0">
                <a:solidFill>
                  <a:schemeClr val="accent1">
                    <a:lumMod val="75000"/>
                  </a:schemeClr>
                </a:solidFill>
                <a:latin typeface="Poor Richard" pitchFamily="18" charset="0"/>
              </a:rPr>
              <a:t> rests with the people</a:t>
            </a:r>
          </a:p>
          <a:p>
            <a:pPr>
              <a:buNone/>
            </a:pPr>
            <a:r>
              <a:rPr lang="en-US" sz="2000" dirty="0">
                <a:solidFill>
                  <a:schemeClr val="accent1">
                    <a:lumMod val="75000"/>
                  </a:schemeClr>
                </a:solidFill>
                <a:latin typeface="Poor Richard" pitchFamily="18" charset="0"/>
              </a:rPr>
              <a:t>Protecting the </a:t>
            </a:r>
            <a:r>
              <a:rPr lang="en-US" sz="2000" b="1" dirty="0">
                <a:solidFill>
                  <a:schemeClr val="accent1">
                    <a:lumMod val="75000"/>
                  </a:schemeClr>
                </a:solidFill>
                <a:latin typeface="Poor Richard" pitchFamily="18" charset="0"/>
              </a:rPr>
              <a:t>rights of citizens</a:t>
            </a:r>
            <a:r>
              <a:rPr lang="en-US" sz="2000" dirty="0">
                <a:solidFill>
                  <a:schemeClr val="accent1">
                    <a:lumMod val="75000"/>
                  </a:schemeClr>
                </a:solidFill>
                <a:latin typeface="Poor Richard" pitchFamily="18" charset="0"/>
              </a:rPr>
              <a:t>, individually and collectively</a:t>
            </a:r>
          </a:p>
          <a:p>
            <a:pPr>
              <a:buNone/>
            </a:pPr>
            <a:r>
              <a:rPr lang="en-US" sz="2000" dirty="0">
                <a:solidFill>
                  <a:schemeClr val="accent1">
                    <a:lumMod val="75000"/>
                  </a:schemeClr>
                </a:solidFill>
                <a:latin typeface="Poor Richard" pitchFamily="18" charset="0"/>
              </a:rPr>
              <a:t>Promoting a just </a:t>
            </a:r>
            <a:r>
              <a:rPr lang="en-US" sz="2000" b="1" dirty="0">
                <a:solidFill>
                  <a:schemeClr val="accent1">
                    <a:lumMod val="75000"/>
                  </a:schemeClr>
                </a:solidFill>
                <a:latin typeface="Poor Richard" pitchFamily="18" charset="0"/>
              </a:rPr>
              <a:t>republic</a:t>
            </a:r>
            <a:r>
              <a:rPr lang="en-US" sz="2000" dirty="0">
                <a:solidFill>
                  <a:schemeClr val="accent1">
                    <a:lumMod val="75000"/>
                  </a:schemeClr>
                </a:solidFill>
                <a:latin typeface="Poor Richard" pitchFamily="18" charset="0"/>
              </a:rPr>
              <a:t>, which advances the interests of the </a:t>
            </a:r>
            <a:r>
              <a:rPr lang="en-US" sz="2000" b="1" dirty="0">
                <a:solidFill>
                  <a:schemeClr val="accent1">
                    <a:lumMod val="75000"/>
                  </a:schemeClr>
                </a:solidFill>
                <a:latin typeface="Poor Richard" pitchFamily="18" charset="0"/>
              </a:rPr>
              <a:t>nation as a whole</a:t>
            </a:r>
          </a:p>
          <a:p>
            <a:pPr>
              <a:buNone/>
            </a:pPr>
            <a:endParaRPr lang="en-US" sz="1200" b="1" dirty="0">
              <a:solidFill>
                <a:schemeClr val="accent1">
                  <a:lumMod val="75000"/>
                </a:schemeClr>
              </a:solidFill>
              <a:latin typeface="Poor Richard" pitchFamily="18" charset="0"/>
            </a:endParaRPr>
          </a:p>
        </p:txBody>
      </p:sp>
      <p:cxnSp>
        <p:nvCxnSpPr>
          <p:cNvPr id="31" name="Straight Arrow Connector 30"/>
          <p:cNvCxnSpPr/>
          <p:nvPr/>
        </p:nvCxnSpPr>
        <p:spPr>
          <a:xfrm rot="10800000" flipV="1">
            <a:off x="1828800" y="2133600"/>
            <a:ext cx="3886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590800" y="1447800"/>
            <a:ext cx="3048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flipV="1">
            <a:off x="2667000" y="1752600"/>
            <a:ext cx="2971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4381500" y="2933700"/>
            <a:ext cx="1524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a:off x="1371600" y="1371600"/>
            <a:ext cx="43434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flipH="1" flipV="1">
            <a:off x="3543300" y="2095500"/>
            <a:ext cx="27432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1295400" y="1524000"/>
            <a:ext cx="2819400" cy="274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066800" y="3200400"/>
            <a:ext cx="25146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2362200" y="2057400"/>
            <a:ext cx="3276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828800" y="2819400"/>
            <a:ext cx="19812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2286000" y="2438400"/>
            <a:ext cx="3352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5400000">
            <a:off x="4572000" y="3200400"/>
            <a:ext cx="1219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a:off x="4038600" y="2438400"/>
            <a:ext cx="19812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38045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4" descr="http://www.paloaltocounselingcenter.com/images/website_photos-happy_hispanic_family_2eva.jpg"/>
          <p:cNvPicPr>
            <a:picLocks noChangeAspect="1" noChangeArrowheads="1"/>
          </p:cNvPicPr>
          <p:nvPr/>
        </p:nvPicPr>
        <p:blipFill>
          <a:blip r:embed="rId2" cstate="print"/>
          <a:srcRect/>
          <a:stretch>
            <a:fillRect/>
          </a:stretch>
        </p:blipFill>
        <p:spPr bwMode="auto">
          <a:xfrm>
            <a:off x="152400" y="152400"/>
            <a:ext cx="4392646" cy="2914651"/>
          </a:xfrm>
          <a:prstGeom prst="rect">
            <a:avLst/>
          </a:prstGeom>
          <a:noFill/>
          <a:ln w="57150">
            <a:solidFill>
              <a:schemeClr val="tx1"/>
            </a:solidFill>
          </a:ln>
        </p:spPr>
      </p:pic>
      <p:pic>
        <p:nvPicPr>
          <p:cNvPr id="25" name="Picture 24" descr="http://www.windhamsportspages.com/images/middleschool/2009Basketball/EighthGradeGirls/010509/8th-grade-girls-TO.gif"/>
          <p:cNvPicPr>
            <a:picLocks noChangeAspect="1" noChangeArrowheads="1"/>
          </p:cNvPicPr>
          <p:nvPr/>
        </p:nvPicPr>
        <p:blipFill>
          <a:blip r:embed="rId3" cstate="print"/>
          <a:srcRect/>
          <a:stretch>
            <a:fillRect/>
          </a:stretch>
        </p:blipFill>
        <p:spPr bwMode="auto">
          <a:xfrm>
            <a:off x="597255" y="3428999"/>
            <a:ext cx="4138472" cy="3086099"/>
          </a:xfrm>
          <a:prstGeom prst="rect">
            <a:avLst/>
          </a:prstGeom>
          <a:noFill/>
          <a:ln w="57150">
            <a:solidFill>
              <a:schemeClr val="tx1"/>
            </a:solidFill>
          </a:ln>
        </p:spPr>
      </p:pic>
      <p:pic>
        <p:nvPicPr>
          <p:cNvPr id="26" name="Picture 6" descr="http://www.udel.edu/commitment/resources/postlethwait.jpg"/>
          <p:cNvPicPr>
            <a:picLocks noChangeAspect="1" noChangeArrowheads="1"/>
          </p:cNvPicPr>
          <p:nvPr/>
        </p:nvPicPr>
        <p:blipFill>
          <a:blip r:embed="rId4" cstate="print"/>
          <a:srcRect/>
          <a:stretch>
            <a:fillRect/>
          </a:stretch>
        </p:blipFill>
        <p:spPr bwMode="auto">
          <a:xfrm>
            <a:off x="5429180" y="3388179"/>
            <a:ext cx="2800420" cy="3341836"/>
          </a:xfrm>
          <a:prstGeom prst="rect">
            <a:avLst/>
          </a:prstGeom>
          <a:noFill/>
          <a:ln w="57150">
            <a:solidFill>
              <a:schemeClr val="tx1"/>
            </a:solidFill>
          </a:ln>
        </p:spPr>
      </p:pic>
      <p:pic>
        <p:nvPicPr>
          <p:cNvPr id="3074" name="Picture 2" descr="8th Grade Math Students Solve Real World Problems | Marion Independent  School District">
            <a:extLst>
              <a:ext uri="{FF2B5EF4-FFF2-40B4-BE49-F238E27FC236}">
                <a16:creationId xmlns:a16="http://schemas.microsoft.com/office/drawing/2014/main" id="{34C504F6-626E-49A7-9973-0D78D0BE09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9553" y="127986"/>
            <a:ext cx="4114800" cy="30861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090035"/>
          </a:xfrm>
        </p:spPr>
        <p:txBody>
          <a:bodyPr>
            <a:normAutofit/>
          </a:bodyPr>
          <a:lstStyle/>
          <a:p>
            <a:r>
              <a:rPr lang="en-US" sz="4000" b="1" dirty="0">
                <a:solidFill>
                  <a:schemeClr val="accent1">
                    <a:lumMod val="75000"/>
                  </a:schemeClr>
                </a:solidFill>
                <a:latin typeface="Poor Richard" pitchFamily="18" charset="0"/>
              </a:rPr>
              <a:t>Representation, 2010</a:t>
            </a:r>
            <a:br>
              <a:rPr lang="en-US" sz="4000" b="1" dirty="0">
                <a:solidFill>
                  <a:schemeClr val="accent1">
                    <a:lumMod val="75000"/>
                  </a:schemeClr>
                </a:solidFill>
                <a:latin typeface="Poor Richard" pitchFamily="18" charset="0"/>
              </a:rPr>
            </a:br>
            <a:r>
              <a:rPr lang="en-US" sz="1400" b="1" u="sng" dirty="0">
                <a:solidFill>
                  <a:schemeClr val="accent1">
                    <a:lumMod val="75000"/>
                  </a:schemeClr>
                </a:solidFill>
                <a:latin typeface="Poor Richard" pitchFamily="18" charset="0"/>
              </a:rPr>
              <a:t>https://www.census.gov/prod/cen2010/briefs/c2010br-01.pdf</a:t>
            </a:r>
          </a:p>
        </p:txBody>
      </p:sp>
      <p:sp>
        <p:nvSpPr>
          <p:cNvPr id="8" name="Content Placeholder 7"/>
          <p:cNvSpPr>
            <a:spLocks noGrp="1"/>
          </p:cNvSpPr>
          <p:nvPr>
            <p:ph idx="1"/>
          </p:nvPr>
        </p:nvSpPr>
        <p:spPr>
          <a:xfrm>
            <a:off x="533400" y="4191000"/>
            <a:ext cx="8229600" cy="2362200"/>
          </a:xfrm>
        </p:spPr>
        <p:txBody>
          <a:bodyPr>
            <a:normAutofit fontScale="92500" lnSpcReduction="20000"/>
          </a:bodyPr>
          <a:lstStyle/>
          <a:p>
            <a:pPr algn="ctr">
              <a:buNone/>
            </a:pPr>
            <a:r>
              <a:rPr lang="en-US" sz="2600" b="1" dirty="0">
                <a:solidFill>
                  <a:schemeClr val="accent1">
                    <a:lumMod val="75000"/>
                  </a:schemeClr>
                </a:solidFill>
                <a:latin typeface="Poor Richard" pitchFamily="18" charset="0"/>
              </a:rPr>
              <a:t>Texas</a:t>
            </a:r>
            <a:r>
              <a:rPr lang="en-US" sz="2600" dirty="0">
                <a:solidFill>
                  <a:schemeClr val="accent1">
                    <a:lumMod val="75000"/>
                  </a:schemeClr>
                </a:solidFill>
                <a:latin typeface="Poor Richard" pitchFamily="18" charset="0"/>
              </a:rPr>
              <a:t>					            </a:t>
            </a:r>
            <a:r>
              <a:rPr lang="en-US" sz="2600" b="1" dirty="0">
                <a:solidFill>
                  <a:schemeClr val="accent1">
                    <a:lumMod val="75000"/>
                  </a:schemeClr>
                </a:solidFill>
                <a:latin typeface="Poor Richard" pitchFamily="18" charset="0"/>
              </a:rPr>
              <a:t>Oklahoma</a:t>
            </a:r>
          </a:p>
          <a:p>
            <a:pPr algn="ctr">
              <a:buNone/>
            </a:pPr>
            <a:r>
              <a:rPr lang="en-US" sz="2600" dirty="0">
                <a:solidFill>
                  <a:schemeClr val="accent1">
                    <a:lumMod val="75000"/>
                  </a:schemeClr>
                </a:solidFill>
                <a:latin typeface="Poor Richard" pitchFamily="18" charset="0"/>
              </a:rPr>
              <a:t>25,145,561 residents				3,751,351 residents</a:t>
            </a:r>
          </a:p>
          <a:p>
            <a:pPr algn="ctr">
              <a:buNone/>
            </a:pPr>
            <a:r>
              <a:rPr lang="en-US" sz="2600" dirty="0">
                <a:solidFill>
                  <a:schemeClr val="accent1">
                    <a:lumMod val="75000"/>
                  </a:schemeClr>
                </a:solidFill>
                <a:latin typeface="Poor Richard" pitchFamily="18" charset="0"/>
              </a:rPr>
              <a:t>36 Representatives				5 Representatives</a:t>
            </a:r>
          </a:p>
          <a:p>
            <a:pPr algn="ctr">
              <a:buNone/>
            </a:pPr>
            <a:r>
              <a:rPr lang="en-US" sz="2600" dirty="0">
                <a:solidFill>
                  <a:schemeClr val="accent1">
                    <a:lumMod val="75000"/>
                  </a:schemeClr>
                </a:solidFill>
                <a:latin typeface="Poor Richard" pitchFamily="18" charset="0"/>
              </a:rPr>
              <a:t>2 Senators					2 Senators</a:t>
            </a:r>
          </a:p>
          <a:p>
            <a:pPr algn="ctr">
              <a:buNone/>
            </a:pPr>
            <a:r>
              <a:rPr lang="en-US" sz="2600" dirty="0">
                <a:solidFill>
                  <a:schemeClr val="accent1">
                    <a:lumMod val="75000"/>
                  </a:schemeClr>
                </a:solidFill>
                <a:latin typeface="Poor Richard" pitchFamily="18" charset="0"/>
              </a:rPr>
              <a:t>1790:  1 for 30,000 </a:t>
            </a:r>
          </a:p>
          <a:p>
            <a:pPr algn="ctr">
              <a:buNone/>
            </a:pPr>
            <a:r>
              <a:rPr lang="en-US" sz="2600" dirty="0">
                <a:solidFill>
                  <a:schemeClr val="accent1">
                    <a:lumMod val="75000"/>
                  </a:schemeClr>
                </a:solidFill>
                <a:latin typeface="Poor Richard" pitchFamily="18" charset="0"/>
              </a:rPr>
              <a:t>2010:  1 for 710,000</a:t>
            </a:r>
          </a:p>
          <a:p>
            <a:pPr>
              <a:buNone/>
            </a:pPr>
            <a:endParaRPr lang="en-US" sz="2000" b="1" dirty="0">
              <a:solidFill>
                <a:schemeClr val="accent1">
                  <a:lumMod val="75000"/>
                </a:schemeClr>
              </a:solidFill>
              <a:latin typeface="Poor Richard" pitchFamily="18" charset="0"/>
            </a:endParaRPr>
          </a:p>
          <a:p>
            <a:pPr>
              <a:buNone/>
            </a:pPr>
            <a:endParaRPr lang="en-US" sz="2000" b="1" dirty="0">
              <a:solidFill>
                <a:schemeClr val="accent1">
                  <a:lumMod val="75000"/>
                </a:schemeClr>
              </a:solidFill>
              <a:latin typeface="Poor Richard" pitchFamily="18" charset="0"/>
            </a:endParaRPr>
          </a:p>
          <a:p>
            <a:pPr>
              <a:buNone/>
            </a:pPr>
            <a:endParaRPr lang="en-US" sz="2000" b="1" dirty="0">
              <a:solidFill>
                <a:schemeClr val="accent1">
                  <a:lumMod val="75000"/>
                </a:schemeClr>
              </a:solidFill>
              <a:latin typeface="Poor Richard" pitchFamily="18" charset="0"/>
            </a:endParaRPr>
          </a:p>
          <a:p>
            <a:pPr>
              <a:buNone/>
            </a:pPr>
            <a:endParaRPr lang="en-US" sz="2000" b="1" dirty="0">
              <a:solidFill>
                <a:schemeClr val="accent1">
                  <a:lumMod val="75000"/>
                </a:schemeClr>
              </a:solidFill>
              <a:latin typeface="Poor Richard" pitchFamily="18" charset="0"/>
            </a:endParaRPr>
          </a:p>
        </p:txBody>
      </p:sp>
      <p:sp>
        <p:nvSpPr>
          <p:cNvPr id="3" name="AutoShape 2" descr="Flag of Texas - Wikipedia">
            <a:extLst>
              <a:ext uri="{FF2B5EF4-FFF2-40B4-BE49-F238E27FC236}">
                <a16:creationId xmlns:a16="http://schemas.microsoft.com/office/drawing/2014/main" id="{D5D5FAD7-C8E6-4437-9523-29302085649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E5AC1F2F-5217-4351-807B-0F31B9B04DB7}"/>
              </a:ext>
            </a:extLst>
          </p:cNvPr>
          <p:cNvPicPr>
            <a:picLocks noChangeAspect="1"/>
          </p:cNvPicPr>
          <p:nvPr/>
        </p:nvPicPr>
        <p:blipFill>
          <a:blip r:embed="rId3"/>
          <a:stretch>
            <a:fillRect/>
          </a:stretch>
        </p:blipFill>
        <p:spPr>
          <a:xfrm>
            <a:off x="121833" y="1229118"/>
            <a:ext cx="4339937" cy="2893291"/>
          </a:xfrm>
          <a:prstGeom prst="rect">
            <a:avLst/>
          </a:prstGeom>
        </p:spPr>
      </p:pic>
      <p:pic>
        <p:nvPicPr>
          <p:cNvPr id="6" name="Picture 5">
            <a:extLst>
              <a:ext uri="{FF2B5EF4-FFF2-40B4-BE49-F238E27FC236}">
                <a16:creationId xmlns:a16="http://schemas.microsoft.com/office/drawing/2014/main" id="{1C05F45B-6B75-4424-9BEE-90884C53F651}"/>
              </a:ext>
            </a:extLst>
          </p:cNvPr>
          <p:cNvPicPr>
            <a:picLocks noChangeAspect="1"/>
          </p:cNvPicPr>
          <p:nvPr/>
        </p:nvPicPr>
        <p:blipFill>
          <a:blip r:embed="rId4"/>
          <a:stretch>
            <a:fillRect/>
          </a:stretch>
        </p:blipFill>
        <p:spPr>
          <a:xfrm>
            <a:off x="4669654" y="1242434"/>
            <a:ext cx="4339937" cy="2893291"/>
          </a:xfrm>
          <a:prstGeom prst="rect">
            <a:avLst/>
          </a:prstGeom>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2400"/>
            <a:ext cx="7620000" cy="954107"/>
          </a:xfrm>
          <a:prstGeom prst="rect">
            <a:avLst/>
          </a:prstGeom>
        </p:spPr>
        <p:txBody>
          <a:bodyPr wrap="square">
            <a:spAutoFit/>
          </a:bodyPr>
          <a:lstStyle/>
          <a:p>
            <a:pPr lvl="0" algn="ctr">
              <a:spcBef>
                <a:spcPct val="0"/>
              </a:spcBef>
              <a:defRPr/>
            </a:pPr>
            <a:r>
              <a:rPr lang="en-US" sz="2800" b="1" dirty="0">
                <a:solidFill>
                  <a:schemeClr val="accent1">
                    <a:lumMod val="75000"/>
                  </a:schemeClr>
                </a:solidFill>
                <a:latin typeface="Poor Richard" pitchFamily="18" charset="0"/>
              </a:rPr>
              <a:t>Texas vs. Oklahoma Population and Representation</a:t>
            </a:r>
            <a:br>
              <a:rPr lang="en-US" sz="2800" b="1" dirty="0">
                <a:solidFill>
                  <a:schemeClr val="accent1">
                    <a:lumMod val="75000"/>
                  </a:schemeClr>
                </a:solidFill>
                <a:latin typeface="Poor Richard" pitchFamily="18" charset="0"/>
              </a:rPr>
            </a:br>
            <a:r>
              <a:rPr lang="en-US" sz="2800" b="1" dirty="0">
                <a:solidFill>
                  <a:schemeClr val="accent1">
                    <a:lumMod val="75000"/>
                  </a:schemeClr>
                </a:solidFill>
                <a:latin typeface="Poor Richard" pitchFamily="18" charset="0"/>
              </a:rPr>
              <a:t>25,145,561 vs. 3,751,351</a:t>
            </a:r>
          </a:p>
        </p:txBody>
      </p:sp>
      <p:graphicFrame>
        <p:nvGraphicFramePr>
          <p:cNvPr id="3" name="Chart 2"/>
          <p:cNvGraphicFramePr/>
          <p:nvPr>
            <p:extLst>
              <p:ext uri="{D42A27DB-BD31-4B8C-83A1-F6EECF244321}">
                <p14:modId xmlns:p14="http://schemas.microsoft.com/office/powerpoint/2010/main" val="3593694557"/>
              </p:ext>
            </p:extLst>
          </p:nvPr>
        </p:nvGraphicFramePr>
        <p:xfrm>
          <a:off x="4572000" y="1600199"/>
          <a:ext cx="4343400" cy="398089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09600" y="5791200"/>
            <a:ext cx="8077200" cy="461665"/>
          </a:xfrm>
          <a:prstGeom prst="rect">
            <a:avLst/>
          </a:prstGeom>
          <a:noFill/>
        </p:spPr>
        <p:txBody>
          <a:bodyPr wrap="square" rtlCol="0">
            <a:spAutoFit/>
          </a:bodyPr>
          <a:lstStyle/>
          <a:p>
            <a:r>
              <a:rPr lang="en-US" sz="2400" dirty="0">
                <a:solidFill>
                  <a:schemeClr val="tx2"/>
                </a:solidFill>
                <a:latin typeface="Poor Richard" pitchFamily="18" charset="0"/>
              </a:rPr>
              <a:t>U.S. House of Representatives                                                 U.S. Senate</a:t>
            </a:r>
          </a:p>
        </p:txBody>
      </p:sp>
      <p:graphicFrame>
        <p:nvGraphicFramePr>
          <p:cNvPr id="11" name="Chart 10">
            <a:extLst>
              <a:ext uri="{FF2B5EF4-FFF2-40B4-BE49-F238E27FC236}">
                <a16:creationId xmlns:a16="http://schemas.microsoft.com/office/drawing/2014/main" id="{0C6A5534-F7AE-4FA0-A34F-4EAAA0DFF509}"/>
              </a:ext>
            </a:extLst>
          </p:cNvPr>
          <p:cNvGraphicFramePr/>
          <p:nvPr>
            <p:extLst>
              <p:ext uri="{D42A27DB-BD31-4B8C-83A1-F6EECF244321}">
                <p14:modId xmlns:p14="http://schemas.microsoft.com/office/powerpoint/2010/main" val="1503827607"/>
              </p:ext>
            </p:extLst>
          </p:nvPr>
        </p:nvGraphicFramePr>
        <p:xfrm>
          <a:off x="304800" y="1600199"/>
          <a:ext cx="4191000" cy="398089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1891504305"/>
              </p:ext>
            </p:extLst>
          </p:nvPr>
        </p:nvGraphicFramePr>
        <p:xfrm>
          <a:off x="838200" y="457200"/>
          <a:ext cx="70866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AB058FE4-C934-48D9-983C-DFCDBC7F9ACE}"/>
              </a:ext>
            </a:extLst>
          </p:cNvPr>
          <p:cNvSpPr txBox="1"/>
          <p:nvPr/>
        </p:nvSpPr>
        <p:spPr>
          <a:xfrm>
            <a:off x="2133600" y="6096000"/>
            <a:ext cx="5791200" cy="369332"/>
          </a:xfrm>
          <a:prstGeom prst="rect">
            <a:avLst/>
          </a:prstGeom>
          <a:noFill/>
        </p:spPr>
        <p:txBody>
          <a:bodyPr wrap="square" rtlCol="0">
            <a:spAutoFit/>
          </a:bodyPr>
          <a:lstStyle/>
          <a:p>
            <a:r>
              <a:rPr lang="en-US" dirty="0">
                <a:latin typeface="Poor Richard" pitchFamily="18" charset="0"/>
              </a:rPr>
              <a:t>  25,145,561                  3,751,351             37,253,956               563,626</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52AE999-ADC6-4FF7-B0DA-535A22037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004" y="694960"/>
            <a:ext cx="4218264" cy="52394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D5118F-15D8-4163-AEBA-DF191397F5B1}"/>
              </a:ext>
            </a:extLst>
          </p:cNvPr>
          <p:cNvPicPr>
            <a:picLocks noChangeAspect="1"/>
          </p:cNvPicPr>
          <p:nvPr/>
        </p:nvPicPr>
        <p:blipFill>
          <a:blip r:embed="rId3"/>
          <a:stretch>
            <a:fillRect/>
          </a:stretch>
        </p:blipFill>
        <p:spPr>
          <a:xfrm>
            <a:off x="152400" y="694960"/>
            <a:ext cx="4252190" cy="5239479"/>
          </a:xfrm>
          <a:prstGeom prst="rect">
            <a:avLst/>
          </a:prstGeom>
        </p:spPr>
      </p:pic>
    </p:spTree>
    <p:extLst>
      <p:ext uri="{BB962C8B-B14F-4D97-AF65-F5344CB8AC3E}">
        <p14:creationId xmlns:p14="http://schemas.microsoft.com/office/powerpoint/2010/main" val="21548421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74E72-D89F-4BAD-ADEF-120F7074D706}"/>
              </a:ext>
            </a:extLst>
          </p:cNvPr>
          <p:cNvSpPr>
            <a:spLocks noGrp="1"/>
          </p:cNvSpPr>
          <p:nvPr>
            <p:ph type="title"/>
          </p:nvPr>
        </p:nvSpPr>
        <p:spPr>
          <a:xfrm>
            <a:off x="152400" y="274638"/>
            <a:ext cx="8839200" cy="6126162"/>
          </a:xfrm>
        </p:spPr>
        <p:txBody>
          <a:bodyPr>
            <a:normAutofit/>
          </a:bodyPr>
          <a:lstStyle/>
          <a:p>
            <a:r>
              <a:rPr lang="en-US" sz="3600" b="1" dirty="0">
                <a:solidFill>
                  <a:schemeClr val="accent1">
                    <a:lumMod val="75000"/>
                  </a:schemeClr>
                </a:solidFill>
                <a:latin typeface="Poor Richard" panose="02080502050505020702" pitchFamily="18" charset="0"/>
              </a:rPr>
              <a:t>Questions to Consider</a:t>
            </a:r>
            <a:br>
              <a:rPr lang="en-US" sz="3600" dirty="0">
                <a:solidFill>
                  <a:schemeClr val="accent1">
                    <a:lumMod val="75000"/>
                  </a:schemeClr>
                </a:solidFill>
                <a:latin typeface="Poor Richard" panose="02080502050505020702" pitchFamily="18" charset="0"/>
              </a:rPr>
            </a:br>
            <a:br>
              <a:rPr lang="en-US" sz="3600" dirty="0">
                <a:solidFill>
                  <a:schemeClr val="accent1">
                    <a:lumMod val="75000"/>
                  </a:schemeClr>
                </a:solidFill>
                <a:latin typeface="Poor Richard" panose="02080502050505020702" pitchFamily="18" charset="0"/>
              </a:rPr>
            </a:br>
            <a:r>
              <a:rPr lang="en-US" sz="3600" dirty="0">
                <a:solidFill>
                  <a:schemeClr val="accent1">
                    <a:lumMod val="75000"/>
                  </a:schemeClr>
                </a:solidFill>
                <a:latin typeface="Poor Richard" panose="02080502050505020702" pitchFamily="18" charset="0"/>
              </a:rPr>
              <a:t>What is fair for Texas? For Oklahoma? For the US?</a:t>
            </a:r>
            <a:br>
              <a:rPr lang="en-US" sz="3600" dirty="0">
                <a:solidFill>
                  <a:schemeClr val="accent1">
                    <a:lumMod val="75000"/>
                  </a:schemeClr>
                </a:solidFill>
                <a:latin typeface="Poor Richard" panose="02080502050505020702" pitchFamily="18" charset="0"/>
              </a:rPr>
            </a:br>
            <a:r>
              <a:rPr lang="en-US" sz="3600" dirty="0">
                <a:solidFill>
                  <a:schemeClr val="accent1">
                    <a:lumMod val="75000"/>
                  </a:schemeClr>
                </a:solidFill>
                <a:latin typeface="Poor Richard" panose="02080502050505020702" pitchFamily="18" charset="0"/>
              </a:rPr>
              <a:t>Who or what should be represented in Congress?</a:t>
            </a:r>
            <a:br>
              <a:rPr lang="en-US" sz="3600" dirty="0">
                <a:solidFill>
                  <a:schemeClr val="accent1">
                    <a:lumMod val="75000"/>
                  </a:schemeClr>
                </a:solidFill>
                <a:latin typeface="Poor Richard" panose="02080502050505020702" pitchFamily="18" charset="0"/>
              </a:rPr>
            </a:br>
            <a:r>
              <a:rPr lang="en-US" sz="3600" dirty="0">
                <a:solidFill>
                  <a:schemeClr val="accent1">
                    <a:lumMod val="75000"/>
                  </a:schemeClr>
                </a:solidFill>
                <a:latin typeface="Poor Richard" panose="02080502050505020702" pitchFamily="18" charset="0"/>
              </a:rPr>
              <a:t>Is the Great Compromise still a great idea?</a:t>
            </a:r>
            <a:br>
              <a:rPr lang="en-US" sz="3600" dirty="0">
                <a:solidFill>
                  <a:schemeClr val="accent1">
                    <a:lumMod val="75000"/>
                  </a:schemeClr>
                </a:solidFill>
                <a:latin typeface="Poor Richard" panose="02080502050505020702" pitchFamily="18" charset="0"/>
              </a:rPr>
            </a:br>
            <a:r>
              <a:rPr lang="en-US" sz="3600" dirty="0">
                <a:solidFill>
                  <a:schemeClr val="accent1">
                    <a:lumMod val="75000"/>
                  </a:schemeClr>
                </a:solidFill>
                <a:latin typeface="Poor Richard" panose="02080502050505020702" pitchFamily="18" charset="0"/>
              </a:rPr>
              <a:t>Why is the 2020 Census important?</a:t>
            </a:r>
            <a:br>
              <a:rPr lang="en-US" sz="3600" dirty="0">
                <a:solidFill>
                  <a:schemeClr val="accent1">
                    <a:lumMod val="75000"/>
                  </a:schemeClr>
                </a:solidFill>
                <a:latin typeface="Poor Richard" panose="02080502050505020702" pitchFamily="18" charset="0"/>
              </a:rPr>
            </a:br>
            <a:endParaRPr lang="en-US" sz="3600" dirty="0"/>
          </a:p>
        </p:txBody>
      </p:sp>
    </p:spTree>
    <p:extLst>
      <p:ext uri="{BB962C8B-B14F-4D97-AF65-F5344CB8AC3E}">
        <p14:creationId xmlns:p14="http://schemas.microsoft.com/office/powerpoint/2010/main" val="372405147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makingfreedomring.com/sitebuildercontent/sitebuilderpictures/us-constitution-01a.gif"/>
          <p:cNvPicPr>
            <a:picLocks noChangeAspect="1" noChangeArrowheads="1"/>
          </p:cNvPicPr>
          <p:nvPr/>
        </p:nvPicPr>
        <p:blipFill>
          <a:blip r:embed="rId3" cstate="print"/>
          <a:srcRect/>
          <a:stretch>
            <a:fillRect/>
          </a:stretch>
        </p:blipFill>
        <p:spPr bwMode="auto">
          <a:xfrm>
            <a:off x="304800" y="228600"/>
            <a:ext cx="8486775" cy="6378575"/>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253602664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nning-Kruger effect graph | Dunning–kruger effect, Dunning, Content  marketing">
            <a:extLst>
              <a:ext uri="{FF2B5EF4-FFF2-40B4-BE49-F238E27FC236}">
                <a16:creationId xmlns:a16="http://schemas.microsoft.com/office/drawing/2014/main" id="{7A25229C-FFD6-4E8B-99E1-AC05AD4848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67" r="20540"/>
          <a:stretch/>
        </p:blipFill>
        <p:spPr bwMode="auto">
          <a:xfrm>
            <a:off x="3673262" y="152400"/>
            <a:ext cx="5242138" cy="37338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Pin by Johnny Wilson on Things that make me go, &quot;Hmmm&quot; - Ideology,  Religiology, Idiotology &amp; Idiocracy | Liberty memes, Dunning–kruger effect,  Challenge the status quo">
            <a:extLst>
              <a:ext uri="{FF2B5EF4-FFF2-40B4-BE49-F238E27FC236}">
                <a16:creationId xmlns:a16="http://schemas.microsoft.com/office/drawing/2014/main" id="{F2534B68-949A-412A-9995-C63F60918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12943"/>
            <a:ext cx="3853206" cy="36926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10622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lstStyle/>
          <a:p>
            <a:pPr algn="l"/>
            <a:r>
              <a:rPr lang="en-US" sz="4000" dirty="0">
                <a:solidFill>
                  <a:schemeClr val="accent1">
                    <a:lumMod val="75000"/>
                  </a:schemeClr>
                </a:solidFill>
                <a:latin typeface="Poor Richard" pitchFamily="18" charset="0"/>
              </a:rPr>
              <a:t>U.S. Constitution, Article 1, Section 8:</a:t>
            </a:r>
            <a:br>
              <a:rPr lang="en-US" dirty="0">
                <a:solidFill>
                  <a:schemeClr val="accent1">
                    <a:lumMod val="75000"/>
                  </a:schemeClr>
                </a:solidFill>
                <a:latin typeface="Poor Richard" pitchFamily="18" charset="0"/>
              </a:rPr>
            </a:br>
            <a:br>
              <a:rPr lang="en-US" sz="4000" dirty="0">
                <a:solidFill>
                  <a:schemeClr val="accent1">
                    <a:lumMod val="75000"/>
                  </a:schemeClr>
                </a:solidFill>
                <a:latin typeface="Poor Richard" pitchFamily="18" charset="0"/>
              </a:rPr>
            </a:br>
            <a:r>
              <a:rPr lang="en-US" sz="3600" dirty="0">
                <a:solidFill>
                  <a:schemeClr val="accent1">
                    <a:lumMod val="75000"/>
                  </a:schemeClr>
                </a:solidFill>
                <a:latin typeface="Poor Richard" pitchFamily="18" charset="0"/>
              </a:rPr>
              <a:t>“To make all laws which shall be </a:t>
            </a:r>
            <a:r>
              <a:rPr lang="en-US" sz="3600" b="1" u="sng" dirty="0">
                <a:solidFill>
                  <a:schemeClr val="accent1">
                    <a:lumMod val="75000"/>
                  </a:schemeClr>
                </a:solidFill>
                <a:latin typeface="Poor Richard" pitchFamily="18" charset="0"/>
              </a:rPr>
              <a:t>necessary and proper</a:t>
            </a:r>
            <a:r>
              <a:rPr lang="en-US" sz="3600" b="1" dirty="0">
                <a:solidFill>
                  <a:schemeClr val="accent1">
                    <a:lumMod val="75000"/>
                  </a:schemeClr>
                </a:solidFill>
                <a:latin typeface="Poor Richard" pitchFamily="18" charset="0"/>
              </a:rPr>
              <a:t> </a:t>
            </a:r>
            <a:r>
              <a:rPr lang="en-US" sz="3600" dirty="0">
                <a:solidFill>
                  <a:schemeClr val="accent1">
                    <a:lumMod val="75000"/>
                  </a:schemeClr>
                </a:solidFill>
                <a:latin typeface="Poor Richard" pitchFamily="18" charset="0"/>
              </a:rPr>
              <a:t>for carrying into execution the foregoing powers, and all other powers vested by this Constitution in the government of the United States, or in any department or officer thereof.”</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ssembly Room Independence Hall Photograph by Sally Weigand">
            <a:extLst>
              <a:ext uri="{FF2B5EF4-FFF2-40B4-BE49-F238E27FC236}">
                <a16:creationId xmlns:a16="http://schemas.microsoft.com/office/drawing/2014/main" id="{57BDC3A3-CB96-45C0-8A2D-A03EDAC236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5" r="18073" b="-1"/>
          <a:stretch/>
        </p:blipFill>
        <p:spPr bwMode="auto">
          <a:xfrm>
            <a:off x="20" y="10"/>
            <a:ext cx="6856288"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large clock tower towering over a city&#10;&#10;Description automatically generated">
            <a:extLst>
              <a:ext uri="{FF2B5EF4-FFF2-40B4-BE49-F238E27FC236}">
                <a16:creationId xmlns:a16="http://schemas.microsoft.com/office/drawing/2014/main" id="{BFBD2EED-2392-4E4D-81C7-8307FE45873E}"/>
              </a:ext>
            </a:extLst>
          </p:cNvPr>
          <p:cNvPicPr>
            <a:picLocks noChangeAspect="1"/>
          </p:cNvPicPr>
          <p:nvPr/>
        </p:nvPicPr>
        <p:blipFill rotWithShape="1">
          <a:blip r:embed="rId3"/>
          <a:srcRect l="30690" r="32528" b="-1"/>
          <a:stretch/>
        </p:blipFill>
        <p:spPr>
          <a:xfrm>
            <a:off x="4342764" y="10"/>
            <a:ext cx="4801236"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11720660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E8E3-DCBE-4985-A1BB-0661EEAC3B30}"/>
              </a:ext>
            </a:extLst>
          </p:cNvPr>
          <p:cNvSpPr>
            <a:spLocks noGrp="1"/>
          </p:cNvSpPr>
          <p:nvPr>
            <p:ph type="title"/>
          </p:nvPr>
        </p:nvSpPr>
        <p:spPr>
          <a:xfrm>
            <a:off x="228600" y="274638"/>
            <a:ext cx="8686800" cy="5897562"/>
          </a:xfrm>
        </p:spPr>
        <p:txBody>
          <a:bodyPr/>
          <a:lstStyle/>
          <a:p>
            <a:r>
              <a:rPr lang="en-US" dirty="0">
                <a:solidFill>
                  <a:schemeClr val="accent1">
                    <a:lumMod val="75000"/>
                  </a:schemeClr>
                </a:solidFill>
                <a:latin typeface="Poor Richard" panose="02080502050505020702" pitchFamily="18" charset="0"/>
              </a:rPr>
              <a:t>Philadelphia Convention, 1787</a:t>
            </a:r>
            <a:br>
              <a:rPr lang="en-US" dirty="0">
                <a:solidFill>
                  <a:schemeClr val="accent1">
                    <a:lumMod val="75000"/>
                  </a:schemeClr>
                </a:solidFill>
                <a:latin typeface="Poor Richard" panose="02080502050505020702" pitchFamily="18" charset="0"/>
              </a:rPr>
            </a:br>
            <a:r>
              <a:rPr lang="en-US" dirty="0">
                <a:solidFill>
                  <a:schemeClr val="accent1">
                    <a:lumMod val="75000"/>
                  </a:schemeClr>
                </a:solidFill>
                <a:latin typeface="Poor Richard" panose="02080502050505020702" pitchFamily="18" charset="0"/>
              </a:rPr>
              <a:t>Ratification Debates, 1787-1788</a:t>
            </a:r>
            <a:br>
              <a:rPr lang="en-US" dirty="0">
                <a:solidFill>
                  <a:schemeClr val="accent1">
                    <a:lumMod val="75000"/>
                  </a:schemeClr>
                </a:solidFill>
                <a:latin typeface="Poor Richard" panose="02080502050505020702" pitchFamily="18" charset="0"/>
              </a:rPr>
            </a:br>
            <a:r>
              <a:rPr lang="en-US" dirty="0">
                <a:solidFill>
                  <a:schemeClr val="accent1">
                    <a:lumMod val="75000"/>
                  </a:schemeClr>
                </a:solidFill>
                <a:latin typeface="Poor Richard" panose="02080502050505020702" pitchFamily="18" charset="0"/>
              </a:rPr>
              <a:t>First Congress, 1789-1790</a:t>
            </a:r>
          </a:p>
        </p:txBody>
      </p:sp>
    </p:spTree>
    <p:extLst>
      <p:ext uri="{BB962C8B-B14F-4D97-AF65-F5344CB8AC3E}">
        <p14:creationId xmlns:p14="http://schemas.microsoft.com/office/powerpoint/2010/main" val="2087745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history.org/Foundation/journal/Summer08/images/Gov02.jpg">
            <a:extLst>
              <a:ext uri="{FF2B5EF4-FFF2-40B4-BE49-F238E27FC236}">
                <a16:creationId xmlns:a16="http://schemas.microsoft.com/office/drawing/2014/main" id="{7EF6FD9C-FEAB-431D-B7C1-323D829F6D92}"/>
              </a:ext>
            </a:extLst>
          </p:cNvPr>
          <p:cNvPicPr>
            <a:picLocks noChangeAspect="1" noChangeArrowheads="1"/>
          </p:cNvPicPr>
          <p:nvPr/>
        </p:nvPicPr>
        <p:blipFill>
          <a:blip r:embed="rId2" cstate="print"/>
          <a:srcRect/>
          <a:stretch>
            <a:fillRect/>
          </a:stretch>
        </p:blipFill>
        <p:spPr bwMode="auto">
          <a:xfrm>
            <a:off x="2318512" y="264496"/>
            <a:ext cx="5072888" cy="6288703"/>
          </a:xfrm>
          <a:prstGeom prst="rect">
            <a:avLst/>
          </a:prstGeom>
          <a:noFill/>
          <a:ln w="38100">
            <a:solidFill>
              <a:sysClr val="windowText" lastClr="000000"/>
            </a:solidFill>
          </a:ln>
        </p:spPr>
      </p:pic>
    </p:spTree>
    <p:extLst>
      <p:ext uri="{BB962C8B-B14F-4D97-AF65-F5344CB8AC3E}">
        <p14:creationId xmlns:p14="http://schemas.microsoft.com/office/powerpoint/2010/main" val="213004881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historyteacher.net/AHAP/WebQuests/WQ-ConstitutionalConvention/ConstituitonalConventionPtg.jpg"/>
          <p:cNvPicPr>
            <a:picLocks noChangeAspect="1" noChangeArrowheads="1"/>
          </p:cNvPicPr>
          <p:nvPr/>
        </p:nvPicPr>
        <p:blipFill>
          <a:blip r:embed="rId2" cstate="print"/>
          <a:srcRect/>
          <a:stretch>
            <a:fillRect/>
          </a:stretch>
        </p:blipFill>
        <p:spPr bwMode="auto">
          <a:xfrm>
            <a:off x="228601" y="533400"/>
            <a:ext cx="8672976" cy="5805488"/>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198971505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31950-3B58-4037-B389-CA5AB9AC9CAB}"/>
              </a:ext>
            </a:extLst>
          </p:cNvPr>
          <p:cNvPicPr>
            <a:picLocks noChangeAspect="1"/>
          </p:cNvPicPr>
          <p:nvPr/>
        </p:nvPicPr>
        <p:blipFill rotWithShape="1">
          <a:blip r:embed="rId2"/>
          <a:srcRect r="11000" b="8000"/>
          <a:stretch/>
        </p:blipFill>
        <p:spPr>
          <a:xfrm>
            <a:off x="1295400" y="1043273"/>
            <a:ext cx="7086600" cy="5494106"/>
          </a:xfrm>
          <a:prstGeom prst="rect">
            <a:avLst/>
          </a:prstGeom>
          <a:ln w="38100">
            <a:solidFill>
              <a:schemeClr val="tx1"/>
            </a:solidFill>
          </a:ln>
        </p:spPr>
      </p:pic>
      <p:sp>
        <p:nvSpPr>
          <p:cNvPr id="4" name="Rectangle 3">
            <a:extLst>
              <a:ext uri="{FF2B5EF4-FFF2-40B4-BE49-F238E27FC236}">
                <a16:creationId xmlns:a16="http://schemas.microsoft.com/office/drawing/2014/main" id="{D90A14FA-8135-4782-B9E1-0E247CE3EC5D}"/>
              </a:ext>
            </a:extLst>
          </p:cNvPr>
          <p:cNvSpPr/>
          <p:nvPr/>
        </p:nvSpPr>
        <p:spPr>
          <a:xfrm>
            <a:off x="2362200" y="348734"/>
            <a:ext cx="6324600" cy="369332"/>
          </a:xfrm>
          <a:prstGeom prst="rect">
            <a:avLst/>
          </a:prstGeom>
        </p:spPr>
        <p:txBody>
          <a:bodyPr wrap="square">
            <a:spAutoFit/>
          </a:bodyPr>
          <a:lstStyle/>
          <a:p>
            <a:r>
              <a:rPr lang="en-US" u="sng" dirty="0">
                <a:solidFill>
                  <a:schemeClr val="tx2"/>
                </a:solidFill>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https://avalon.law.yale.edu/subject_menus/debcont.asp</a:t>
            </a:r>
            <a:endParaRPr lang="en-US" dirty="0">
              <a:solidFill>
                <a:schemeClr val="tx2"/>
              </a:solidFill>
            </a:endParaRPr>
          </a:p>
        </p:txBody>
      </p:sp>
    </p:spTree>
    <p:extLst>
      <p:ext uri="{BB962C8B-B14F-4D97-AF65-F5344CB8AC3E}">
        <p14:creationId xmlns:p14="http://schemas.microsoft.com/office/powerpoint/2010/main" val="243992697"/>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2821</TotalTime>
  <Words>823</Words>
  <Application>Microsoft Office PowerPoint</Application>
  <PresentationFormat>On-screen Show (4:3)</PresentationFormat>
  <Paragraphs>37</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Poor Richard</vt:lpstr>
      <vt:lpstr>Times New Roman</vt:lpstr>
      <vt:lpstr>Office Theme</vt:lpstr>
      <vt:lpstr>Teaching the Philadelphia (Constitutional)  Constitution   Lorri Glover Saint Louis University</vt:lpstr>
      <vt:lpstr>PowerPoint Presentation</vt:lpstr>
      <vt:lpstr>PowerPoint Presentation</vt:lpstr>
      <vt:lpstr>U.S. Constitution, Article 1, Section 8:  “To make all laws which shall be necessary and proper for carrying into execution the foregoing powers, and all other powers vested by this Constitution in the government of the United States, or in any department or officer thereof.”</vt:lpstr>
      <vt:lpstr>PowerPoint Presentation</vt:lpstr>
      <vt:lpstr>Philadelphia Convention, 1787 Ratification Debates, 1787-1788 First Congress, 1789-1790</vt:lpstr>
      <vt:lpstr>PowerPoint Presentation</vt:lpstr>
      <vt:lpstr>PowerPoint Presentation</vt:lpstr>
      <vt:lpstr>PowerPoint Presentation</vt:lpstr>
      <vt:lpstr>PowerPoint Presentation</vt:lpstr>
      <vt:lpstr>  Philadelphia Convention, 1 June 1787 (edited and paraphrased excerpts)    For full text, see https://avalon.law.yale.edu/subject_menus/debcont.asp       The Committee of the Whole turned to resolution 7:  “that a national Executive be instituted, to be chosen by the national Legislature, for the term of ____ years and to be ineligible thereafter.”   JAMES WILSON (Pennsylvania) I move that the executive consist of a single person.   CHARLES PINKNEY (South Carolina) I second the motion.   A considerable pause ensued.   GEORGE WASHINGTON (Virginia) Shall I call the question?   BENJAMIN FRANKLIN (Pennsylvania) This is a point of great importance and I wish that the gentlemen would deliver their sentiments on it before the question is put to a vote.   JOHN RUTLEDGE (South Carolina) Gentlemen are shy on this and other subjects. They appear to suppose themselves precluded, by having frankly disclosed their opinions, from afterwards changing them. I do not take this to be at all the case.   ROGER SHERMAN (Connecticut) I consider the executive magistracy as nothing more than an institution for carrying the will of the legislature into effect, the person or persons ought to be appointed by and accountable to the legislature only, which is the depositary of the supreme will of the society.   JAMES WILSON (Pennsylvania) I prefer a single magistrate, as giving most energy, dispatch, and responsibility to the office.   ELBRIDGE GERRY (Massachusetts) I favor the policy of adding a council to the executive in order to give weight and inspire confidence.   JAMES WILSON (Pennsylvania) I move that the blank for the term of duration should be filled with three years. While I prefer this short period, I assume that a re-eligibility would be provided for.   CHARLES PINKNEY (South Carolina) I move for seven years.   ROGER SHERMAN (Connecticut) I support three years and am against the doctrine of rotation as it throws out of office the men best qualified to execute its duties.   GEORGE MASON (Virginia) I recommend seven years at least, but I favor prohibiting a re-eligibility. </vt:lpstr>
      <vt:lpstr>PowerPoint Presentation</vt:lpstr>
      <vt:lpstr>PowerPoint Presentation</vt:lpstr>
      <vt:lpstr>PowerPoint Presentation</vt:lpstr>
      <vt:lpstr>    Checks and Balances    </vt:lpstr>
      <vt:lpstr>PowerPoint Presentation</vt:lpstr>
      <vt:lpstr>Representation, 2010 https://www.census.gov/prod/cen2010/briefs/c2010br-01.pdf</vt:lpstr>
      <vt:lpstr>PowerPoint Presentation</vt:lpstr>
      <vt:lpstr>PowerPoint Presentation</vt:lpstr>
      <vt:lpstr>Questions to Consider  What is fair for Texas? For Oklahoma? For the US? Who or what should be represented in Congress? Is the Great Compromise still a great idea? Why is the 2020 Census important?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the Constitutional  Constitution   Lorri Glover Saint Louis University</dc:title>
  <dc:creator>Lorri Glover</dc:creator>
  <cp:lastModifiedBy>Lorri Glover</cp:lastModifiedBy>
  <cp:revision>6</cp:revision>
  <dcterms:created xsi:type="dcterms:W3CDTF">2020-10-11T21:52:27Z</dcterms:created>
  <dcterms:modified xsi:type="dcterms:W3CDTF">2020-10-14T20:04:16Z</dcterms:modified>
</cp:coreProperties>
</file>