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318" r:id="rId2"/>
    <p:sldId id="257" r:id="rId3"/>
    <p:sldId id="258" r:id="rId4"/>
    <p:sldId id="361" r:id="rId5"/>
    <p:sldId id="287" r:id="rId6"/>
    <p:sldId id="325" r:id="rId7"/>
    <p:sldId id="326" r:id="rId8"/>
    <p:sldId id="354" r:id="rId9"/>
    <p:sldId id="355" r:id="rId10"/>
    <p:sldId id="260" r:id="rId11"/>
    <p:sldId id="357" r:id="rId12"/>
    <p:sldId id="329" r:id="rId13"/>
    <p:sldId id="352" r:id="rId14"/>
    <p:sldId id="356" r:id="rId15"/>
    <p:sldId id="358" r:id="rId16"/>
    <p:sldId id="263" r:id="rId17"/>
    <p:sldId id="315" r:id="rId18"/>
    <p:sldId id="359" r:id="rId19"/>
    <p:sldId id="286" r:id="rId20"/>
    <p:sldId id="316" r:id="rId21"/>
    <p:sldId id="317" r:id="rId22"/>
    <p:sldId id="288" r:id="rId23"/>
    <p:sldId id="323" r:id="rId24"/>
    <p:sldId id="289" r:id="rId25"/>
    <p:sldId id="320" r:id="rId26"/>
    <p:sldId id="371" r:id="rId27"/>
    <p:sldId id="319" r:id="rId28"/>
    <p:sldId id="324" r:id="rId29"/>
    <p:sldId id="321" r:id="rId30"/>
    <p:sldId id="327" r:id="rId31"/>
    <p:sldId id="322" r:id="rId32"/>
    <p:sldId id="360" r:id="rId33"/>
    <p:sldId id="295" r:id="rId34"/>
    <p:sldId id="296" r:id="rId35"/>
    <p:sldId id="297" r:id="rId36"/>
    <p:sldId id="298" r:id="rId37"/>
    <p:sldId id="299" r:id="rId38"/>
    <p:sldId id="300" r:id="rId39"/>
    <p:sldId id="302" r:id="rId40"/>
    <p:sldId id="303" r:id="rId41"/>
    <p:sldId id="304" r:id="rId42"/>
    <p:sldId id="362" r:id="rId43"/>
    <p:sldId id="364" r:id="rId44"/>
    <p:sldId id="365" r:id="rId45"/>
    <p:sldId id="366" r:id="rId46"/>
    <p:sldId id="367" r:id="rId47"/>
    <p:sldId id="368" r:id="rId48"/>
    <p:sldId id="369" r:id="rId49"/>
    <p:sldId id="370" r:id="rId50"/>
    <p:sldId id="335" r:id="rId51"/>
  </p:sldIdLst>
  <p:sldSz cx="12192000" cy="6858000"/>
  <p:notesSz cx="6858000" cy="9144000"/>
  <p:embeddedFontLst>
    <p:embeddedFont>
      <p:font typeface="Source Sans Pro"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Bookman Old Style" panose="02050604050505020204" pitchFamily="18"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iMWtMiHR/jiO8aNN33wZf9GHTY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5039"/>
    <a:srgbClr val="D9A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3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0131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516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53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71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932903f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8932903f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4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424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8932903f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8932903f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213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55b7103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955b7103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04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90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683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115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19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6677c6646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g86677c664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435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077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63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152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95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f9bd3e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8df9bd3ea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58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f9bd3e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8df9bd3ea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91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224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2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d78832ff4_0_1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8d78832ff4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10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44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45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932903f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8932903f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60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archives.gov/files/legislative/resources/congress-creates-bor/introworksheet.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hyperlink" Target="https://www/" TargetMode="External"/><Relationship Id="rId2" Type="http://schemas.openxmlformats.org/officeDocument/2006/relationships/hyperlink" Target="https://www.archives.gov/legislative/resources/congress-creates-bor"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archives.gov/legislative/resources/congress-creates-bor"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rchives.gov/legislativ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043541" cy="6726876"/>
          </a:xfrm>
          <a:prstGeom prst="rect">
            <a:avLst/>
          </a:prstGeom>
        </p:spPr>
      </p:pic>
      <p:sp>
        <p:nvSpPr>
          <p:cNvPr id="3" name="TextBox 2"/>
          <p:cNvSpPr txBox="1"/>
          <p:nvPr/>
        </p:nvSpPr>
        <p:spPr>
          <a:xfrm>
            <a:off x="926115" y="2397949"/>
            <a:ext cx="10339770" cy="2062103"/>
          </a:xfrm>
          <a:prstGeom prst="rect">
            <a:avLst/>
          </a:prstGeom>
          <a:solidFill>
            <a:srgbClr val="D9AF82"/>
          </a:solidFill>
          <a:ln w="76200">
            <a:solidFill>
              <a:srgbClr val="715039"/>
            </a:solidFill>
          </a:ln>
        </p:spPr>
        <p:txBody>
          <a:bodyPr wrap="square" rtlCol="0">
            <a:spAutoFit/>
          </a:bodyPr>
          <a:lstStyle/>
          <a:p>
            <a:pPr marL="112713" lvl="0" indent="-112713"/>
            <a:r>
              <a:rPr lang="en-US" sz="3200" b="1" i="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p>
          <a:p>
            <a:pPr marL="112713" lvl="0" indent="-112713"/>
            <a:r>
              <a:rPr lang="en-US" sz="3200" b="1" i="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Teaching </a:t>
            </a:r>
            <a:r>
              <a:rPr lang="en-US" sz="3200" b="1" i="1" dirty="0">
                <a:solidFill>
                  <a:schemeClr val="dk1"/>
                </a:solidFill>
                <a:latin typeface="Times New Roman" panose="02020603050405020304" pitchFamily="18" charset="0"/>
                <a:ea typeface="Times New Roman"/>
                <a:cs typeface="Times New Roman" panose="02020603050405020304" pitchFamily="18" charset="0"/>
                <a:sym typeface="Times New Roman"/>
              </a:rPr>
              <a:t>about the Bill of Rights </a:t>
            </a:r>
            <a:r>
              <a:rPr lang="en-US" sz="3200" b="1" i="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with </a:t>
            </a:r>
            <a:r>
              <a:rPr lang="en-US" sz="3200" b="1" i="1" dirty="0">
                <a:solidFill>
                  <a:schemeClr val="dk1"/>
                </a:solidFill>
                <a:latin typeface="Times New Roman" panose="02020603050405020304" pitchFamily="18" charset="0"/>
                <a:ea typeface="Times New Roman"/>
                <a:cs typeface="Times New Roman" panose="02020603050405020304" pitchFamily="18" charset="0"/>
                <a:sym typeface="Times New Roman"/>
              </a:rPr>
              <a:t>Resources from the </a:t>
            </a:r>
            <a:r>
              <a:rPr lang="en-US" sz="3200" b="1" i="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National </a:t>
            </a:r>
            <a:r>
              <a:rPr lang="en-US" sz="3200" b="1" i="1" dirty="0">
                <a:solidFill>
                  <a:schemeClr val="dk1"/>
                </a:solidFill>
                <a:latin typeface="Times New Roman" panose="02020603050405020304" pitchFamily="18" charset="0"/>
                <a:ea typeface="Times New Roman"/>
                <a:cs typeface="Times New Roman" panose="02020603050405020304" pitchFamily="18" charset="0"/>
                <a:sym typeface="Times New Roman"/>
              </a:rPr>
              <a:t>Archives and the Center for Legislative </a:t>
            </a:r>
            <a:r>
              <a:rPr lang="en-US" sz="3200" b="1" i="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Archives</a:t>
            </a:r>
          </a:p>
          <a:p>
            <a:pPr marL="112713" lvl="0" indent="-112713"/>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854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8d78832ff4_0_189"/>
          <p:cNvPicPr preferRelativeResize="0"/>
          <p:nvPr/>
        </p:nvPicPr>
        <p:blipFill rotWithShape="1">
          <a:blip r:embed="rId3">
            <a:alphaModFix/>
          </a:blip>
          <a:srcRect r="408"/>
          <a:stretch/>
        </p:blipFill>
        <p:spPr>
          <a:xfrm>
            <a:off x="1389563" y="0"/>
            <a:ext cx="9412873" cy="6858000"/>
          </a:xfrm>
          <a:prstGeom prst="rect">
            <a:avLst/>
          </a:prstGeom>
          <a:noFill/>
          <a:ln>
            <a:noFill/>
          </a:ln>
        </p:spPr>
      </p:pic>
      <p:sp>
        <p:nvSpPr>
          <p:cNvPr id="111" name="Google Shape;111;g8d78832ff4_0_189"/>
          <p:cNvSpPr/>
          <p:nvPr/>
        </p:nvSpPr>
        <p:spPr>
          <a:xfrm rot="5400000">
            <a:off x="8689998" y="3059726"/>
            <a:ext cx="60249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https://www.archives.gov/files/legislative/resources/congress-creates-bor/introworksheet.pdf</a:t>
            </a:r>
            <a:endParaRPr sz="1800">
              <a:solidFill>
                <a:schemeClr val="dk1"/>
              </a:solidFill>
              <a:latin typeface="Calibri"/>
              <a:ea typeface="Calibri"/>
              <a:cs typeface="Calibri"/>
              <a:sym typeface="Calibri"/>
            </a:endParaRPr>
          </a:p>
        </p:txBody>
      </p:sp>
      <p:sp>
        <p:nvSpPr>
          <p:cNvPr id="112" name="Google Shape;112;g8d78832ff4_0_189"/>
          <p:cNvSpPr txBox="1"/>
          <p:nvPr/>
        </p:nvSpPr>
        <p:spPr>
          <a:xfrm>
            <a:off x="164729" y="1004163"/>
            <a:ext cx="3373500" cy="523200"/>
          </a:xfrm>
          <a:prstGeom prst="rect">
            <a:avLst/>
          </a:prstGeom>
          <a:noFill/>
          <a:ln>
            <a:noFill/>
          </a:ln>
        </p:spPr>
        <p:txBody>
          <a:bodyPr spcFirstLastPara="1" wrap="square" lIns="91425" tIns="45700" rIns="91425" bIns="45700" anchor="t" anchorCtr="0">
            <a:noAutofit/>
          </a:bodyPr>
          <a:lstStyle/>
          <a:p>
            <a:r>
              <a:rPr lang="en-US" sz="2800" dirty="0" smtClean="0">
                <a:solidFill>
                  <a:schemeClr val="dk1"/>
                </a:solidFill>
                <a:latin typeface="Times New Roman"/>
                <a:ea typeface="Times New Roman"/>
                <a:cs typeface="Times New Roman"/>
                <a:sym typeface="Times New Roman"/>
              </a:rPr>
              <a:t>The first challenge: defining a</a:t>
            </a:r>
          </a:p>
          <a:p>
            <a:r>
              <a:rPr lang="en-US" sz="2800" dirty="0">
                <a:solidFill>
                  <a:schemeClr val="dk1"/>
                </a:solidFill>
                <a:latin typeface="Times New Roman"/>
                <a:ea typeface="Times New Roman"/>
                <a:cs typeface="Times New Roman"/>
                <a:sym typeface="Times New Roman"/>
              </a:rPr>
              <a:t>r</a:t>
            </a:r>
            <a:r>
              <a:rPr lang="en-US" sz="2800" dirty="0" smtClean="0">
                <a:solidFill>
                  <a:schemeClr val="dk1"/>
                </a:solidFill>
                <a:latin typeface="Times New Roman"/>
                <a:ea typeface="Times New Roman"/>
                <a:cs typeface="Times New Roman"/>
                <a:sym typeface="Times New Roman"/>
              </a:rPr>
              <a:t>ight.</a:t>
            </a:r>
            <a:endParaRPr lang="en-US" sz="2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lang="en-US" sz="2800" dirty="0" smtClean="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
          <p:cNvSpPr/>
          <p:nvPr/>
        </p:nvSpPr>
        <p:spPr>
          <a:xfrm>
            <a:off x="552171" y="5094014"/>
            <a:ext cx="11087659" cy="2031285"/>
          </a:xfrm>
          <a:prstGeom prst="rect">
            <a:avLst/>
          </a:prstGeom>
          <a:noFill/>
          <a:ln>
            <a:noFill/>
          </a:ln>
        </p:spPr>
        <p:txBody>
          <a:bodyPr spcFirstLastPara="1" wrap="square" lIns="91425" tIns="45700" rIns="91425" bIns="45700" anchor="t" anchorCtr="0">
            <a:spAutoFit/>
          </a:bodyPr>
          <a:lstStyle/>
          <a:p>
            <a:r>
              <a:rPr lang="en-US" sz="3200" dirty="0" smtClean="0">
                <a:latin typeface="Times New Roman" panose="02020603050405020304" pitchFamily="18" charset="0"/>
                <a:cs typeface="Times New Roman" panose="02020603050405020304" pitchFamily="18" charset="0"/>
              </a:rPr>
              <a:t>TEKS: </a:t>
            </a:r>
            <a:r>
              <a:rPr lang="en-US" sz="3200" dirty="0">
                <a:latin typeface="Times New Roman" panose="02020603050405020304" pitchFamily="18" charset="0"/>
                <a:cs typeface="Times New Roman" panose="02020603050405020304" pitchFamily="18" charset="0"/>
              </a:rPr>
              <a:t>15 C: identify colonial grievances listed in the Declaration of Independence and explain how those grievances were addressed in the U.S. Constitution and the Bill of Rights;</a:t>
            </a:r>
          </a:p>
          <a:p>
            <a:pPr lvl="0"/>
            <a:endParaRPr sz="3000" dirty="0">
              <a:solidFill>
                <a:schemeClr val="dk1"/>
              </a:solidFill>
              <a:sym typeface="Arial"/>
            </a:endParaRPr>
          </a:p>
        </p:txBody>
      </p:sp>
      <p:pic>
        <p:nvPicPr>
          <p:cNvPr id="105" name="Google Shape;105;p2"/>
          <p:cNvPicPr preferRelativeResize="0"/>
          <p:nvPr/>
        </p:nvPicPr>
        <p:blipFill rotWithShape="1">
          <a:blip r:embed="rId4">
            <a:alphaModFix/>
          </a:blip>
          <a:srcRect/>
          <a:stretch/>
        </p:blipFill>
        <p:spPr>
          <a:xfrm>
            <a:off x="2676697" y="145478"/>
            <a:ext cx="7302239" cy="4783970"/>
          </a:xfrm>
          <a:prstGeom prst="rect">
            <a:avLst/>
          </a:prstGeom>
          <a:noFill/>
          <a:ln>
            <a:noFill/>
          </a:ln>
        </p:spPr>
      </p:pic>
    </p:spTree>
    <p:extLst>
      <p:ext uri="{BB962C8B-B14F-4D97-AF65-F5344CB8AC3E}">
        <p14:creationId xmlns:p14="http://schemas.microsoft.com/office/powerpoint/2010/main" val="4126128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188" y="1611228"/>
            <a:ext cx="8286161" cy="4934684"/>
          </a:xfrm>
          <a:prstGeom prst="rect">
            <a:avLst/>
          </a:prstGeom>
        </p:spPr>
        <p:txBody>
          <a:bodyPr wrap="square">
            <a:spAutoFit/>
          </a:bodyPr>
          <a:lstStyle/>
          <a:p>
            <a:pPr marL="914400" indent="-914400">
              <a:spcAft>
                <a:spcPts val="750"/>
              </a:spcAft>
              <a:buAutoNum type="arabicPeriod"/>
            </a:pPr>
            <a:r>
              <a:rPr lang="en-US" sz="2400" dirty="0" smtClean="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He </a:t>
            </a:r>
            <a:r>
              <a:rPr lang="en-US" sz="2400" dirty="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has dissolved Representative Houses repeatedly, for opposing with manly firmness his invasions on the rights of the people</a:t>
            </a:r>
            <a:r>
              <a:rPr lang="en-US" sz="2400" dirty="0" smtClean="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750"/>
              </a:spcAft>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914400" indent="-914400">
              <a:spcAft>
                <a:spcPts val="750"/>
              </a:spcAft>
            </a:pPr>
            <a:r>
              <a:rPr lang="en-US" sz="2400" dirty="0" smtClean="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2. 	He </a:t>
            </a:r>
            <a:r>
              <a:rPr lang="en-US" sz="2400" dirty="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has refused for a long time, after such dissolutions, to cause others to be elected; whereby the Legislative powers, incapable of Annihilation, have returned to the People at large for their exercise; the State remaining in the mean time exposed to all the dangers of invasion from without, and convulsions within</a:t>
            </a:r>
            <a:r>
              <a:rPr lang="en-US" sz="2400" dirty="0" smtClean="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306022" y="507336"/>
            <a:ext cx="11885978"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6 Examples</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953107" y="1299851"/>
            <a:ext cx="3044858" cy="5170646"/>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How this idea appears in proposed amendments:</a:t>
            </a:r>
          </a:p>
          <a:p>
            <a:endParaRPr lang="en-US" sz="2200" dirty="0" smtClean="0">
              <a:latin typeface="Times New Roman" panose="02020603050405020304" pitchFamily="18" charset="0"/>
              <a:cs typeface="Times New Roman" panose="02020603050405020304" pitchFamily="18" charset="0"/>
            </a:endParaRPr>
          </a:p>
          <a:p>
            <a:r>
              <a:rPr lang="en-US" sz="2200" i="1" dirty="0" smtClean="0">
                <a:latin typeface="Times New Roman" panose="02020603050405020304" pitchFamily="18" charset="0"/>
                <a:cs typeface="Times New Roman" panose="02020603050405020304" pitchFamily="18" charset="0"/>
              </a:rPr>
              <a:t>The right to be governed by representatives</a:t>
            </a:r>
          </a:p>
          <a:p>
            <a:endParaRPr lang="en-US" sz="2200" i="1" dirty="0">
              <a:latin typeface="Times New Roman" panose="02020603050405020304" pitchFamily="18" charset="0"/>
              <a:cs typeface="Times New Roman" panose="02020603050405020304" pitchFamily="18" charset="0"/>
            </a:endParaRPr>
          </a:p>
          <a:p>
            <a:r>
              <a:rPr lang="en-US" sz="2200" i="1" dirty="0" smtClean="0">
                <a:latin typeface="Times New Roman" panose="02020603050405020304" pitchFamily="18" charset="0"/>
                <a:cs typeface="Times New Roman" panose="02020603050405020304" pitchFamily="18" charset="0"/>
              </a:rPr>
              <a:t>The right to express dissent</a:t>
            </a:r>
          </a:p>
          <a:p>
            <a:r>
              <a:rPr lang="en-US" sz="2200" i="1" dirty="0" smtClean="0">
                <a:latin typeface="Times New Roman" panose="02020603050405020304" pitchFamily="18" charset="0"/>
                <a:cs typeface="Times New Roman" panose="02020603050405020304" pitchFamily="18" charset="0"/>
              </a:rPr>
              <a:t> </a:t>
            </a:r>
          </a:p>
          <a:p>
            <a:endParaRPr lang="en-US" sz="2200" i="1" dirty="0" smtClean="0">
              <a:latin typeface="Times New Roman" panose="02020603050405020304" pitchFamily="18" charset="0"/>
              <a:cs typeface="Times New Roman" panose="02020603050405020304" pitchFamily="18" charset="0"/>
            </a:endParaRPr>
          </a:p>
          <a:p>
            <a:endParaRPr lang="en-US" sz="2200" i="1" dirty="0" smtClean="0">
              <a:latin typeface="Times New Roman" panose="02020603050405020304" pitchFamily="18" charset="0"/>
              <a:cs typeface="Times New Roman" panose="02020603050405020304" pitchFamily="18" charset="0"/>
            </a:endParaRPr>
          </a:p>
          <a:p>
            <a:endParaRPr lang="en-US" sz="2200" i="1" dirty="0" smtClean="0">
              <a:latin typeface="Times New Roman" panose="02020603050405020304" pitchFamily="18" charset="0"/>
              <a:cs typeface="Times New Roman" panose="02020603050405020304" pitchFamily="18" charset="0"/>
            </a:endParaRPr>
          </a:p>
          <a:p>
            <a:r>
              <a:rPr lang="en-US" sz="2200" i="1" dirty="0" smtClean="0">
                <a:latin typeface="Times New Roman" panose="02020603050405020304" pitchFamily="18" charset="0"/>
                <a:cs typeface="Times New Roman" panose="02020603050405020304" pitchFamily="18" charset="0"/>
              </a:rPr>
              <a:t>Power originates with the people (Popular Sovereignty)</a:t>
            </a:r>
            <a:endParaRPr lang="en-US" sz="2200" i="1"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flipV="1">
            <a:off x="7970755" y="2488252"/>
            <a:ext cx="982352" cy="3492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94169" y="2623716"/>
            <a:ext cx="3758938" cy="10907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157525" y="5384278"/>
            <a:ext cx="901634" cy="32429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87918" y="2036190"/>
            <a:ext cx="2780907" cy="94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19753" y="2366128"/>
            <a:ext cx="3657600" cy="1885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19753" y="5369207"/>
            <a:ext cx="6651002" cy="1507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24425" y="5027271"/>
            <a:ext cx="18170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377883" y="5728994"/>
            <a:ext cx="3925872" cy="284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5636" y="969001"/>
            <a:ext cx="6758248"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Excerpts from the Declaration of Independence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305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2492" y="954107"/>
            <a:ext cx="5042949" cy="614014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How this idea appears in proposed amendments:</a:t>
            </a:r>
          </a:p>
          <a:p>
            <a:endParaRPr lang="en-US" sz="2400" dirty="0">
              <a:latin typeface="Times New Roman" panose="02020603050405020304" pitchFamily="18" charset="0"/>
              <a:cs typeface="Times New Roman" panose="02020603050405020304" pitchFamily="18" charset="0"/>
            </a:endParaRPr>
          </a:p>
          <a:p>
            <a:r>
              <a:rPr lang="en-US" sz="2400" i="1" dirty="0" smtClean="0">
                <a:latin typeface="Times New Roman" panose="02020603050405020304" pitchFamily="18" charset="0"/>
                <a:cs typeface="Times New Roman" panose="02020603050405020304" pitchFamily="18" charset="0"/>
              </a:rPr>
              <a:t>Questions about a </a:t>
            </a:r>
            <a:r>
              <a:rPr lang="en-US" sz="2400" i="1" dirty="0">
                <a:latin typeface="Times New Roman" panose="02020603050405020304" pitchFamily="18" charset="0"/>
                <a:cs typeface="Times New Roman" panose="02020603050405020304" pitchFamily="18" charset="0"/>
              </a:rPr>
              <a:t>standing army in peacetime</a:t>
            </a:r>
          </a:p>
          <a:p>
            <a:r>
              <a:rPr lang="en-US" sz="2400" i="1" dirty="0">
                <a:latin typeface="Times New Roman" panose="02020603050405020304" pitchFamily="18" charset="0"/>
                <a:cs typeface="Times New Roman" panose="02020603050405020304" pitchFamily="18" charset="0"/>
              </a:rPr>
              <a:t> </a:t>
            </a:r>
            <a:endParaRPr lang="en-US" sz="2400" i="1" dirty="0" smtClean="0">
              <a:latin typeface="Times New Roman" panose="02020603050405020304" pitchFamily="18" charset="0"/>
              <a:cs typeface="Times New Roman" panose="02020603050405020304" pitchFamily="18" charset="0"/>
            </a:endParaRPr>
          </a:p>
          <a:p>
            <a:r>
              <a:rPr lang="en-US" sz="2400" i="1" dirty="0" smtClean="0">
                <a:latin typeface="Times New Roman" panose="02020603050405020304" pitchFamily="18" charset="0"/>
                <a:cs typeface="Times New Roman" panose="02020603050405020304" pitchFamily="18" charset="0"/>
              </a:rPr>
              <a:t>No </a:t>
            </a:r>
            <a:r>
              <a:rPr lang="en-US" sz="2400" i="1" dirty="0">
                <a:latin typeface="Times New Roman" panose="02020603050405020304" pitchFamily="18" charset="0"/>
                <a:cs typeface="Times New Roman" panose="02020603050405020304" pitchFamily="18" charset="0"/>
              </a:rPr>
              <a:t>quartering troops in homes</a:t>
            </a:r>
          </a:p>
          <a:p>
            <a:endParaRPr lang="en-US" sz="3600" i="1" dirty="0" smtClean="0">
              <a:latin typeface="Times New Roman" panose="02020603050405020304" pitchFamily="18" charset="0"/>
              <a:cs typeface="Times New Roman" panose="02020603050405020304" pitchFamily="18" charset="0"/>
            </a:endParaRPr>
          </a:p>
          <a:p>
            <a:endParaRPr lang="en-US" sz="2400" i="1" dirty="0">
              <a:latin typeface="Times New Roman" panose="02020603050405020304" pitchFamily="18" charset="0"/>
              <a:cs typeface="Times New Roman" panose="02020603050405020304" pitchFamily="18" charset="0"/>
            </a:endParaRPr>
          </a:p>
          <a:p>
            <a:r>
              <a:rPr lang="en-US" sz="2400" i="1" dirty="0" smtClean="0">
                <a:latin typeface="Times New Roman" panose="02020603050405020304" pitchFamily="18" charset="0"/>
                <a:cs typeface="Times New Roman" panose="02020603050405020304" pitchFamily="18" charset="0"/>
              </a:rPr>
              <a:t>Right </a:t>
            </a:r>
            <a:r>
              <a:rPr lang="en-US" sz="2400" i="1" dirty="0">
                <a:latin typeface="Times New Roman" panose="02020603050405020304" pitchFamily="18" charset="0"/>
                <a:cs typeface="Times New Roman" panose="02020603050405020304" pitchFamily="18" charset="0"/>
              </a:rPr>
              <a:t>to trial by a local jury</a:t>
            </a:r>
          </a:p>
          <a:p>
            <a:endParaRPr lang="en-US" sz="2400" i="1" dirty="0" smtClean="0">
              <a:latin typeface="Times New Roman" panose="02020603050405020304" pitchFamily="18" charset="0"/>
              <a:cs typeface="Times New Roman" panose="02020603050405020304" pitchFamily="18" charset="0"/>
            </a:endParaRPr>
          </a:p>
          <a:p>
            <a:endParaRPr lang="en-US" sz="9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Right to know the crime charged; right to have charges lodged by local grand jury</a:t>
            </a:r>
          </a:p>
          <a:p>
            <a:endParaRPr lang="en-US" sz="2400" dirty="0"/>
          </a:p>
        </p:txBody>
      </p:sp>
      <p:sp>
        <p:nvSpPr>
          <p:cNvPr id="5" name="Rectangle 4"/>
          <p:cNvSpPr/>
          <p:nvPr/>
        </p:nvSpPr>
        <p:spPr>
          <a:xfrm>
            <a:off x="261667" y="1856851"/>
            <a:ext cx="6096000" cy="3853299"/>
          </a:xfrm>
          <a:prstGeom prst="rect">
            <a:avLst/>
          </a:prstGeom>
        </p:spPr>
        <p:txBody>
          <a:bodyPr>
            <a:spAutoFit/>
          </a:bodyPr>
          <a:lstStyle/>
          <a:p>
            <a:pPr marL="914400" indent="-914400">
              <a:lnSpc>
                <a:spcPct val="107000"/>
              </a:lnSpc>
              <a:spcAft>
                <a:spcPts val="800"/>
              </a:spcAft>
            </a:pPr>
            <a:r>
              <a:rPr lang="en-US" sz="2400" dirty="0">
                <a:solidFill>
                  <a:srgbClr val="555555"/>
                </a:solidFill>
                <a:latin typeface="Times New Roman" panose="02020603050405020304" pitchFamily="18" charset="0"/>
                <a:ea typeface="Calibri" panose="020F0502020204030204" pitchFamily="34" charset="0"/>
                <a:cs typeface="Times New Roman" panose="02020603050405020304" pitchFamily="18" charset="0"/>
              </a:rPr>
              <a:t>3.	He has kept among us, in times of peace, Standing Armies without the Consent of our legislatures.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914400" indent="-914400">
              <a:lnSpc>
                <a:spcPct val="107000"/>
              </a:lnSpc>
              <a:spcAft>
                <a:spcPts val="800"/>
              </a:spcAft>
            </a:pPr>
            <a:r>
              <a:rPr lang="en-US" sz="2400" dirty="0">
                <a:solidFill>
                  <a:srgbClr val="555555"/>
                </a:solidFill>
                <a:latin typeface="Times New Roman" panose="02020603050405020304" pitchFamily="18" charset="0"/>
                <a:ea typeface="Calibri" panose="020F0502020204030204" pitchFamily="34" charset="0"/>
                <a:cs typeface="Times New Roman" panose="02020603050405020304" pitchFamily="18" charset="0"/>
              </a:rPr>
              <a:t>4. 	For Quartering large bodies of armed troops among us: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914400" indent="-914400">
              <a:spcAft>
                <a:spcPts val="750"/>
              </a:spcAft>
            </a:pPr>
            <a:r>
              <a:rPr lang="en-US" sz="2400" dirty="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5.	 For depriving us in many cases, of the benefits of Trial by Jury:</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914400" indent="-914400">
              <a:spcAft>
                <a:spcPts val="750"/>
              </a:spcAft>
            </a:pPr>
            <a:r>
              <a:rPr lang="en-US" sz="2400" dirty="0">
                <a:solidFill>
                  <a:srgbClr val="555555"/>
                </a:solidFill>
                <a:latin typeface="Times New Roman" panose="02020603050405020304" pitchFamily="18" charset="0"/>
                <a:ea typeface="Times New Roman" panose="02020603050405020304" pitchFamily="18" charset="0"/>
                <a:cs typeface="Times New Roman" panose="02020603050405020304" pitchFamily="18" charset="0"/>
              </a:rPr>
              <a:t>6. 	For transporting us beyond Seas to be tried for pretended offences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0" y="0"/>
            <a:ext cx="8476891"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6 </a:t>
            </a:r>
            <a:r>
              <a:rPr lang="en-US" sz="2800" dirty="0" smtClean="0">
                <a:latin typeface="Times New Roman" panose="02020603050405020304" pitchFamily="18" charset="0"/>
                <a:cs typeface="Times New Roman" panose="02020603050405020304" pitchFamily="18" charset="0"/>
              </a:rPr>
              <a:t>Examples of Grievances </a:t>
            </a:r>
            <a:r>
              <a:rPr lang="en-US" sz="2800" dirty="0">
                <a:latin typeface="Times New Roman" panose="02020603050405020304" pitchFamily="18" charset="0"/>
                <a:cs typeface="Times New Roman" panose="02020603050405020304" pitchFamily="18" charset="0"/>
              </a:rPr>
              <a:t>listed in the Declaration of Independence </a:t>
            </a:r>
            <a:r>
              <a:rPr lang="en-US" sz="2800" dirty="0" smtClean="0">
                <a:latin typeface="Times New Roman" panose="02020603050405020304" pitchFamily="18" charset="0"/>
                <a:cs typeface="Times New Roman" panose="02020603050405020304" pitchFamily="18" charset="0"/>
              </a:rPr>
              <a:t>Addressed in the Bill of Rights</a:t>
            </a:r>
            <a:endParaRPr lang="en-US" sz="2800"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continued</a:t>
            </a:r>
          </a:p>
        </p:txBody>
      </p:sp>
      <p:cxnSp>
        <p:nvCxnSpPr>
          <p:cNvPr id="7" name="Straight Arrow Connector 6"/>
          <p:cNvCxnSpPr/>
          <p:nvPr/>
        </p:nvCxnSpPr>
        <p:spPr>
          <a:xfrm flipH="1">
            <a:off x="6357667" y="2311880"/>
            <a:ext cx="543466" cy="86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85336" y="2656936"/>
            <a:ext cx="19236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38685" y="3380928"/>
            <a:ext cx="824215" cy="23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65540" y="3628846"/>
            <a:ext cx="1253705" cy="28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85336" y="3953774"/>
            <a:ext cx="681487" cy="57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848708" y="4638674"/>
            <a:ext cx="91419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33913" y="5506216"/>
            <a:ext cx="943783" cy="559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99714" y="4826211"/>
            <a:ext cx="2858218" cy="57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65540" y="5256362"/>
            <a:ext cx="1892060" cy="87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285336" y="5672768"/>
            <a:ext cx="3352799" cy="167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321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
          <p:cNvSpPr/>
          <p:nvPr/>
        </p:nvSpPr>
        <p:spPr>
          <a:xfrm>
            <a:off x="924232" y="5227010"/>
            <a:ext cx="10343535" cy="1569620"/>
          </a:xfrm>
          <a:prstGeom prst="rect">
            <a:avLst/>
          </a:prstGeom>
          <a:noFill/>
          <a:ln>
            <a:noFill/>
          </a:ln>
        </p:spPr>
        <p:txBody>
          <a:bodyPr spcFirstLastPara="1" wrap="square" lIns="91425" tIns="45700" rIns="91425" bIns="45700" anchor="t" anchorCtr="0">
            <a:spAutoFit/>
          </a:bodyPr>
          <a:lstStyle/>
          <a:p>
            <a:pPr lvl="0"/>
            <a:r>
              <a:rPr lang="en-US" sz="3200" dirty="0" smtClean="0">
                <a:latin typeface="Times New Roman" panose="02020603050405020304" pitchFamily="18" charset="0"/>
                <a:cs typeface="Times New Roman" panose="02020603050405020304" pitchFamily="18" charset="0"/>
              </a:rPr>
              <a:t>TEKS: The </a:t>
            </a:r>
            <a:r>
              <a:rPr lang="en-US" sz="3200" dirty="0">
                <a:latin typeface="Times New Roman" panose="02020603050405020304" pitchFamily="18" charset="0"/>
                <a:cs typeface="Times New Roman" panose="02020603050405020304" pitchFamily="18" charset="0"/>
              </a:rPr>
              <a:t>student understands the dynamic nature of the powers of the national government and state governments in a federal system.</a:t>
            </a:r>
            <a:endParaRPr sz="3000" dirty="0">
              <a:solidFill>
                <a:schemeClr val="dk1"/>
              </a:solidFill>
              <a:sym typeface="Arial"/>
            </a:endParaRPr>
          </a:p>
        </p:txBody>
      </p:sp>
      <p:pic>
        <p:nvPicPr>
          <p:cNvPr id="105" name="Google Shape;105;p2"/>
          <p:cNvPicPr preferRelativeResize="0"/>
          <p:nvPr/>
        </p:nvPicPr>
        <p:blipFill rotWithShape="1">
          <a:blip r:embed="rId4">
            <a:alphaModFix/>
          </a:blip>
          <a:srcRect/>
          <a:stretch/>
        </p:blipFill>
        <p:spPr>
          <a:xfrm>
            <a:off x="2213063" y="145477"/>
            <a:ext cx="7765874" cy="4889367"/>
          </a:xfrm>
          <a:prstGeom prst="rect">
            <a:avLst/>
          </a:prstGeom>
          <a:noFill/>
          <a:ln>
            <a:noFill/>
          </a:ln>
        </p:spPr>
      </p:pic>
    </p:spTree>
    <p:extLst>
      <p:ext uri="{BB962C8B-B14F-4D97-AF65-F5344CB8AC3E}">
        <p14:creationId xmlns:p14="http://schemas.microsoft.com/office/powerpoint/2010/main" val="1875571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7404" y="673331"/>
            <a:ext cx="1033272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debate between the states and the federal government about a Bill of Rights</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62891" y="1554481"/>
            <a:ext cx="10266218" cy="489364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Debate Timeline:</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September 1787 — the Constitutional Convention votes that the Constitution does not need a Bill of Rights</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December, 1787 – July, 1788 </a:t>
            </a:r>
            <a:r>
              <a:rPr lang="en-US" sz="2400" dirty="0">
                <a:latin typeface="Times New Roman" panose="02020603050405020304" pitchFamily="18" charset="0"/>
                <a:cs typeface="Times New Roman" panose="02020603050405020304" pitchFamily="18" charset="0"/>
              </a:rPr>
              <a:t>— Anti-Federalists </a:t>
            </a:r>
            <a:r>
              <a:rPr lang="en-US" sz="2400" dirty="0" smtClean="0">
                <a:latin typeface="Times New Roman" panose="02020603050405020304" pitchFamily="18" charset="0"/>
                <a:cs typeface="Times New Roman" panose="02020603050405020304" pitchFamily="18" charset="0"/>
              </a:rPr>
              <a:t>in several state </a:t>
            </a:r>
            <a:r>
              <a:rPr lang="en-US" sz="2400" dirty="0">
                <a:latin typeface="Times New Roman" panose="02020603050405020304" pitchFamily="18" charset="0"/>
                <a:cs typeface="Times New Roman" panose="02020603050405020304" pitchFamily="18" charset="0"/>
              </a:rPr>
              <a:t>r</a:t>
            </a:r>
            <a:r>
              <a:rPr lang="en-US" sz="2400" dirty="0" smtClean="0">
                <a:latin typeface="Times New Roman" panose="02020603050405020304" pitchFamily="18" charset="0"/>
                <a:cs typeface="Times New Roman" panose="02020603050405020304" pitchFamily="18" charset="0"/>
              </a:rPr>
              <a:t>atifying conventions argue that a Bill of Rights is essential to the Constitution</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April,1789 – October, 1789 </a:t>
            </a:r>
            <a:r>
              <a:rPr lang="en-US" sz="2400" dirty="0">
                <a:latin typeface="Times New Roman" panose="02020603050405020304" pitchFamily="18" charset="0"/>
                <a:cs typeface="Times New Roman" panose="02020603050405020304" pitchFamily="18" charset="0"/>
              </a:rPr>
              <a:t>— Congress </a:t>
            </a:r>
            <a:r>
              <a:rPr lang="en-US" sz="2400" dirty="0" smtClean="0">
                <a:latin typeface="Times New Roman" panose="02020603050405020304" pitchFamily="18" charset="0"/>
                <a:cs typeface="Times New Roman" panose="02020603050405020304" pitchFamily="18" charset="0"/>
              </a:rPr>
              <a:t>debates moderate amendments that can be incorporated in a Bill of Rights to satisfy criticisms from the states</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October, 1789 – December </a:t>
            </a:r>
            <a:r>
              <a:rPr lang="en-US" sz="2400" dirty="0">
                <a:latin typeface="Times New Roman" panose="02020603050405020304" pitchFamily="18" charset="0"/>
                <a:cs typeface="Times New Roman" panose="02020603050405020304" pitchFamily="18" charset="0"/>
              </a:rPr>
              <a:t>1791 — </a:t>
            </a:r>
            <a:r>
              <a:rPr lang="en-US" sz="2400" dirty="0" smtClean="0">
                <a:latin typeface="Times New Roman" panose="02020603050405020304" pitchFamily="18" charset="0"/>
                <a:cs typeface="Times New Roman" panose="02020603050405020304" pitchFamily="18" charset="0"/>
              </a:rPr>
              <a:t>State legislatures debate whether to ratify the Bill of Rights proposed by Congress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497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g8932903f29_0_5"/>
          <p:cNvSpPr/>
          <p:nvPr/>
        </p:nvSpPr>
        <p:spPr>
          <a:xfrm>
            <a:off x="961843" y="5263117"/>
            <a:ext cx="10268315"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smtClean="0">
                <a:solidFill>
                  <a:schemeClr val="dk1"/>
                </a:solidFill>
                <a:latin typeface="Times New Roman"/>
                <a:ea typeface="Times New Roman"/>
                <a:cs typeface="Times New Roman"/>
                <a:sym typeface="Times New Roman"/>
              </a:rPr>
              <a:t>What </a:t>
            </a:r>
            <a:r>
              <a:rPr lang="en-US" sz="3200" b="1" dirty="0">
                <a:solidFill>
                  <a:schemeClr val="dk1"/>
                </a:solidFill>
                <a:latin typeface="Times New Roman"/>
                <a:ea typeface="Times New Roman"/>
                <a:cs typeface="Times New Roman"/>
                <a:sym typeface="Times New Roman"/>
              </a:rPr>
              <a:t>contributions did Anti-Federalists in state ratifying conventions make to the Bill of Rights?</a:t>
            </a:r>
            <a:endParaRPr sz="3200" b="1" dirty="0">
              <a:solidFill>
                <a:schemeClr val="dk1"/>
              </a:solidFill>
              <a:latin typeface="Times New Roman"/>
              <a:ea typeface="Times New Roman"/>
              <a:cs typeface="Times New Roman"/>
              <a:sym typeface="Times New Roman"/>
            </a:endParaRPr>
          </a:p>
        </p:txBody>
      </p:sp>
      <p:pic>
        <p:nvPicPr>
          <p:cNvPr id="128" name="Google Shape;128;g8932903f29_0_5"/>
          <p:cNvPicPr preferRelativeResize="0"/>
          <p:nvPr/>
        </p:nvPicPr>
        <p:blipFill rotWithShape="1">
          <a:blip r:embed="rId4">
            <a:alphaModFix/>
          </a:blip>
          <a:srcRect/>
          <a:stretch/>
        </p:blipFill>
        <p:spPr>
          <a:xfrm>
            <a:off x="2258552" y="201243"/>
            <a:ext cx="7674897" cy="4889232"/>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5229" y="443060"/>
            <a:ext cx="9200561" cy="489364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4 Anti-Federalist concepts in the Bill of Rights (as debated in Congress)</a:t>
            </a: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39725"/>
            <a:endParaRPr lang="en-US" sz="2400" dirty="0">
              <a:latin typeface="Times New Roman" panose="02020603050405020304" pitchFamily="18" charset="0"/>
              <a:cs typeface="Times New Roman" panose="02020603050405020304" pitchFamily="18" charset="0"/>
            </a:endParaRPr>
          </a:p>
          <a:p>
            <a:pPr marL="914400" indent="-574675">
              <a:buAutoNum type="alphaUcPeriod"/>
            </a:pPr>
            <a:r>
              <a:rPr lang="en-US" sz="2400" dirty="0" smtClean="0">
                <a:latin typeface="Times New Roman" panose="02020603050405020304" pitchFamily="18" charset="0"/>
                <a:cs typeface="Times New Roman" panose="02020603050405020304" pitchFamily="18" charset="0"/>
              </a:rPr>
              <a:t>Amendments establishing limits on governmental authority</a:t>
            </a:r>
          </a:p>
          <a:p>
            <a:pPr marL="914400" indent="-574675">
              <a:buAutoNum type="alphaUcPeriod"/>
            </a:pPr>
            <a:endParaRPr lang="en-US" sz="2400" dirty="0">
              <a:latin typeface="Times New Roman" panose="02020603050405020304" pitchFamily="18" charset="0"/>
              <a:cs typeface="Times New Roman" panose="02020603050405020304" pitchFamily="18" charset="0"/>
            </a:endParaRPr>
          </a:p>
          <a:p>
            <a:pPr marL="914400" indent="-574675">
              <a:buAutoNum type="alphaUcPeriod"/>
            </a:pPr>
            <a:r>
              <a:rPr lang="en-US" sz="2400" dirty="0" smtClean="0">
                <a:latin typeface="Times New Roman" panose="02020603050405020304" pitchFamily="18" charset="0"/>
                <a:cs typeface="Times New Roman" panose="02020603050405020304" pitchFamily="18" charset="0"/>
              </a:rPr>
              <a:t>Amendments protecting legal rights</a:t>
            </a:r>
          </a:p>
          <a:p>
            <a:pPr marL="914400" indent="-574675">
              <a:buAutoNum type="alphaUcPeriod"/>
            </a:pPr>
            <a:endParaRPr lang="en-US" sz="2400" dirty="0">
              <a:latin typeface="Times New Roman" panose="02020603050405020304" pitchFamily="18" charset="0"/>
              <a:cs typeface="Times New Roman" panose="02020603050405020304" pitchFamily="18" charset="0"/>
            </a:endParaRPr>
          </a:p>
          <a:p>
            <a:pPr marL="914400" indent="-574675">
              <a:buAutoNum type="alphaUcPeriod"/>
            </a:pPr>
            <a:r>
              <a:rPr lang="en-US" sz="2400" dirty="0" smtClean="0">
                <a:latin typeface="Times New Roman" panose="02020603050405020304" pitchFamily="18" charset="0"/>
                <a:cs typeface="Times New Roman" panose="02020603050405020304" pitchFamily="18" charset="0"/>
              </a:rPr>
              <a:t>Amendments regulating powers within the government and between federal and state governments</a:t>
            </a:r>
          </a:p>
          <a:p>
            <a:pPr marL="914400" indent="-574675">
              <a:buAutoNum type="alphaUcPeriod"/>
            </a:pPr>
            <a:endParaRPr lang="en-US" sz="2400" dirty="0" smtClean="0">
              <a:latin typeface="Times New Roman" panose="02020603050405020304" pitchFamily="18" charset="0"/>
              <a:cs typeface="Times New Roman" panose="02020603050405020304" pitchFamily="18" charset="0"/>
            </a:endParaRPr>
          </a:p>
          <a:p>
            <a:pPr marL="914400" indent="-574675">
              <a:buFont typeface="Arial"/>
              <a:buAutoNum type="alphaUcPeriod"/>
            </a:pPr>
            <a:r>
              <a:rPr lang="en-US" sz="2400" dirty="0" smtClean="0">
                <a:latin typeface="Times New Roman" panose="02020603050405020304" pitchFamily="18" charset="0"/>
                <a:cs typeface="Times New Roman" panose="02020603050405020304" pitchFamily="18" charset="0"/>
              </a:rPr>
              <a:t>An amendment </a:t>
            </a:r>
            <a:r>
              <a:rPr lang="en-US" sz="2400" dirty="0">
                <a:latin typeface="Times New Roman" panose="02020603050405020304" pitchFamily="18" charset="0"/>
                <a:cs typeface="Times New Roman" panose="02020603050405020304" pitchFamily="18" charset="0"/>
              </a:rPr>
              <a:t>about the source of rights</a:t>
            </a:r>
          </a:p>
          <a:p>
            <a:pPr marL="914400" indent="-574675">
              <a:buAutoNum type="alphaUcPeriod"/>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087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821776" y="74815"/>
            <a:ext cx="8305800" cy="6202329"/>
          </a:xfrm>
          <a:prstGeom prst="rect">
            <a:avLst/>
          </a:prstGeom>
          <a:noFill/>
          <a:ln w="9525">
            <a:noFill/>
            <a:miter lim="800000"/>
            <a:headEnd/>
            <a:tailEnd/>
          </a:ln>
        </p:spPr>
      </p:pic>
      <p:sp>
        <p:nvSpPr>
          <p:cNvPr id="5" name="TextBox 4"/>
          <p:cNvSpPr txBox="1"/>
          <p:nvPr/>
        </p:nvSpPr>
        <p:spPr>
          <a:xfrm>
            <a:off x="282633" y="2848036"/>
            <a:ext cx="3325091" cy="3046988"/>
          </a:xfrm>
          <a:prstGeom prst="rect">
            <a:avLst/>
          </a:prstGeom>
          <a:noFill/>
          <a:ln w="38100">
            <a:solidFill>
              <a:srgbClr val="C00000"/>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Amendments in Process:</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See specific proposals from various state ratifying conventions related to 16 proposed amendments debated by Congress.</a:t>
            </a:r>
            <a:endParaRPr lang="en-US" sz="24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3607724" y="4921135"/>
            <a:ext cx="3832167" cy="3325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732485" y="3275112"/>
            <a:ext cx="2727029"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Congress Creates the Bill of Rights</a:t>
            </a:r>
          </a:p>
        </p:txBody>
      </p:sp>
      <p:sp>
        <p:nvSpPr>
          <p:cNvPr id="10" name="TextBox 9"/>
          <p:cNvSpPr txBox="1"/>
          <p:nvPr/>
        </p:nvSpPr>
        <p:spPr>
          <a:xfrm>
            <a:off x="448887" y="465513"/>
            <a:ext cx="2934393"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Congress Creates the Bill of Rights</a:t>
            </a:r>
          </a:p>
          <a:p>
            <a:endParaRPr lang="en-US" sz="2400" dirty="0"/>
          </a:p>
        </p:txBody>
      </p:sp>
    </p:spTree>
    <p:extLst>
      <p:ext uri="{BB962C8B-B14F-4D97-AF65-F5344CB8AC3E}">
        <p14:creationId xmlns:p14="http://schemas.microsoft.com/office/powerpoint/2010/main" val="370190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p27"/>
          <p:cNvSpPr/>
          <p:nvPr/>
        </p:nvSpPr>
        <p:spPr>
          <a:xfrm>
            <a:off x="-75" y="5760500"/>
            <a:ext cx="121920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smtClean="0">
                <a:solidFill>
                  <a:schemeClr val="dk1"/>
                </a:solidFill>
                <a:latin typeface="Times New Roman"/>
                <a:ea typeface="Times New Roman"/>
                <a:cs typeface="Times New Roman"/>
                <a:sym typeface="Times New Roman"/>
              </a:rPr>
              <a:t>By what </a:t>
            </a:r>
            <a:r>
              <a:rPr lang="en-US" sz="2800" b="1" dirty="0">
                <a:solidFill>
                  <a:schemeClr val="dk1"/>
                </a:solidFill>
                <a:latin typeface="Times New Roman"/>
                <a:ea typeface="Times New Roman"/>
                <a:cs typeface="Times New Roman"/>
                <a:sym typeface="Times New Roman"/>
              </a:rPr>
              <a:t>p</a:t>
            </a:r>
            <a:r>
              <a:rPr lang="en-US" sz="2800" b="1" dirty="0" smtClean="0">
                <a:solidFill>
                  <a:schemeClr val="dk1"/>
                </a:solidFill>
                <a:latin typeface="Times New Roman"/>
                <a:ea typeface="Times New Roman"/>
                <a:cs typeface="Times New Roman"/>
                <a:sym typeface="Times New Roman"/>
              </a:rPr>
              <a:t>rocess did Congress create a </a:t>
            </a:r>
            <a:r>
              <a:rPr lang="en-US" sz="2800" b="1" dirty="0">
                <a:solidFill>
                  <a:schemeClr val="dk1"/>
                </a:solidFill>
                <a:latin typeface="Times New Roman"/>
                <a:ea typeface="Times New Roman"/>
                <a:cs typeface="Times New Roman"/>
                <a:sym typeface="Times New Roman"/>
              </a:rPr>
              <a:t>Bill of Rights?</a:t>
            </a:r>
            <a:endParaRPr sz="2800" b="1" dirty="0">
              <a:solidFill>
                <a:schemeClr val="dk1"/>
              </a:solidFill>
              <a:latin typeface="Times New Roman"/>
              <a:ea typeface="Times New Roman"/>
              <a:cs typeface="Times New Roman"/>
              <a:sym typeface="Times New Roman"/>
            </a:endParaRPr>
          </a:p>
        </p:txBody>
      </p:sp>
      <p:pic>
        <p:nvPicPr>
          <p:cNvPr id="333" name="Google Shape;333;p27"/>
          <p:cNvPicPr preferRelativeResize="0"/>
          <p:nvPr/>
        </p:nvPicPr>
        <p:blipFill rotWithShape="1">
          <a:blip r:embed="rId4">
            <a:alphaModFix/>
          </a:blip>
          <a:srcRect/>
          <a:stretch/>
        </p:blipFill>
        <p:spPr>
          <a:xfrm>
            <a:off x="2150975" y="293717"/>
            <a:ext cx="7890050" cy="498542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g86677c6646_2_0"/>
          <p:cNvSpPr txBox="1"/>
          <p:nvPr/>
        </p:nvSpPr>
        <p:spPr>
          <a:xfrm>
            <a:off x="1905000" y="4026457"/>
            <a:ext cx="83820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0" i="0" u="none" strike="noStrike" cap="none">
                <a:solidFill>
                  <a:schemeClr val="dk1"/>
                </a:solidFill>
                <a:latin typeface="Bookman Old Style"/>
                <a:ea typeface="Bookman Old Style"/>
                <a:cs typeface="Bookman Old Style"/>
                <a:sym typeface="Bookman Old Style"/>
              </a:rPr>
              <a:t>The National Archives preserves the records</a:t>
            </a:r>
            <a:endParaRPr/>
          </a:p>
          <a:p>
            <a:pPr marL="0" marR="0" lvl="0" indent="0" algn="ctr" rtl="0">
              <a:spcBef>
                <a:spcPts val="0"/>
              </a:spcBef>
              <a:spcAft>
                <a:spcPts val="0"/>
              </a:spcAft>
              <a:buNone/>
            </a:pPr>
            <a:r>
              <a:rPr lang="en-US" sz="2800" b="0" i="0" u="none" strike="noStrike" cap="none">
                <a:solidFill>
                  <a:schemeClr val="dk1"/>
                </a:solidFill>
                <a:latin typeface="Bookman Old Style"/>
                <a:ea typeface="Bookman Old Style"/>
                <a:cs typeface="Bookman Old Style"/>
                <a:sym typeface="Bookman Old Style"/>
              </a:rPr>
              <a:t> that document America’s civic legacy of self government under the Constitution.</a:t>
            </a:r>
            <a:endParaRPr/>
          </a:p>
        </p:txBody>
      </p:sp>
      <p:grpSp>
        <p:nvGrpSpPr>
          <p:cNvPr id="90" name="Google Shape;90;g86677c6646_2_0"/>
          <p:cNvGrpSpPr/>
          <p:nvPr/>
        </p:nvGrpSpPr>
        <p:grpSpPr>
          <a:xfrm>
            <a:off x="1676401" y="381000"/>
            <a:ext cx="8734425" cy="3505201"/>
            <a:chOff x="152400" y="609600"/>
            <a:chExt cx="8734425" cy="3505201"/>
          </a:xfrm>
        </p:grpSpPr>
        <p:pic>
          <p:nvPicPr>
            <p:cNvPr id="91" name="Google Shape;91;g86677c6646_2_0"/>
            <p:cNvPicPr preferRelativeResize="0"/>
            <p:nvPr/>
          </p:nvPicPr>
          <p:blipFill rotWithShape="1">
            <a:blip r:embed="rId4">
              <a:alphaModFix/>
            </a:blip>
            <a:srcRect b="13209"/>
            <a:stretch/>
          </p:blipFill>
          <p:spPr>
            <a:xfrm>
              <a:off x="152400" y="609600"/>
              <a:ext cx="8734425" cy="3505201"/>
            </a:xfrm>
            <a:prstGeom prst="rect">
              <a:avLst/>
            </a:prstGeom>
            <a:noFill/>
            <a:ln>
              <a:noFill/>
            </a:ln>
          </p:spPr>
        </p:pic>
        <p:sp>
          <p:nvSpPr>
            <p:cNvPr id="92" name="Google Shape;92;g86677c6646_2_0"/>
            <p:cNvSpPr/>
            <p:nvPr/>
          </p:nvSpPr>
          <p:spPr>
            <a:xfrm>
              <a:off x="5410200" y="609600"/>
              <a:ext cx="3429000" cy="76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3" name="Google Shape;93;g86677c6646_2_0"/>
          <p:cNvSpPr txBox="1"/>
          <p:nvPr/>
        </p:nvSpPr>
        <p:spPr>
          <a:xfrm>
            <a:off x="1547949" y="6088560"/>
            <a:ext cx="91440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0" i="0" u="none" strike="noStrike" cap="none">
                <a:solidFill>
                  <a:schemeClr val="dk1"/>
                </a:solidFill>
                <a:latin typeface="Bookman Old Style"/>
                <a:ea typeface="Bookman Old Style"/>
                <a:cs typeface="Bookman Old Style"/>
                <a:sym typeface="Bookman Old Style"/>
              </a:rPr>
              <a:t>http://www.archives.gov/</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51304" y="73432"/>
            <a:ext cx="7337933" cy="6561565"/>
          </a:xfrm>
          <a:prstGeom prst="rect">
            <a:avLst/>
          </a:prstGeom>
        </p:spPr>
      </p:pic>
      <p:sp>
        <p:nvSpPr>
          <p:cNvPr id="5" name="TextBox 4"/>
          <p:cNvSpPr txBox="1"/>
          <p:nvPr/>
        </p:nvSpPr>
        <p:spPr>
          <a:xfrm>
            <a:off x="650449" y="1480008"/>
            <a:ext cx="3157980"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May – August 1789</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 </a:t>
            </a:r>
            <a:r>
              <a:rPr lang="en-US" sz="2400" dirty="0" smtClean="0">
                <a:solidFill>
                  <a:srgbClr val="FF0000"/>
                </a:solidFill>
                <a:latin typeface="Times New Roman" panose="02020603050405020304" pitchFamily="18" charset="0"/>
                <a:cs typeface="Times New Roman" panose="02020603050405020304" pitchFamily="18" charset="0"/>
              </a:rPr>
              <a:t>House creates </a:t>
            </a:r>
            <a:r>
              <a:rPr lang="en-US" sz="2400" dirty="0" smtClean="0">
                <a:latin typeface="Times New Roman" panose="02020603050405020304" pitchFamily="18" charset="0"/>
                <a:cs typeface="Times New Roman" panose="02020603050405020304" pitchFamily="18" charset="0"/>
              </a:rPr>
              <a:t>proposed amendments</a:t>
            </a:r>
            <a:endParaRPr lang="en-US" sz="2400" dirty="0">
              <a:latin typeface="Times New Roman" panose="02020603050405020304" pitchFamily="18" charset="0"/>
              <a:cs typeface="Times New Roman" panose="02020603050405020304" pitchFamily="18" charset="0"/>
            </a:endParaRPr>
          </a:p>
        </p:txBody>
      </p:sp>
      <p:sp>
        <p:nvSpPr>
          <p:cNvPr id="6" name="Left Brace 5"/>
          <p:cNvSpPr/>
          <p:nvPr/>
        </p:nvSpPr>
        <p:spPr>
          <a:xfrm>
            <a:off x="3654457" y="180623"/>
            <a:ext cx="696847" cy="5452534"/>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339364" y="377072"/>
            <a:ext cx="319568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Congressional Timeline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957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83588" y="94268"/>
            <a:ext cx="6775712" cy="6441698"/>
          </a:xfrm>
          <a:prstGeom prst="rect">
            <a:avLst/>
          </a:prstGeom>
        </p:spPr>
      </p:pic>
      <p:sp>
        <p:nvSpPr>
          <p:cNvPr id="5" name="TextBox 4"/>
          <p:cNvSpPr txBox="1"/>
          <p:nvPr/>
        </p:nvSpPr>
        <p:spPr>
          <a:xfrm>
            <a:off x="452487" y="612742"/>
            <a:ext cx="3327661"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September 3 – 14 the </a:t>
            </a:r>
            <a:r>
              <a:rPr lang="en-US" sz="2400" dirty="0" smtClean="0">
                <a:solidFill>
                  <a:srgbClr val="FF0000"/>
                </a:solidFill>
                <a:latin typeface="Times New Roman" panose="02020603050405020304" pitchFamily="18" charset="0"/>
                <a:cs typeface="Times New Roman" panose="02020603050405020304" pitchFamily="18" charset="0"/>
              </a:rPr>
              <a:t>Senate debates </a:t>
            </a:r>
            <a:r>
              <a:rPr lang="en-US" sz="2400" dirty="0" smtClean="0">
                <a:latin typeface="Times New Roman" panose="02020603050405020304" pitchFamily="18" charset="0"/>
                <a:cs typeface="Times New Roman" panose="02020603050405020304" pitchFamily="18" charset="0"/>
              </a:rPr>
              <a:t>and modifies House proposed amendments</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93889" y="2530287"/>
            <a:ext cx="2960016"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September 24 – 25 </a:t>
            </a:r>
            <a:r>
              <a:rPr lang="en-US" sz="2400" dirty="0" smtClean="0">
                <a:solidFill>
                  <a:srgbClr val="FF0000"/>
                </a:solidFill>
                <a:latin typeface="Times New Roman" panose="02020603050405020304" pitchFamily="18" charset="0"/>
                <a:cs typeface="Times New Roman" panose="02020603050405020304" pitchFamily="18" charset="0"/>
              </a:rPr>
              <a:t>Conference Committee </a:t>
            </a:r>
            <a:r>
              <a:rPr lang="en-US" sz="2400" dirty="0" smtClean="0">
                <a:latin typeface="Times New Roman" panose="02020603050405020304" pitchFamily="18" charset="0"/>
                <a:cs typeface="Times New Roman" panose="02020603050405020304" pitchFamily="18" charset="0"/>
              </a:rPr>
              <a:t>Report approved</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93889" y="4675695"/>
            <a:ext cx="3186259" cy="178510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October, 1789 to December 1791</a:t>
            </a:r>
          </a:p>
          <a:p>
            <a:r>
              <a:rPr lang="en-US" sz="2400" dirty="0" smtClean="0">
                <a:solidFill>
                  <a:srgbClr val="FF0000"/>
                </a:solidFill>
                <a:latin typeface="Times New Roman" panose="02020603050405020304" pitchFamily="18" charset="0"/>
                <a:cs typeface="Times New Roman" panose="02020603050405020304" pitchFamily="18" charset="0"/>
              </a:rPr>
              <a:t>States ratify </a:t>
            </a:r>
            <a:r>
              <a:rPr lang="en-US" sz="2400" dirty="0" smtClean="0">
                <a:latin typeface="Times New Roman" panose="02020603050405020304" pitchFamily="18" charset="0"/>
                <a:cs typeface="Times New Roman" panose="02020603050405020304" pitchFamily="18" charset="0"/>
              </a:rPr>
              <a:t>the proposed amendments</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8" name="Left Brace 7"/>
          <p:cNvSpPr/>
          <p:nvPr/>
        </p:nvSpPr>
        <p:spPr>
          <a:xfrm>
            <a:off x="3654457" y="180623"/>
            <a:ext cx="696847" cy="1862666"/>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3720323" y="2404630"/>
            <a:ext cx="696847" cy="1140082"/>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3720323" y="4453468"/>
            <a:ext cx="696847" cy="1862666"/>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2448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9"/>
          <p:cNvSpPr txBox="1"/>
          <p:nvPr/>
        </p:nvSpPr>
        <p:spPr>
          <a:xfrm>
            <a:off x="378178" y="314067"/>
            <a:ext cx="1067003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dk1"/>
                </a:solidFill>
                <a:latin typeface="Times New Roman"/>
                <a:ea typeface="Times New Roman"/>
                <a:cs typeface="Times New Roman"/>
                <a:sym typeface="Times New Roman"/>
              </a:rPr>
              <a:t>The Senate Markup: the </a:t>
            </a:r>
            <a:r>
              <a:rPr lang="en-US" sz="2400" b="1" dirty="0">
                <a:solidFill>
                  <a:schemeClr val="dk1"/>
                </a:solidFill>
                <a:latin typeface="Times New Roman"/>
                <a:ea typeface="Times New Roman"/>
                <a:cs typeface="Times New Roman"/>
                <a:sym typeface="Times New Roman"/>
              </a:rPr>
              <a:t>Primary Source </a:t>
            </a:r>
            <a:r>
              <a:rPr lang="en-US" sz="2400" b="1" dirty="0" smtClean="0">
                <a:solidFill>
                  <a:schemeClr val="dk1"/>
                </a:solidFill>
                <a:latin typeface="Times New Roman"/>
                <a:ea typeface="Times New Roman"/>
                <a:cs typeface="Times New Roman"/>
                <a:sym typeface="Times New Roman"/>
              </a:rPr>
              <a:t>that Shows Congress at Work</a:t>
            </a:r>
            <a:endParaRPr sz="2400" b="1" dirty="0">
              <a:solidFill>
                <a:schemeClr val="dk1"/>
              </a:solidFill>
              <a:latin typeface="Times New Roman"/>
              <a:ea typeface="Times New Roman"/>
              <a:cs typeface="Times New Roman"/>
              <a:sym typeface="Times New Roman"/>
            </a:endParaRPr>
          </a:p>
        </p:txBody>
      </p:sp>
      <p:grpSp>
        <p:nvGrpSpPr>
          <p:cNvPr id="349" name="Google Shape;349;p29"/>
          <p:cNvGrpSpPr/>
          <p:nvPr/>
        </p:nvGrpSpPr>
        <p:grpSpPr>
          <a:xfrm>
            <a:off x="378179" y="775732"/>
            <a:ext cx="11435642" cy="5647646"/>
            <a:chOff x="259645" y="775732"/>
            <a:chExt cx="11435642" cy="5647646"/>
          </a:xfrm>
        </p:grpSpPr>
        <p:pic>
          <p:nvPicPr>
            <p:cNvPr id="350" name="Google Shape;350;p29"/>
            <p:cNvPicPr preferRelativeResize="0"/>
            <p:nvPr/>
          </p:nvPicPr>
          <p:blipFill rotWithShape="1">
            <a:blip r:embed="rId3">
              <a:alphaModFix/>
            </a:blip>
            <a:srcRect/>
            <a:stretch/>
          </p:blipFill>
          <p:spPr>
            <a:xfrm>
              <a:off x="259645" y="775732"/>
              <a:ext cx="3657600" cy="5647646"/>
            </a:xfrm>
            <a:prstGeom prst="rect">
              <a:avLst/>
            </a:prstGeom>
            <a:noFill/>
            <a:ln>
              <a:noFill/>
            </a:ln>
          </p:spPr>
        </p:pic>
        <p:pic>
          <p:nvPicPr>
            <p:cNvPr id="351" name="Google Shape;351;p29"/>
            <p:cNvPicPr preferRelativeResize="0"/>
            <p:nvPr/>
          </p:nvPicPr>
          <p:blipFill rotWithShape="1">
            <a:blip r:embed="rId4">
              <a:alphaModFix/>
            </a:blip>
            <a:srcRect/>
            <a:stretch/>
          </p:blipFill>
          <p:spPr>
            <a:xfrm>
              <a:off x="4131733" y="775732"/>
              <a:ext cx="3657600" cy="5647646"/>
            </a:xfrm>
            <a:prstGeom prst="rect">
              <a:avLst/>
            </a:prstGeom>
            <a:noFill/>
            <a:ln>
              <a:noFill/>
            </a:ln>
          </p:spPr>
        </p:pic>
        <p:pic>
          <p:nvPicPr>
            <p:cNvPr id="352" name="Google Shape;352;p29"/>
            <p:cNvPicPr preferRelativeResize="0"/>
            <p:nvPr/>
          </p:nvPicPr>
          <p:blipFill rotWithShape="1">
            <a:blip r:embed="rId5">
              <a:alphaModFix/>
            </a:blip>
            <a:srcRect/>
            <a:stretch/>
          </p:blipFill>
          <p:spPr>
            <a:xfrm>
              <a:off x="8037687" y="775732"/>
              <a:ext cx="3657600" cy="5647646"/>
            </a:xfrm>
            <a:prstGeom prst="rect">
              <a:avLst/>
            </a:prstGeom>
            <a:noFill/>
            <a:ln>
              <a:noFill/>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8932903f29_0_5"/>
          <p:cNvSpPr/>
          <p:nvPr/>
        </p:nvSpPr>
        <p:spPr>
          <a:xfrm>
            <a:off x="860243" y="5263117"/>
            <a:ext cx="10471515" cy="95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smtClean="0">
                <a:solidFill>
                  <a:schemeClr val="dk1"/>
                </a:solidFill>
                <a:latin typeface="Times New Roman"/>
                <a:ea typeface="Times New Roman"/>
                <a:cs typeface="Times New Roman"/>
                <a:sym typeface="Times New Roman"/>
              </a:rPr>
              <a:t>Concepts from the State Ratifying Conventions organize the Bill of Rights.</a:t>
            </a:r>
            <a:endParaRPr sz="3200" b="1" dirty="0">
              <a:solidFill>
                <a:schemeClr val="dk1"/>
              </a:solidFill>
              <a:latin typeface="Times New Roman"/>
              <a:ea typeface="Times New Roman"/>
              <a:cs typeface="Times New Roman"/>
              <a:sym typeface="Times New Roman"/>
            </a:endParaRPr>
          </a:p>
        </p:txBody>
      </p:sp>
      <p:pic>
        <p:nvPicPr>
          <p:cNvPr id="128" name="Google Shape;128;g8932903f29_0_5"/>
          <p:cNvPicPr preferRelativeResize="0"/>
          <p:nvPr/>
        </p:nvPicPr>
        <p:blipFill rotWithShape="1">
          <a:blip r:embed="rId3">
            <a:alphaModFix/>
          </a:blip>
          <a:srcRect/>
          <a:stretch/>
        </p:blipFill>
        <p:spPr>
          <a:xfrm>
            <a:off x="2366127" y="201243"/>
            <a:ext cx="7674897" cy="4889232"/>
          </a:xfrm>
          <a:prstGeom prst="rect">
            <a:avLst/>
          </a:prstGeom>
          <a:noFill/>
          <a:ln>
            <a:noFill/>
          </a:ln>
        </p:spPr>
      </p:pic>
    </p:spTree>
    <p:extLst>
      <p:ext uri="{BB962C8B-B14F-4D97-AF65-F5344CB8AC3E}">
        <p14:creationId xmlns:p14="http://schemas.microsoft.com/office/powerpoint/2010/main" val="455043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30"/>
          <p:cNvSpPr/>
          <p:nvPr/>
        </p:nvSpPr>
        <p:spPr>
          <a:xfrm>
            <a:off x="0" y="465177"/>
            <a:ext cx="121920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chemeClr val="dk1"/>
                </a:solidFill>
                <a:latin typeface="Times New Roman"/>
                <a:ea typeface="Times New Roman"/>
                <a:cs typeface="Times New Roman"/>
                <a:sym typeface="Times New Roman"/>
              </a:rPr>
              <a:t>The </a:t>
            </a:r>
            <a:r>
              <a:rPr lang="en-US" sz="2800" dirty="0">
                <a:solidFill>
                  <a:schemeClr val="dk1"/>
                </a:solidFill>
                <a:latin typeface="Times New Roman"/>
                <a:ea typeface="Times New Roman"/>
                <a:cs typeface="Times New Roman"/>
                <a:sym typeface="Times New Roman"/>
              </a:rPr>
              <a:t>first </a:t>
            </a:r>
            <a:r>
              <a:rPr lang="en-US" sz="2800" dirty="0" smtClean="0">
                <a:solidFill>
                  <a:schemeClr val="dk1"/>
                </a:solidFill>
                <a:latin typeface="Times New Roman"/>
                <a:ea typeface="Times New Roman"/>
                <a:cs typeface="Times New Roman"/>
                <a:sym typeface="Times New Roman"/>
              </a:rPr>
              <a:t>six proposed Articles assert that government power should be limited.</a:t>
            </a:r>
            <a:endParaRPr sz="2800" dirty="0">
              <a:solidFill>
                <a:schemeClr val="dk1"/>
              </a:solidFill>
              <a:latin typeface="Calibri"/>
              <a:ea typeface="Calibri"/>
              <a:cs typeface="Calibri"/>
              <a:sym typeface="Calibri"/>
            </a:endParaRPr>
          </a:p>
        </p:txBody>
      </p:sp>
      <p:pic>
        <p:nvPicPr>
          <p:cNvPr id="359" name="Google Shape;359;p30"/>
          <p:cNvPicPr preferRelativeResize="0"/>
          <p:nvPr/>
        </p:nvPicPr>
        <p:blipFill rotWithShape="1">
          <a:blip r:embed="rId3">
            <a:alphaModFix/>
          </a:blip>
          <a:srcRect t="40434" b="16336"/>
          <a:stretch/>
        </p:blipFill>
        <p:spPr>
          <a:xfrm>
            <a:off x="4430890" y="1422400"/>
            <a:ext cx="7761110" cy="5260623"/>
          </a:xfrm>
          <a:prstGeom prst="rect">
            <a:avLst/>
          </a:prstGeom>
          <a:noFill/>
          <a:ln>
            <a:noFill/>
          </a:ln>
        </p:spPr>
      </p:pic>
      <p:sp>
        <p:nvSpPr>
          <p:cNvPr id="2" name="TextBox 1"/>
          <p:cNvSpPr txBox="1"/>
          <p:nvPr/>
        </p:nvSpPr>
        <p:spPr>
          <a:xfrm>
            <a:off x="181009" y="1221350"/>
            <a:ext cx="3465689" cy="2646878"/>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Ideas:</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dirty="0"/>
          </a:p>
          <a:p>
            <a:endParaRPr lang="en-US" dirty="0" smtClean="0"/>
          </a:p>
          <a:p>
            <a:endParaRPr lang="en-US" dirty="0"/>
          </a:p>
        </p:txBody>
      </p:sp>
      <p:sp>
        <p:nvSpPr>
          <p:cNvPr id="4" name="TextBox 3"/>
          <p:cNvSpPr txBox="1"/>
          <p:nvPr/>
        </p:nvSpPr>
        <p:spPr>
          <a:xfrm>
            <a:off x="181009" y="4052825"/>
            <a:ext cx="3815644" cy="1415772"/>
          </a:xfrm>
          <a:prstGeom prst="rect">
            <a:avLst/>
          </a:prstGeom>
          <a:noFill/>
        </p:spPr>
        <p:txBody>
          <a:bodyPr wrap="square" rtlCol="0">
            <a:spAutoFit/>
          </a:bodyPr>
          <a:lstStyle/>
          <a:p>
            <a:pPr marL="282575" indent="-282575"/>
            <a:r>
              <a:rPr lang="en-US" sz="2400" dirty="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Congress </a:t>
            </a:r>
            <a:r>
              <a:rPr lang="en-US" sz="2400" dirty="0">
                <a:latin typeface="Times New Roman" panose="02020603050405020304" pitchFamily="18" charset="0"/>
                <a:cs typeface="Times New Roman" panose="02020603050405020304" pitchFamily="18" charset="0"/>
              </a:rPr>
              <a:t>may not establish an official </a:t>
            </a:r>
            <a:r>
              <a:rPr lang="en-US" sz="2400" dirty="0" smtClean="0">
                <a:latin typeface="Times New Roman" panose="02020603050405020304" pitchFamily="18" charset="0"/>
                <a:cs typeface="Times New Roman" panose="02020603050405020304" pitchFamily="18" charset="0"/>
              </a:rPr>
              <a:t>religion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181009" y="3091957"/>
            <a:ext cx="4357124" cy="1261884"/>
          </a:xfrm>
          <a:prstGeom prst="rect">
            <a:avLst/>
          </a:prstGeom>
          <a:noFill/>
        </p:spPr>
        <p:txBody>
          <a:bodyPr wrap="square" rtlCol="0">
            <a:spAutoFit/>
          </a:bodyPr>
          <a:lstStyle/>
          <a:p>
            <a:pPr marL="282575" indent="-282575"/>
            <a:r>
              <a:rPr lang="en-US" sz="2400" dirty="0">
                <a:latin typeface="Times New Roman" panose="02020603050405020304" pitchFamily="18" charset="0"/>
                <a:cs typeface="Times New Roman" panose="02020603050405020304" pitchFamily="18" charset="0"/>
              </a:rPr>
              <a:t>2. Officials cannot </a:t>
            </a:r>
            <a:r>
              <a:rPr lang="en-US" sz="2400" dirty="0" smtClean="0">
                <a:latin typeface="Times New Roman" panose="02020603050405020304" pitchFamily="18" charset="0"/>
                <a:cs typeface="Times New Roman" panose="02020603050405020304" pitchFamily="18" charset="0"/>
              </a:rPr>
              <a:t>increase their own salaries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181009" y="2089436"/>
            <a:ext cx="3900312" cy="1046440"/>
          </a:xfrm>
          <a:prstGeom prst="rect">
            <a:avLst/>
          </a:prstGeom>
          <a:noFill/>
        </p:spPr>
        <p:txBody>
          <a:bodyPr wrap="square" rtlCol="0">
            <a:spAutoFit/>
          </a:bodyPr>
          <a:lstStyle/>
          <a:p>
            <a:pPr marL="282575" indent="-282575"/>
            <a:r>
              <a:rPr lang="en-US" sz="2400" dirty="0">
                <a:latin typeface="Times New Roman" panose="02020603050405020304" pitchFamily="18" charset="0"/>
                <a:cs typeface="Times New Roman" panose="02020603050405020304" pitchFamily="18" charset="0"/>
              </a:rPr>
              <a:t>1 Congress must be </a:t>
            </a:r>
            <a:r>
              <a:rPr lang="en-US" sz="2400" dirty="0" smtClean="0">
                <a:latin typeface="Times New Roman" panose="02020603050405020304" pitchFamily="18" charset="0"/>
                <a:cs typeface="Times New Roman" panose="02020603050405020304" pitchFamily="18" charset="0"/>
              </a:rPr>
              <a:t>representative.</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7" name="Rectangle 6"/>
          <p:cNvSpPr/>
          <p:nvPr/>
        </p:nvSpPr>
        <p:spPr>
          <a:xfrm>
            <a:off x="181009" y="5441659"/>
            <a:ext cx="4357124" cy="1569660"/>
          </a:xfrm>
          <a:prstGeom prst="rect">
            <a:avLst/>
          </a:prstGeom>
        </p:spPr>
        <p:txBody>
          <a:bodyPr wrap="square">
            <a:spAutoFit/>
          </a:bodyPr>
          <a:lstStyle/>
          <a:p>
            <a:pPr marL="282575" indent="-282575"/>
            <a:r>
              <a:rPr lang="en-US" sz="2400" dirty="0">
                <a:latin typeface="Times New Roman" panose="02020603050405020304" pitchFamily="18" charset="0"/>
                <a:cs typeface="Times New Roman" panose="02020603050405020304" pitchFamily="18" charset="0"/>
              </a:rPr>
              <a:t>4</a:t>
            </a:r>
            <a:r>
              <a:rPr lang="en-US" sz="2400" dirty="0" smtClean="0">
                <a:latin typeface="Times New Roman" panose="02020603050405020304" pitchFamily="18" charset="0"/>
                <a:cs typeface="Times New Roman" panose="02020603050405020304" pitchFamily="18" charset="0"/>
              </a:rPr>
              <a:t>. Speech</a:t>
            </a:r>
            <a:r>
              <a:rPr lang="en-US" sz="2400" dirty="0">
                <a:latin typeface="Times New Roman" panose="02020603050405020304" pitchFamily="18" charset="0"/>
                <a:cs typeface="Times New Roman" panose="02020603050405020304" pitchFamily="18" charset="0"/>
              </a:rPr>
              <a:t>, the Press, Assembly, and Petition shall be unrestricted </a:t>
            </a:r>
          </a:p>
          <a:p>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906"/>
          <a:stretch/>
        </p:blipFill>
        <p:spPr>
          <a:xfrm>
            <a:off x="4309510" y="257549"/>
            <a:ext cx="7763256" cy="1876072"/>
          </a:xfrm>
          <a:prstGeom prst="rect">
            <a:avLst/>
          </a:prstGeom>
        </p:spPr>
      </p:pic>
      <p:sp>
        <p:nvSpPr>
          <p:cNvPr id="5" name="TextBox 4"/>
          <p:cNvSpPr txBox="1"/>
          <p:nvPr/>
        </p:nvSpPr>
        <p:spPr>
          <a:xfrm>
            <a:off x="187953" y="257549"/>
            <a:ext cx="4017861" cy="4154984"/>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5. On the militia and weapons:</a:t>
            </a:r>
          </a:p>
          <a:p>
            <a:r>
              <a:rPr lang="en-US" sz="2200" dirty="0" smtClean="0">
                <a:latin typeface="Times New Roman" panose="02020603050405020304" pitchFamily="18" charset="0"/>
                <a:cs typeface="Times New Roman" panose="02020603050405020304" pitchFamily="18" charset="0"/>
              </a:rPr>
              <a:t> </a:t>
            </a:r>
          </a:p>
          <a:p>
            <a:pPr marL="573088" indent="-290513">
              <a:buAutoNum type="alphaLcPeriod"/>
            </a:pPr>
            <a:r>
              <a:rPr lang="en-US" sz="2200" dirty="0" smtClean="0">
                <a:latin typeface="Times New Roman" panose="02020603050405020304" pitchFamily="18" charset="0"/>
                <a:cs typeface="Times New Roman" panose="02020603050405020304" pitchFamily="18" charset="0"/>
              </a:rPr>
              <a:t>A militia composed of the body of the people will defend the state</a:t>
            </a:r>
          </a:p>
          <a:p>
            <a:pPr marL="573088" indent="-290513">
              <a:buAutoNum type="alphaLcPeriod"/>
            </a:pPr>
            <a:endParaRPr lang="en-US" sz="2200" dirty="0" smtClean="0">
              <a:latin typeface="Times New Roman" panose="02020603050405020304" pitchFamily="18" charset="0"/>
              <a:cs typeface="Times New Roman" panose="02020603050405020304" pitchFamily="18" charset="0"/>
            </a:endParaRPr>
          </a:p>
          <a:p>
            <a:pPr marL="573088" indent="-290513">
              <a:buAutoNum type="alphaLcPeriod"/>
            </a:pPr>
            <a:r>
              <a:rPr lang="en-US" sz="2200" dirty="0" smtClean="0">
                <a:latin typeface="Times New Roman" panose="02020603050405020304" pitchFamily="18" charset="0"/>
                <a:cs typeface="Times New Roman" panose="02020603050405020304" pitchFamily="18" charset="0"/>
              </a:rPr>
              <a:t>The people have the right to keep and bear arms</a:t>
            </a:r>
          </a:p>
          <a:p>
            <a:pPr marL="573088" indent="-290513">
              <a:buAutoNum type="alphaLcPeriod"/>
            </a:pPr>
            <a:endParaRPr lang="en-US" sz="2200" dirty="0" smtClean="0">
              <a:latin typeface="Times New Roman" panose="02020603050405020304" pitchFamily="18" charset="0"/>
              <a:cs typeface="Times New Roman" panose="02020603050405020304" pitchFamily="18" charset="0"/>
            </a:endParaRPr>
          </a:p>
          <a:p>
            <a:pPr marL="573088" indent="-290513">
              <a:buAutoNum type="alphaLcPeriod"/>
            </a:pPr>
            <a:r>
              <a:rPr lang="en-US" sz="2200" dirty="0" smtClean="0">
                <a:latin typeface="Times New Roman" panose="02020603050405020304" pitchFamily="18" charset="0"/>
                <a:cs typeface="Times New Roman" panose="02020603050405020304" pitchFamily="18" charset="0"/>
              </a:rPr>
              <a:t>Those scrupulous of bearing arms shall not be compelled to serve in person</a:t>
            </a:r>
            <a:endParaRPr lang="en-US" sz="2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309510" y="4694348"/>
            <a:ext cx="7763256" cy="1580415"/>
          </a:xfrm>
          <a:prstGeom prst="rect">
            <a:avLst/>
          </a:prstGeom>
        </p:spPr>
      </p:pic>
      <p:sp>
        <p:nvSpPr>
          <p:cNvPr id="3" name="TextBox 2"/>
          <p:cNvSpPr txBox="1"/>
          <p:nvPr/>
        </p:nvSpPr>
        <p:spPr>
          <a:xfrm>
            <a:off x="263951" y="4637984"/>
            <a:ext cx="3941863" cy="2308324"/>
          </a:xfrm>
          <a:prstGeom prst="rect">
            <a:avLst/>
          </a:prstGeom>
          <a:noFill/>
        </p:spPr>
        <p:txBody>
          <a:bodyPr wrap="square" rtlCol="0">
            <a:spAutoFit/>
          </a:bodyPr>
          <a:lstStyle/>
          <a:p>
            <a:pPr marL="282575" indent="-282575"/>
            <a:r>
              <a:rPr lang="en-US" sz="2400" dirty="0" smtClean="0">
                <a:latin typeface="Times New Roman" panose="02020603050405020304" pitchFamily="18" charset="0"/>
                <a:cs typeface="Times New Roman" panose="02020603050405020304" pitchFamily="18" charset="0"/>
              </a:rPr>
              <a:t>6. The government cannot quarter troops in private homes without the consent of the owner, or as prescribed by law during a war.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93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52765" y="1190574"/>
            <a:ext cx="6858000" cy="1626010"/>
          </a:xfrm>
          <a:prstGeom prst="rect">
            <a:avLst/>
          </a:prstGeom>
        </p:spPr>
      </p:pic>
      <p:pic>
        <p:nvPicPr>
          <p:cNvPr id="6" name="Picture 5"/>
          <p:cNvPicPr>
            <a:picLocks noChangeAspect="1"/>
          </p:cNvPicPr>
          <p:nvPr/>
        </p:nvPicPr>
        <p:blipFill>
          <a:blip r:embed="rId3"/>
          <a:stretch>
            <a:fillRect/>
          </a:stretch>
        </p:blipFill>
        <p:spPr>
          <a:xfrm>
            <a:off x="5077950" y="4059209"/>
            <a:ext cx="6858000" cy="1915064"/>
          </a:xfrm>
          <a:prstGeom prst="rect">
            <a:avLst/>
          </a:prstGeom>
        </p:spPr>
      </p:pic>
      <p:sp>
        <p:nvSpPr>
          <p:cNvPr id="7" name="Rectangle 6"/>
          <p:cNvSpPr/>
          <p:nvPr/>
        </p:nvSpPr>
        <p:spPr>
          <a:xfrm>
            <a:off x="205046" y="417973"/>
            <a:ext cx="423394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Proposed </a:t>
            </a:r>
            <a:r>
              <a:rPr lang="en-US" sz="2400" dirty="0" smtClean="0">
                <a:latin typeface="Times New Roman" panose="02020603050405020304" pitchFamily="18" charset="0"/>
                <a:cs typeface="Times New Roman" panose="02020603050405020304" pitchFamily="18" charset="0"/>
              </a:rPr>
              <a:t>Amendments </a:t>
            </a:r>
            <a:r>
              <a:rPr lang="en-US" sz="2400" dirty="0" smtClean="0">
                <a:latin typeface="Times New Roman" panose="02020603050405020304" pitchFamily="18" charset="0"/>
                <a:cs typeface="Times New Roman" panose="02020603050405020304" pitchFamily="18" charset="0"/>
              </a:rPr>
              <a:t>7 </a:t>
            </a:r>
            <a:r>
              <a:rPr lang="en-US" sz="2400" dirty="0">
                <a:latin typeface="Times New Roman" panose="02020603050405020304" pitchFamily="18" charset="0"/>
                <a:cs typeface="Times New Roman" panose="02020603050405020304" pitchFamily="18" charset="0"/>
              </a:rPr>
              <a:t>– 10:</a:t>
            </a:r>
          </a:p>
          <a:p>
            <a:r>
              <a:rPr lang="en-US" sz="2400" dirty="0">
                <a:latin typeface="Times New Roman" panose="02020603050405020304" pitchFamily="18" charset="0"/>
                <a:cs typeface="Times New Roman" panose="02020603050405020304" pitchFamily="18" charset="0"/>
              </a:rPr>
              <a:t>Legal rights must be protected</a:t>
            </a:r>
          </a:p>
        </p:txBody>
      </p:sp>
      <p:sp>
        <p:nvSpPr>
          <p:cNvPr id="8" name="Rectangle 7"/>
          <p:cNvSpPr/>
          <p:nvPr/>
        </p:nvSpPr>
        <p:spPr>
          <a:xfrm>
            <a:off x="421178" y="4059209"/>
            <a:ext cx="6096000" cy="2308324"/>
          </a:xfrm>
          <a:prstGeom prst="rect">
            <a:avLst/>
          </a:prstGeom>
        </p:spPr>
        <p:txBody>
          <a:bodyPr>
            <a:spAutoFit/>
          </a:bodyPr>
          <a:lstStyle/>
          <a:p>
            <a:r>
              <a:rPr lang="en-US" sz="2400" dirty="0">
                <a:latin typeface="Times New Roman" panose="02020603050405020304" pitchFamily="18" charset="0"/>
                <a:cs typeface="Times New Roman" panose="02020603050405020304" pitchFamily="18" charset="0"/>
              </a:rPr>
              <a:t>8. Protections:</a:t>
            </a:r>
          </a:p>
          <a:p>
            <a:pPr marL="914400" lvl="1" indent="-574675">
              <a:buAutoNum type="alphaLcPeriod"/>
            </a:pPr>
            <a:r>
              <a:rPr lang="en-US" sz="2400" dirty="0">
                <a:latin typeface="Times New Roman" panose="02020603050405020304" pitchFamily="18" charset="0"/>
                <a:cs typeface="Times New Roman" panose="02020603050405020304" pitchFamily="18" charset="0"/>
              </a:rPr>
              <a:t>No double jeopardy; </a:t>
            </a:r>
          </a:p>
          <a:p>
            <a:pPr marL="914400" lvl="1" indent="-574675">
              <a:buAutoNum type="alphaLcPeriod"/>
            </a:pPr>
            <a:r>
              <a:rPr lang="en-US" sz="2400" dirty="0">
                <a:latin typeface="Times New Roman" panose="02020603050405020304" pitchFamily="18" charset="0"/>
                <a:cs typeface="Times New Roman" panose="02020603050405020304" pitchFamily="18" charset="0"/>
              </a:rPr>
              <a:t>No self-incrimination; </a:t>
            </a:r>
          </a:p>
          <a:p>
            <a:pPr marL="914400" lvl="1" indent="-574675"/>
            <a:r>
              <a:rPr lang="en-US" sz="2400" dirty="0">
                <a:latin typeface="Times New Roman" panose="02020603050405020304" pitchFamily="18" charset="0"/>
                <a:cs typeface="Times New Roman" panose="02020603050405020304" pitchFamily="18" charset="0"/>
              </a:rPr>
              <a:t>c.	Guarantee of due process.</a:t>
            </a:r>
          </a:p>
          <a:p>
            <a:pPr marL="914400" lvl="1" indent="-574675"/>
            <a:r>
              <a:rPr lang="en-US" sz="2400" dirty="0">
                <a:latin typeface="Times New Roman" panose="02020603050405020304" pitchFamily="18" charset="0"/>
                <a:cs typeface="Times New Roman" panose="02020603050405020304" pitchFamily="18" charset="0"/>
              </a:rPr>
              <a:t>d. 	Protection of property from uncompensated taking</a:t>
            </a:r>
            <a:r>
              <a:rPr lang="en-US" dirty="0"/>
              <a:t>	</a:t>
            </a:r>
          </a:p>
        </p:txBody>
      </p:sp>
      <p:sp>
        <p:nvSpPr>
          <p:cNvPr id="9" name="TextBox 8"/>
          <p:cNvSpPr txBox="1"/>
          <p:nvPr/>
        </p:nvSpPr>
        <p:spPr>
          <a:xfrm>
            <a:off x="349135" y="1438102"/>
            <a:ext cx="4272741" cy="2677656"/>
          </a:xfrm>
          <a:prstGeom prst="rect">
            <a:avLst/>
          </a:prstGeom>
          <a:noFill/>
        </p:spPr>
        <p:txBody>
          <a:bodyPr wrap="square" rtlCol="0">
            <a:spAutoFit/>
          </a:bodyPr>
          <a:lstStyle/>
          <a:p>
            <a:pPr marL="973138" indent="-914400"/>
            <a:r>
              <a:rPr lang="en-US" sz="2400" dirty="0" smtClean="0">
                <a:latin typeface="Times New Roman" panose="02020603050405020304" pitchFamily="18" charset="0"/>
                <a:cs typeface="Times New Roman" panose="02020603050405020304" pitchFamily="18" charset="0"/>
              </a:rPr>
              <a:t>7. Guarantees:</a:t>
            </a:r>
          </a:p>
          <a:p>
            <a:pPr marL="973138" indent="-574675">
              <a:buAutoNum type="alphaLcPeriod"/>
            </a:pPr>
            <a:r>
              <a:rPr lang="en-US" sz="2400" dirty="0" smtClean="0">
                <a:latin typeface="Times New Roman" panose="02020603050405020304" pitchFamily="18" charset="0"/>
                <a:cs typeface="Times New Roman" panose="02020603050405020304" pitchFamily="18" charset="0"/>
              </a:rPr>
              <a:t>The right to be secure from unreasonable search and seizure </a:t>
            </a:r>
          </a:p>
          <a:p>
            <a:pPr marL="973138" indent="-574675">
              <a:buAutoNum type="alphaLcPeriod"/>
            </a:pPr>
            <a:r>
              <a:rPr lang="en-US" sz="2400" dirty="0">
                <a:latin typeface="Times New Roman" panose="02020603050405020304" pitchFamily="18" charset="0"/>
                <a:cs typeface="Times New Roman" panose="02020603050405020304" pitchFamily="18" charset="0"/>
              </a:rPr>
              <a:t>W</a:t>
            </a:r>
            <a:r>
              <a:rPr lang="en-US" sz="2400" dirty="0" smtClean="0">
                <a:latin typeface="Times New Roman" panose="02020603050405020304" pitchFamily="18" charset="0"/>
                <a:cs typeface="Times New Roman" panose="02020603050405020304" pitchFamily="18" charset="0"/>
              </a:rPr>
              <a:t>arrants </a:t>
            </a:r>
            <a:r>
              <a:rPr lang="en-US" sz="2400" dirty="0" smtClean="0">
                <a:latin typeface="Times New Roman" panose="02020603050405020304" pitchFamily="18" charset="0"/>
                <a:cs typeface="Times New Roman" panose="02020603050405020304" pitchFamily="18" charset="0"/>
              </a:rPr>
              <a:t>must </a:t>
            </a:r>
            <a:r>
              <a:rPr lang="en-US" sz="2400" dirty="0" smtClean="0">
                <a:latin typeface="Times New Roman" panose="02020603050405020304" pitchFamily="18" charset="0"/>
                <a:cs typeface="Times New Roman" panose="02020603050405020304" pitchFamily="18" charset="0"/>
              </a:rPr>
              <a:t>be specific and issued upon probable cause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83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8861"/>
          <a:stretch/>
        </p:blipFill>
        <p:spPr>
          <a:xfrm>
            <a:off x="5455891" y="1086141"/>
            <a:ext cx="6555163" cy="4440619"/>
          </a:xfrm>
          <a:prstGeom prst="rect">
            <a:avLst/>
          </a:prstGeom>
        </p:spPr>
      </p:pic>
      <p:sp>
        <p:nvSpPr>
          <p:cNvPr id="6" name="TextBox 5"/>
          <p:cNvSpPr txBox="1"/>
          <p:nvPr/>
        </p:nvSpPr>
        <p:spPr>
          <a:xfrm>
            <a:off x="77129" y="1086141"/>
            <a:ext cx="4950394" cy="1569660"/>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9. Protection of rights to:</a:t>
            </a:r>
          </a:p>
          <a:p>
            <a:pPr marL="914400" indent="-574675"/>
            <a:r>
              <a:rPr lang="en-US" sz="2400" dirty="0" smtClean="0">
                <a:latin typeface="Times New Roman" panose="02020603050405020304" pitchFamily="18" charset="0"/>
                <a:cs typeface="Times New Roman" panose="02020603050405020304" pitchFamily="18" charset="0"/>
              </a:rPr>
              <a:t>a.	A speedy, public trial</a:t>
            </a:r>
          </a:p>
          <a:p>
            <a:pPr marL="914400" indent="-574675"/>
            <a:r>
              <a:rPr lang="en-US" sz="2400" dirty="0" smtClean="0">
                <a:latin typeface="Times New Roman" panose="02020603050405020304" pitchFamily="18" charset="0"/>
                <a:cs typeface="Times New Roman" panose="02020603050405020304" pitchFamily="18" charset="0"/>
              </a:rPr>
              <a:t>b.	Be informed of the charge</a:t>
            </a:r>
          </a:p>
          <a:p>
            <a:pPr marL="914400" indent="-574675"/>
            <a:r>
              <a:rPr lang="en-US" sz="2400" dirty="0" smtClean="0">
                <a:latin typeface="Times New Roman" panose="02020603050405020304" pitchFamily="18" charset="0"/>
                <a:cs typeface="Times New Roman" panose="02020603050405020304" pitchFamily="18" charset="0"/>
              </a:rPr>
              <a:t>c.	Call and to confront witnesses</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7129" y="3188627"/>
            <a:ext cx="5052373" cy="19389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10. Guarantees:</a:t>
            </a:r>
          </a:p>
          <a:p>
            <a:pPr marL="971550" indent="-631825">
              <a:buAutoNum type="alphaLcPeriod"/>
            </a:pPr>
            <a:r>
              <a:rPr lang="en-US" sz="2400" dirty="0" smtClean="0">
                <a:latin typeface="Times New Roman" panose="02020603050405020304" pitchFamily="18" charset="0"/>
                <a:cs typeface="Times New Roman" panose="02020603050405020304" pitchFamily="18" charset="0"/>
              </a:rPr>
              <a:t>Charges will be brought only from a Grand Jury</a:t>
            </a:r>
          </a:p>
          <a:p>
            <a:pPr marL="971550" indent="-631825">
              <a:buAutoNum type="alphaLcPeriod"/>
            </a:pPr>
            <a:r>
              <a:rPr lang="en-US" sz="2400" dirty="0" smtClean="0">
                <a:latin typeface="Times New Roman" panose="02020603050405020304" pitchFamily="18" charset="0"/>
                <a:cs typeface="Times New Roman" panose="02020603050405020304" pitchFamily="18" charset="0"/>
              </a:rPr>
              <a:t>Right to an impartial jury in a criminal trial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215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55184" y="2014980"/>
            <a:ext cx="7763256" cy="3871546"/>
          </a:xfrm>
          <a:prstGeom prst="rect">
            <a:avLst/>
          </a:prstGeom>
        </p:spPr>
      </p:pic>
      <p:sp>
        <p:nvSpPr>
          <p:cNvPr id="5" name="TextBox 4"/>
          <p:cNvSpPr txBox="1"/>
          <p:nvPr/>
        </p:nvSpPr>
        <p:spPr>
          <a:xfrm>
            <a:off x="169682" y="1904217"/>
            <a:ext cx="4185502"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11. The decisions of local juries must be respected.  (In a big country, one must be protected against retrial in a distant court.)</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7390" y="3799005"/>
            <a:ext cx="4062952"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12. The right to a jury trial in a civil case must be guaranteed.</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20511" y="4835953"/>
            <a:ext cx="3949831"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13. No excessive bail or fines; no cruel or unusual punishment.</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0511" y="744718"/>
            <a:ext cx="848266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People must be protected from abuses of the legal system: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974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8744" y="3254751"/>
            <a:ext cx="7763256" cy="1259447"/>
          </a:xfrm>
          <a:prstGeom prst="rect">
            <a:avLst/>
          </a:prstGeom>
        </p:spPr>
      </p:pic>
      <p:sp>
        <p:nvSpPr>
          <p:cNvPr id="6" name="TextBox 5"/>
          <p:cNvSpPr txBox="1"/>
          <p:nvPr/>
        </p:nvSpPr>
        <p:spPr>
          <a:xfrm>
            <a:off x="282803" y="2460396"/>
            <a:ext cx="4042245" cy="3785652"/>
          </a:xfrm>
          <a:prstGeom prst="rect">
            <a:avLst/>
          </a:prstGeom>
          <a:noFill/>
        </p:spPr>
        <p:txBody>
          <a:bodyPr wrap="square" rtlCol="0">
            <a:spAutoFit/>
          </a:bodyPr>
          <a:lstStyle/>
          <a:p>
            <a:pPr marL="342900" indent="-342900">
              <a:buAutoNum type="arabicPeriod" startAt="14"/>
            </a:pPr>
            <a:r>
              <a:rPr lang="en-US" sz="2400" dirty="0" smtClean="0">
                <a:latin typeface="Times New Roman" panose="02020603050405020304" pitchFamily="18" charset="0"/>
                <a:cs typeface="Times New Roman" panose="02020603050405020304" pitchFamily="18" charset="0"/>
              </a:rPr>
              <a:t> This is a </a:t>
            </a:r>
            <a:r>
              <a:rPr lang="en-US" sz="2400" u="sng" dirty="0" smtClean="0">
                <a:latin typeface="Times New Roman" panose="02020603050405020304" pitchFamily="18" charset="0"/>
                <a:cs typeface="Times New Roman" panose="02020603050405020304" pitchFamily="18" charset="0"/>
              </a:rPr>
              <a:t>Federalist</a:t>
            </a:r>
            <a:r>
              <a:rPr lang="en-US" sz="2400" dirty="0" smtClean="0">
                <a:latin typeface="Times New Roman" panose="02020603050405020304" pitchFamily="18" charset="0"/>
                <a:cs typeface="Times New Roman" panose="02020603050405020304" pitchFamily="18" charset="0"/>
              </a:rPr>
              <a:t> idea:</a:t>
            </a:r>
          </a:p>
          <a:p>
            <a:endParaRPr lang="en-US" sz="2400" dirty="0" smtClean="0">
              <a:latin typeface="Times New Roman" panose="02020603050405020304" pitchFamily="18" charset="0"/>
              <a:cs typeface="Times New Roman" panose="02020603050405020304" pitchFamily="18" charset="0"/>
            </a:endParaRPr>
          </a:p>
          <a:p>
            <a:pPr marL="914400" indent="-452438"/>
            <a:r>
              <a:rPr lang="en-US" sz="2400" dirty="0" smtClean="0">
                <a:latin typeface="Times New Roman" panose="02020603050405020304" pitchFamily="18" charset="0"/>
                <a:cs typeface="Times New Roman" panose="02020603050405020304" pitchFamily="18" charset="0"/>
              </a:rPr>
              <a:t>a.	This amendment was </a:t>
            </a:r>
            <a:r>
              <a:rPr lang="en-US" sz="2400" u="sng" dirty="0" smtClean="0">
                <a:latin typeface="Times New Roman" panose="02020603050405020304" pitchFamily="18" charset="0"/>
                <a:cs typeface="Times New Roman" panose="02020603050405020304" pitchFamily="18" charset="0"/>
              </a:rPr>
              <a:t>not proposed by a state ratifying convention</a:t>
            </a:r>
          </a:p>
          <a:p>
            <a:pPr marL="857250" indent="-395288"/>
            <a:r>
              <a:rPr lang="en-US" sz="2400" dirty="0" smtClean="0">
                <a:latin typeface="Times New Roman" panose="02020603050405020304" pitchFamily="18" charset="0"/>
                <a:cs typeface="Times New Roman" panose="02020603050405020304" pitchFamily="18" charset="0"/>
              </a:rPr>
              <a:t>b.	James Madison introduced it to give the Federal government veto power over actions by the states.</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216916" y="0"/>
            <a:ext cx="8029100" cy="2026763"/>
          </a:xfrm>
          <a:prstGeom prst="rect">
            <a:avLst/>
          </a:prstGeom>
        </p:spPr>
      </p:pic>
      <p:cxnSp>
        <p:nvCxnSpPr>
          <p:cNvPr id="3" name="Straight Connector 2"/>
          <p:cNvCxnSpPr/>
          <p:nvPr/>
        </p:nvCxnSpPr>
        <p:spPr>
          <a:xfrm>
            <a:off x="3714044" y="2144889"/>
            <a:ext cx="2427112" cy="112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32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878240"/>
            <a:ext cx="9144000" cy="4091748"/>
          </a:xfrm>
          <a:prstGeom prst="rect">
            <a:avLst/>
          </a:prstGeom>
        </p:spPr>
      </p:pic>
      <p:sp>
        <p:nvSpPr>
          <p:cNvPr id="99" name="Google Shape;99;g8df9bd3eac_0_8"/>
          <p:cNvSpPr txBox="1"/>
          <p:nvPr/>
        </p:nvSpPr>
        <p:spPr>
          <a:xfrm>
            <a:off x="359923" y="2303464"/>
            <a:ext cx="4149600" cy="341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dirty="0">
              <a:solidFill>
                <a:schemeClr val="dk1"/>
              </a:solidFill>
              <a:latin typeface="Times New Roman"/>
              <a:ea typeface="Times New Roman"/>
              <a:cs typeface="Times New Roman"/>
              <a:sym typeface="Times New Roman"/>
            </a:endParaRPr>
          </a:p>
        </p:txBody>
      </p:sp>
      <p:sp>
        <p:nvSpPr>
          <p:cNvPr id="3" name="Rectangle 2"/>
          <p:cNvSpPr/>
          <p:nvPr/>
        </p:nvSpPr>
        <p:spPr>
          <a:xfrm>
            <a:off x="3048000" y="550898"/>
            <a:ext cx="6096000" cy="1077218"/>
          </a:xfrm>
          <a:prstGeom prst="rect">
            <a:avLst/>
          </a:prstGeom>
        </p:spPr>
        <p:txBody>
          <a:bodyPr>
            <a:spAutoFit/>
          </a:bodyPr>
          <a:lstStyle/>
          <a:p>
            <a:pPr lvl="0" algn="ctr"/>
            <a:r>
              <a:rPr lang="en-US" sz="3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Resources </a:t>
            </a:r>
            <a:r>
              <a:rPr lang="en-US" sz="3200" dirty="0">
                <a:solidFill>
                  <a:schemeClr val="dk1"/>
                </a:solidFill>
                <a:latin typeface="Times New Roman" panose="02020603050405020304" pitchFamily="18" charset="0"/>
                <a:ea typeface="Times New Roman"/>
                <a:cs typeface="Times New Roman" panose="02020603050405020304" pitchFamily="18" charset="0"/>
                <a:sym typeface="Times New Roman"/>
              </a:rPr>
              <a:t>for your </a:t>
            </a:r>
            <a:r>
              <a:rPr lang="en-US" sz="3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students from: </a:t>
            </a:r>
            <a:endParaRPr lang="en-US" sz="3200" dirty="0">
              <a:latin typeface="Times New Roman" panose="02020603050405020304" pitchFamily="18" charset="0"/>
              <a:cs typeface="Times New Roman" panose="02020603050405020304" pitchFamily="18" charset="0"/>
            </a:endParaRPr>
          </a:p>
          <a:p>
            <a:pPr lvl="0" algn="ctr"/>
            <a:r>
              <a:rPr lang="en-US" sz="3200" dirty="0">
                <a:solidFill>
                  <a:schemeClr val="dk1"/>
                </a:solidFill>
                <a:latin typeface="Times New Roman" panose="02020603050405020304" pitchFamily="18" charset="0"/>
                <a:ea typeface="Times New Roman"/>
                <a:cs typeface="Times New Roman" panose="02020603050405020304" pitchFamily="18" charset="0"/>
                <a:sym typeface="Times New Roman"/>
              </a:rPr>
              <a:t>The Center for Legislative Archives</a:t>
            </a:r>
          </a:p>
        </p:txBody>
      </p:sp>
      <p:sp>
        <p:nvSpPr>
          <p:cNvPr id="4" name="Rectangle 3"/>
          <p:cNvSpPr/>
          <p:nvPr/>
        </p:nvSpPr>
        <p:spPr>
          <a:xfrm>
            <a:off x="4002318" y="5997614"/>
            <a:ext cx="4187365" cy="584775"/>
          </a:xfrm>
          <a:prstGeom prst="rect">
            <a:avLst/>
          </a:prstGeom>
        </p:spPr>
        <p:txBody>
          <a:bodyPr wrap="none">
            <a:spAutoFit/>
          </a:bodyPr>
          <a:lstStyle/>
          <a:p>
            <a:pPr lvl="0" algn="ctr"/>
            <a:r>
              <a:rPr lang="en-US" sz="3200" dirty="0">
                <a:solidFill>
                  <a:schemeClr val="dk1"/>
                </a:solidFill>
                <a:latin typeface="Times New Roman"/>
                <a:ea typeface="Times New Roman"/>
                <a:cs typeface="Times New Roman"/>
                <a:sym typeface="Times New Roman"/>
              </a:rPr>
              <a:t>Archives.gov/legislative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34941" y="2084601"/>
            <a:ext cx="7763256" cy="4289856"/>
          </a:xfrm>
          <a:prstGeom prst="rect">
            <a:avLst/>
          </a:prstGeom>
        </p:spPr>
      </p:pic>
      <p:sp>
        <p:nvSpPr>
          <p:cNvPr id="5" name="TextBox 4"/>
          <p:cNvSpPr txBox="1"/>
          <p:nvPr/>
        </p:nvSpPr>
        <p:spPr>
          <a:xfrm>
            <a:off x="141402" y="316978"/>
            <a:ext cx="9521072"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Proposed amendments 15 – 17 regulate balances of power within the federal government and between it and the states.</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1401" y="1391274"/>
            <a:ext cx="3930977"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15. The People invested</a:t>
            </a:r>
            <a:r>
              <a:rPr lang="en-US" sz="2000" u="sng" dirty="0" smtClean="0">
                <a:latin typeface="Times New Roman" panose="02020603050405020304" pitchFamily="18" charset="0"/>
                <a:cs typeface="Times New Roman" panose="02020603050405020304" pitchFamily="18" charset="0"/>
              </a:rPr>
              <a:t> some </a:t>
            </a:r>
            <a:r>
              <a:rPr lang="en-US" sz="2000" dirty="0" smtClean="0">
                <a:latin typeface="Times New Roman" panose="02020603050405020304" pitchFamily="18" charset="0"/>
                <a:cs typeface="Times New Roman" panose="02020603050405020304" pitchFamily="18" charset="0"/>
              </a:rPr>
              <a:t>of their natural rights in the government, but they </a:t>
            </a:r>
            <a:r>
              <a:rPr lang="en-US" sz="2000" u="sng" dirty="0" smtClean="0">
                <a:latin typeface="Times New Roman" panose="02020603050405020304" pitchFamily="18" charset="0"/>
                <a:cs typeface="Times New Roman" panose="02020603050405020304" pitchFamily="18" charset="0"/>
              </a:rPr>
              <a:t>retained</a:t>
            </a:r>
            <a:r>
              <a:rPr lang="en-US" sz="2000" dirty="0" smtClean="0">
                <a:latin typeface="Times New Roman" panose="02020603050405020304" pitchFamily="18" charset="0"/>
                <a:cs typeface="Times New Roman" panose="02020603050405020304" pitchFamily="18" charset="0"/>
              </a:rPr>
              <a:t> the rest.</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0119" y="3213866"/>
            <a:ext cx="4093539" cy="1015663"/>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16. The branches of government shall exercise constitutional powers as they were granted. </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400" y="5051018"/>
            <a:ext cx="3930976"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17. The powers not delegated to the Federal government nor prohibited from the states are reserved to the states.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541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g8932903f29_0_0"/>
          <p:cNvSpPr/>
          <p:nvPr/>
        </p:nvSpPr>
        <p:spPr>
          <a:xfrm>
            <a:off x="1075488" y="5791325"/>
            <a:ext cx="10041025" cy="95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smtClean="0">
                <a:solidFill>
                  <a:schemeClr val="dk1"/>
                </a:solidFill>
                <a:latin typeface="Times New Roman"/>
                <a:ea typeface="Times New Roman"/>
                <a:cs typeface="Times New Roman"/>
                <a:sym typeface="Times New Roman"/>
              </a:rPr>
              <a:t>How does the </a:t>
            </a:r>
            <a:r>
              <a:rPr lang="en-US" sz="2800" b="1" dirty="0">
                <a:solidFill>
                  <a:schemeClr val="dk1"/>
                </a:solidFill>
                <a:latin typeface="Times New Roman"/>
                <a:ea typeface="Times New Roman"/>
                <a:cs typeface="Times New Roman"/>
                <a:sym typeface="Times New Roman"/>
              </a:rPr>
              <a:t>Content of the </a:t>
            </a:r>
            <a:r>
              <a:rPr lang="en-US" sz="2800" b="1" dirty="0" smtClean="0">
                <a:solidFill>
                  <a:schemeClr val="dk1"/>
                </a:solidFill>
                <a:latin typeface="Times New Roman"/>
                <a:ea typeface="Times New Roman"/>
                <a:cs typeface="Times New Roman"/>
                <a:sym typeface="Times New Roman"/>
              </a:rPr>
              <a:t>Senate Markup of the Bill </a:t>
            </a:r>
            <a:r>
              <a:rPr lang="en-US" sz="2800" b="1" dirty="0">
                <a:solidFill>
                  <a:schemeClr val="dk1"/>
                </a:solidFill>
                <a:latin typeface="Times New Roman"/>
                <a:ea typeface="Times New Roman"/>
                <a:cs typeface="Times New Roman"/>
                <a:sym typeface="Times New Roman"/>
              </a:rPr>
              <a:t>of </a:t>
            </a:r>
            <a:r>
              <a:rPr lang="en-US" sz="2800" b="1" dirty="0" smtClean="0">
                <a:solidFill>
                  <a:schemeClr val="dk1"/>
                </a:solidFill>
                <a:latin typeface="Times New Roman"/>
                <a:ea typeface="Times New Roman"/>
                <a:cs typeface="Times New Roman"/>
                <a:sym typeface="Times New Roman"/>
              </a:rPr>
              <a:t>Rights Reflect Negotiation?</a:t>
            </a:r>
            <a:endParaRPr sz="2800" b="1" dirty="0">
              <a:solidFill>
                <a:schemeClr val="dk1"/>
              </a:solidFill>
              <a:latin typeface="Times New Roman"/>
              <a:ea typeface="Times New Roman"/>
              <a:cs typeface="Times New Roman"/>
              <a:sym typeface="Times New Roman"/>
            </a:endParaRPr>
          </a:p>
        </p:txBody>
      </p:sp>
      <p:pic>
        <p:nvPicPr>
          <p:cNvPr id="396" name="Google Shape;396;g8932903f29_0_0"/>
          <p:cNvPicPr preferRelativeResize="0"/>
          <p:nvPr/>
        </p:nvPicPr>
        <p:blipFill rotWithShape="1">
          <a:blip r:embed="rId4">
            <a:alphaModFix/>
          </a:blip>
          <a:srcRect/>
          <a:stretch/>
        </p:blipFill>
        <p:spPr>
          <a:xfrm>
            <a:off x="2150975" y="386167"/>
            <a:ext cx="7890050" cy="4985425"/>
          </a:xfrm>
          <a:prstGeom prst="rect">
            <a:avLst/>
          </a:prstGeom>
          <a:noFill/>
          <a:ln>
            <a:noFill/>
          </a:ln>
        </p:spPr>
      </p:pic>
    </p:spTree>
    <p:extLst>
      <p:ext uri="{BB962C8B-B14F-4D97-AF65-F5344CB8AC3E}">
        <p14:creationId xmlns:p14="http://schemas.microsoft.com/office/powerpoint/2010/main" val="121580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821776" y="74815"/>
            <a:ext cx="8305800" cy="6202329"/>
          </a:xfrm>
          <a:prstGeom prst="rect">
            <a:avLst/>
          </a:prstGeom>
          <a:noFill/>
          <a:ln w="9525">
            <a:noFill/>
            <a:miter lim="800000"/>
            <a:headEnd/>
            <a:tailEnd/>
          </a:ln>
        </p:spPr>
      </p:pic>
      <p:sp>
        <p:nvSpPr>
          <p:cNvPr id="5" name="TextBox 4"/>
          <p:cNvSpPr txBox="1"/>
          <p:nvPr/>
        </p:nvSpPr>
        <p:spPr>
          <a:xfrm>
            <a:off x="274320" y="2872974"/>
            <a:ext cx="3325091" cy="2677656"/>
          </a:xfrm>
          <a:prstGeom prst="rect">
            <a:avLst/>
          </a:prstGeom>
          <a:noFill/>
          <a:ln w="38100">
            <a:solidFill>
              <a:srgbClr val="C00000"/>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Close-up on Compromise:</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See a step-by-step analysis of how Congress shaped the First Amendment</a:t>
            </a:r>
            <a:endParaRPr lang="en-US" sz="2400" dirty="0">
              <a:latin typeface="Times New Roman" panose="02020603050405020304" pitchFamily="18" charset="0"/>
              <a:cs typeface="Times New Roman" panose="02020603050405020304" pitchFamily="18" charset="0"/>
            </a:endParaRPr>
          </a:p>
        </p:txBody>
      </p:sp>
      <p:cxnSp>
        <p:nvCxnSpPr>
          <p:cNvPr id="6" name="Straight Arrow Connector 5"/>
          <p:cNvCxnSpPr>
            <a:stCxn id="5" idx="3"/>
          </p:cNvCxnSpPr>
          <p:nvPr/>
        </p:nvCxnSpPr>
        <p:spPr>
          <a:xfrm>
            <a:off x="3599411" y="4211802"/>
            <a:ext cx="3898668" cy="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4691" y="224444"/>
            <a:ext cx="3266902"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Congress Creates the Bill of Rights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24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955b710318_0_0"/>
          <p:cNvSpPr/>
          <p:nvPr/>
        </p:nvSpPr>
        <p:spPr>
          <a:xfrm>
            <a:off x="220471" y="3783156"/>
            <a:ext cx="11749800" cy="267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Articles 3 and 4 were reshaped in the congressional debate.</a:t>
            </a:r>
            <a:endParaRPr/>
          </a:p>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Times New Roman"/>
                <a:ea typeface="Times New Roman"/>
                <a:cs typeface="Times New Roman"/>
                <a:sym typeface="Times New Roman"/>
              </a:rPr>
              <a:t>How do various changes provide insight into the discussion of the five rights protected in today’s First Amendment?  </a:t>
            </a:r>
            <a:endParaRPr sz="2400">
              <a:solidFill>
                <a:schemeClr val="dk1"/>
              </a:solidFill>
              <a:latin typeface="Times New Roman"/>
              <a:ea typeface="Times New Roman"/>
              <a:cs typeface="Times New Roman"/>
              <a:sym typeface="Times New Roman"/>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Times New Roman"/>
              <a:ea typeface="Times New Roman"/>
              <a:cs typeface="Times New Roman"/>
              <a:sym typeface="Times New Roman"/>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Times New Roman"/>
                <a:ea typeface="Times New Roman"/>
                <a:cs typeface="Times New Roman"/>
                <a:sym typeface="Times New Roman"/>
              </a:rPr>
              <a:t>What hooks are there in this text to engage students in a discussion of these rights?</a:t>
            </a:r>
            <a:endParaRPr sz="2400">
              <a:solidFill>
                <a:schemeClr val="dk1"/>
              </a:solidFill>
              <a:latin typeface="Arial"/>
              <a:ea typeface="Arial"/>
              <a:cs typeface="Arial"/>
              <a:sym typeface="Arial"/>
            </a:endParaRPr>
          </a:p>
        </p:txBody>
      </p:sp>
      <p:pic>
        <p:nvPicPr>
          <p:cNvPr id="402" name="Google Shape;402;g955b710318_0_0"/>
          <p:cNvPicPr preferRelativeResize="0"/>
          <p:nvPr/>
        </p:nvPicPr>
        <p:blipFill rotWithShape="1">
          <a:blip r:embed="rId3">
            <a:alphaModFix/>
          </a:blip>
          <a:srcRect/>
          <a:stretch/>
        </p:blipFill>
        <p:spPr>
          <a:xfrm>
            <a:off x="0" y="83982"/>
            <a:ext cx="12190609" cy="32613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6"/>
          <p:cNvSpPr/>
          <p:nvPr/>
        </p:nvSpPr>
        <p:spPr>
          <a:xfrm>
            <a:off x="260195" y="549301"/>
            <a:ext cx="6575502" cy="6370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Illustration from </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Digital App</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Congress Creates the</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Bill of Rights</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Archives.gov/legislative</a:t>
            </a:r>
            <a:endParaRPr sz="2400">
              <a:solidFill>
                <a:schemeClr val="dk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l="768" t="14287" r="673"/>
          <a:stretch/>
        </p:blipFill>
        <p:spPr>
          <a:xfrm>
            <a:off x="3795563" y="0"/>
            <a:ext cx="8396437" cy="6858000"/>
          </a:xfrm>
          <a:prstGeom prst="rect">
            <a:avLst/>
          </a:prstGeom>
          <a:noFill/>
          <a:ln>
            <a:noFill/>
          </a:ln>
        </p:spPr>
      </p:pic>
      <p:pic>
        <p:nvPicPr>
          <p:cNvPr id="409" name="Google Shape;409;p36"/>
          <p:cNvPicPr preferRelativeResize="0"/>
          <p:nvPr/>
        </p:nvPicPr>
        <p:blipFill rotWithShape="1">
          <a:blip r:embed="rId4">
            <a:alphaModFix/>
          </a:blip>
          <a:srcRect/>
          <a:stretch/>
        </p:blipFill>
        <p:spPr>
          <a:xfrm>
            <a:off x="2699873" y="2934688"/>
            <a:ext cx="9449477" cy="23175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7"/>
          <p:cNvPicPr preferRelativeResize="0"/>
          <p:nvPr/>
        </p:nvPicPr>
        <p:blipFill rotWithShape="1">
          <a:blip r:embed="rId3">
            <a:alphaModFix/>
          </a:blip>
          <a:srcRect/>
          <a:stretch/>
        </p:blipFill>
        <p:spPr>
          <a:xfrm>
            <a:off x="4174109" y="0"/>
            <a:ext cx="7099938" cy="6858000"/>
          </a:xfrm>
          <a:prstGeom prst="rect">
            <a:avLst/>
          </a:prstGeom>
          <a:noFill/>
          <a:ln>
            <a:noFill/>
          </a:ln>
        </p:spPr>
      </p:pic>
      <p:pic>
        <p:nvPicPr>
          <p:cNvPr id="415" name="Google Shape;415;p37"/>
          <p:cNvPicPr preferRelativeResize="0"/>
          <p:nvPr/>
        </p:nvPicPr>
        <p:blipFill rotWithShape="1">
          <a:blip r:embed="rId4">
            <a:alphaModFix/>
          </a:blip>
          <a:srcRect/>
          <a:stretch/>
        </p:blipFill>
        <p:spPr>
          <a:xfrm>
            <a:off x="3081337" y="2547937"/>
            <a:ext cx="8680719" cy="253701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38"/>
          <p:cNvPicPr preferRelativeResize="0"/>
          <p:nvPr/>
        </p:nvPicPr>
        <p:blipFill rotWithShape="1">
          <a:blip r:embed="rId3">
            <a:alphaModFix/>
          </a:blip>
          <a:srcRect/>
          <a:stretch/>
        </p:blipFill>
        <p:spPr>
          <a:xfrm>
            <a:off x="4099815" y="0"/>
            <a:ext cx="7248525" cy="6619875"/>
          </a:xfrm>
          <a:prstGeom prst="rect">
            <a:avLst/>
          </a:prstGeom>
          <a:noFill/>
          <a:ln>
            <a:noFill/>
          </a:ln>
        </p:spPr>
      </p:pic>
      <p:pic>
        <p:nvPicPr>
          <p:cNvPr id="421" name="Google Shape;421;p38"/>
          <p:cNvPicPr preferRelativeResize="0"/>
          <p:nvPr/>
        </p:nvPicPr>
        <p:blipFill rotWithShape="1">
          <a:blip r:embed="rId4">
            <a:alphaModFix/>
          </a:blip>
          <a:srcRect/>
          <a:stretch/>
        </p:blipFill>
        <p:spPr>
          <a:xfrm>
            <a:off x="2886075" y="2462212"/>
            <a:ext cx="9226366" cy="27788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39"/>
          <p:cNvPicPr preferRelativeResize="0"/>
          <p:nvPr/>
        </p:nvPicPr>
        <p:blipFill rotWithShape="1">
          <a:blip r:embed="rId3">
            <a:alphaModFix/>
          </a:blip>
          <a:srcRect/>
          <a:stretch/>
        </p:blipFill>
        <p:spPr>
          <a:xfrm>
            <a:off x="4696986" y="0"/>
            <a:ext cx="7124700" cy="6686550"/>
          </a:xfrm>
          <a:prstGeom prst="rect">
            <a:avLst/>
          </a:prstGeom>
          <a:noFill/>
          <a:ln>
            <a:noFill/>
          </a:ln>
        </p:spPr>
      </p:pic>
      <p:pic>
        <p:nvPicPr>
          <p:cNvPr id="427" name="Google Shape;427;p39"/>
          <p:cNvPicPr preferRelativeResize="0"/>
          <p:nvPr/>
        </p:nvPicPr>
        <p:blipFill rotWithShape="1">
          <a:blip r:embed="rId4">
            <a:alphaModFix/>
          </a:blip>
          <a:srcRect/>
          <a:stretch/>
        </p:blipFill>
        <p:spPr>
          <a:xfrm>
            <a:off x="2943225" y="2466974"/>
            <a:ext cx="8981718" cy="274064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0"/>
          <p:cNvPicPr preferRelativeResize="0"/>
          <p:nvPr/>
        </p:nvPicPr>
        <p:blipFill rotWithShape="1">
          <a:blip r:embed="rId3">
            <a:alphaModFix/>
          </a:blip>
          <a:srcRect t="34634" b="34472"/>
          <a:stretch/>
        </p:blipFill>
        <p:spPr>
          <a:xfrm>
            <a:off x="1785472" y="2453269"/>
            <a:ext cx="8356561" cy="2598575"/>
          </a:xfrm>
          <a:prstGeom prst="rect">
            <a:avLst/>
          </a:prstGeom>
          <a:noFill/>
          <a:ln>
            <a:noFill/>
          </a:ln>
        </p:spPr>
      </p:pic>
      <p:pic>
        <p:nvPicPr>
          <p:cNvPr id="433" name="Google Shape;433;p40"/>
          <p:cNvPicPr preferRelativeResize="0"/>
          <p:nvPr/>
        </p:nvPicPr>
        <p:blipFill rotWithShape="1">
          <a:blip r:embed="rId3">
            <a:alphaModFix/>
          </a:blip>
          <a:srcRect b="66938"/>
          <a:stretch/>
        </p:blipFill>
        <p:spPr>
          <a:xfrm>
            <a:off x="1991769" y="0"/>
            <a:ext cx="7943966" cy="2643627"/>
          </a:xfrm>
          <a:prstGeom prst="rect">
            <a:avLst/>
          </a:prstGeom>
          <a:noFill/>
          <a:ln>
            <a:noFill/>
          </a:ln>
        </p:spPr>
      </p:pic>
      <p:pic>
        <p:nvPicPr>
          <p:cNvPr id="434" name="Google Shape;434;p40"/>
          <p:cNvPicPr preferRelativeResize="0"/>
          <p:nvPr/>
        </p:nvPicPr>
        <p:blipFill rotWithShape="1">
          <a:blip r:embed="rId3">
            <a:alphaModFix/>
          </a:blip>
          <a:srcRect l="-327" t="76975" r="327" b="3582"/>
          <a:stretch/>
        </p:blipFill>
        <p:spPr>
          <a:xfrm>
            <a:off x="1690686" y="5006898"/>
            <a:ext cx="8546133" cy="1672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2"/>
          <p:cNvPicPr preferRelativeResize="0"/>
          <p:nvPr/>
        </p:nvPicPr>
        <p:blipFill rotWithShape="1">
          <a:blip r:embed="rId3">
            <a:alphaModFix/>
          </a:blip>
          <a:srcRect t="42730" b="40101"/>
          <a:stretch/>
        </p:blipFill>
        <p:spPr>
          <a:xfrm>
            <a:off x="-155536" y="2364058"/>
            <a:ext cx="12729210" cy="2029522"/>
          </a:xfrm>
          <a:prstGeom prst="rect">
            <a:avLst/>
          </a:prstGeom>
          <a:noFill/>
          <a:ln>
            <a:noFill/>
          </a:ln>
        </p:spPr>
      </p:pic>
      <p:pic>
        <p:nvPicPr>
          <p:cNvPr id="450" name="Google Shape;450;p42"/>
          <p:cNvPicPr preferRelativeResize="0"/>
          <p:nvPr/>
        </p:nvPicPr>
        <p:blipFill rotWithShape="1">
          <a:blip r:embed="rId3">
            <a:alphaModFix/>
          </a:blip>
          <a:srcRect t="81155"/>
          <a:stretch/>
        </p:blipFill>
        <p:spPr>
          <a:xfrm>
            <a:off x="123772" y="4282068"/>
            <a:ext cx="12170595" cy="2129883"/>
          </a:xfrm>
          <a:prstGeom prst="rect">
            <a:avLst/>
          </a:prstGeom>
          <a:noFill/>
          <a:ln>
            <a:noFill/>
          </a:ln>
        </p:spPr>
      </p:pic>
      <p:pic>
        <p:nvPicPr>
          <p:cNvPr id="451" name="Google Shape;451;p42"/>
          <p:cNvPicPr preferRelativeResize="0"/>
          <p:nvPr/>
        </p:nvPicPr>
        <p:blipFill rotWithShape="1">
          <a:blip r:embed="rId3">
            <a:alphaModFix/>
          </a:blip>
          <a:srcRect b="76346"/>
          <a:stretch/>
        </p:blipFill>
        <p:spPr>
          <a:xfrm>
            <a:off x="276805" y="0"/>
            <a:ext cx="11218717" cy="24644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763" y="116378"/>
            <a:ext cx="11471563" cy="5847755"/>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Three take-</a:t>
            </a:r>
            <a:r>
              <a:rPr lang="en-US" sz="2200" dirty="0" err="1" smtClean="0">
                <a:latin typeface="Times New Roman" panose="02020603050405020304" pitchFamily="18" charset="0"/>
                <a:cs typeface="Times New Roman" panose="02020603050405020304" pitchFamily="18" charset="0"/>
              </a:rPr>
              <a:t>aways</a:t>
            </a:r>
            <a:r>
              <a:rPr lang="en-US" sz="2200" dirty="0" smtClean="0">
                <a:latin typeface="Times New Roman" panose="02020603050405020304" pitchFamily="18" charset="0"/>
                <a:cs typeface="Times New Roman" panose="02020603050405020304" pitchFamily="18" charset="0"/>
              </a:rPr>
              <a:t> from this  presentation</a:t>
            </a:r>
          </a:p>
          <a:p>
            <a:r>
              <a:rPr lang="en-US" sz="2200" dirty="0" smtClean="0">
                <a:latin typeface="Times New Roman" panose="02020603050405020304" pitchFamily="18" charset="0"/>
                <a:cs typeface="Times New Roman" panose="02020603050405020304" pitchFamily="18" charset="0"/>
              </a:rPr>
              <a:t>	</a:t>
            </a:r>
          </a:p>
          <a:p>
            <a:pPr marL="342900" indent="-342900">
              <a:buAutoNum type="arabicPeriod"/>
            </a:pPr>
            <a:r>
              <a:rPr lang="en-US" sz="2200" dirty="0" smtClean="0">
                <a:latin typeface="Times New Roman" panose="02020603050405020304" pitchFamily="18" charset="0"/>
                <a:cs typeface="Times New Roman" panose="02020603050405020304" pitchFamily="18" charset="0"/>
              </a:rPr>
              <a:t>Concerns about the powers of government were expressed in the Declaration of Independence and also in the debate about whether the Constitution should include a Bill of Rights</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342900" indent="-342900">
              <a:buFont typeface="Arial"/>
              <a:buAutoNum type="arabicPeriod"/>
            </a:pPr>
            <a:r>
              <a:rPr lang="en-US" sz="2200" dirty="0" smtClean="0">
                <a:latin typeface="Times New Roman" panose="02020603050405020304" pitchFamily="18" charset="0"/>
                <a:cs typeface="Times New Roman" panose="02020603050405020304" pitchFamily="18" charset="0"/>
              </a:rPr>
              <a:t>The </a:t>
            </a:r>
            <a:r>
              <a:rPr lang="en-US" sz="2200" dirty="0">
                <a:latin typeface="Times New Roman" panose="02020603050405020304" pitchFamily="18" charset="0"/>
                <a:cs typeface="Times New Roman" panose="02020603050405020304" pitchFamily="18" charset="0"/>
              </a:rPr>
              <a:t>process </a:t>
            </a:r>
            <a:r>
              <a:rPr lang="en-US" sz="2200" dirty="0" smtClean="0">
                <a:latin typeface="Times New Roman" panose="02020603050405020304" pitchFamily="18" charset="0"/>
                <a:cs typeface="Times New Roman" panose="02020603050405020304" pitchFamily="18" charset="0"/>
              </a:rPr>
              <a:t>of creating a Bill of Rights demonstrates </a:t>
            </a:r>
            <a:r>
              <a:rPr lang="en-US" sz="2200" dirty="0">
                <a:latin typeface="Times New Roman" panose="02020603050405020304" pitchFamily="18" charset="0"/>
                <a:cs typeface="Times New Roman" panose="02020603050405020304" pitchFamily="18" charset="0"/>
              </a:rPr>
              <a:t>the dynamic interaction of state and federal levels of </a:t>
            </a:r>
            <a:r>
              <a:rPr lang="en-US" sz="2200" dirty="0" smtClean="0">
                <a:latin typeface="Times New Roman" panose="02020603050405020304" pitchFamily="18" charset="0"/>
                <a:cs typeface="Times New Roman" panose="02020603050405020304" pitchFamily="18" charset="0"/>
              </a:rPr>
              <a:t>government. (The call for a Bill of Rights emerged from the states and Congress responded with proposed amendments that states ratified.) </a:t>
            </a:r>
          </a:p>
          <a:p>
            <a:r>
              <a:rPr lang="en-US" sz="2200" dirty="0" smtClean="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341313" indent="-341313"/>
            <a:r>
              <a:rPr lang="en-US" sz="2200" dirty="0" smtClean="0">
                <a:latin typeface="Times New Roman" panose="02020603050405020304" pitchFamily="18" charset="0"/>
                <a:cs typeface="Times New Roman" panose="02020603050405020304" pitchFamily="18" charset="0"/>
              </a:rPr>
              <a:t>3.	Studying a primary source that illustrates how Congress created a proposed Bill of Rights provides students with an opportunity for hands-on, active learning about:</a:t>
            </a:r>
          </a:p>
          <a:p>
            <a:pPr marL="342900" indent="-342900">
              <a:buAutoNum type="arabicPeriod"/>
            </a:pPr>
            <a:endParaRPr lang="en-US" sz="2200" dirty="0">
              <a:latin typeface="Times New Roman" panose="02020603050405020304" pitchFamily="18" charset="0"/>
              <a:cs typeface="Times New Roman" panose="02020603050405020304" pitchFamily="18" charset="0"/>
            </a:endParaRPr>
          </a:p>
          <a:p>
            <a:pPr marL="1082675" indent="-342900">
              <a:buAutoNum type="alphaLcPeriod"/>
            </a:pPr>
            <a:r>
              <a:rPr lang="en-US" sz="2200" dirty="0" smtClean="0">
                <a:latin typeface="Times New Roman" panose="02020603050405020304" pitchFamily="18" charset="0"/>
                <a:cs typeface="Times New Roman" panose="02020603050405020304" pitchFamily="18" charset="0"/>
              </a:rPr>
              <a:t>The history of how the states and Congress used constitutional processes to address a serious national debate</a:t>
            </a:r>
          </a:p>
          <a:p>
            <a:pPr marL="1082675" indent="-342900">
              <a:buAutoNum type="alphaLcPeriod"/>
            </a:pPr>
            <a:r>
              <a:rPr lang="en-US" sz="2200" dirty="0" smtClean="0">
                <a:latin typeface="Times New Roman" panose="02020603050405020304" pitchFamily="18" charset="0"/>
                <a:cs typeface="Times New Roman" panose="02020603050405020304" pitchFamily="18" charset="0"/>
              </a:rPr>
              <a:t>The Article V process for amending the Constitution</a:t>
            </a:r>
          </a:p>
          <a:p>
            <a:pPr marL="1082675" indent="-342900">
              <a:buAutoNum type="alphaLcPeriod"/>
            </a:pPr>
            <a:r>
              <a:rPr lang="en-US" sz="2200" dirty="0" smtClean="0">
                <a:latin typeface="Times New Roman" panose="02020603050405020304" pitchFamily="18" charset="0"/>
                <a:cs typeface="Times New Roman" panose="02020603050405020304" pitchFamily="18" charset="0"/>
              </a:rPr>
              <a:t>The experience of studying primary sources to reveal history as a living people making choices.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013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43"/>
          <p:cNvPicPr preferRelativeResize="0"/>
          <p:nvPr/>
        </p:nvPicPr>
        <p:blipFill rotWithShape="1">
          <a:blip r:embed="rId3">
            <a:alphaModFix/>
          </a:blip>
          <a:srcRect/>
          <a:stretch/>
        </p:blipFill>
        <p:spPr>
          <a:xfrm>
            <a:off x="4840559" y="-85725"/>
            <a:ext cx="7239000" cy="6943725"/>
          </a:xfrm>
          <a:prstGeom prst="rect">
            <a:avLst/>
          </a:prstGeom>
          <a:noFill/>
          <a:ln>
            <a:noFill/>
          </a:ln>
        </p:spPr>
      </p:pic>
      <p:pic>
        <p:nvPicPr>
          <p:cNvPr id="457" name="Google Shape;457;p43"/>
          <p:cNvPicPr preferRelativeResize="0"/>
          <p:nvPr/>
        </p:nvPicPr>
        <p:blipFill rotWithShape="1">
          <a:blip r:embed="rId4">
            <a:alphaModFix/>
          </a:blip>
          <a:srcRect/>
          <a:stretch/>
        </p:blipFill>
        <p:spPr>
          <a:xfrm>
            <a:off x="3304788" y="2526913"/>
            <a:ext cx="8774771" cy="24688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4"/>
          <p:cNvPicPr preferRelativeResize="0"/>
          <p:nvPr/>
        </p:nvPicPr>
        <p:blipFill rotWithShape="1">
          <a:blip r:embed="rId3">
            <a:alphaModFix/>
          </a:blip>
          <a:srcRect/>
          <a:stretch/>
        </p:blipFill>
        <p:spPr>
          <a:xfrm>
            <a:off x="4924425" y="0"/>
            <a:ext cx="7267575" cy="6248400"/>
          </a:xfrm>
          <a:prstGeom prst="rect">
            <a:avLst/>
          </a:prstGeom>
          <a:noFill/>
          <a:ln>
            <a:noFill/>
          </a:ln>
        </p:spPr>
      </p:pic>
      <p:pic>
        <p:nvPicPr>
          <p:cNvPr id="463" name="Google Shape;463;p44"/>
          <p:cNvPicPr preferRelativeResize="0"/>
          <p:nvPr/>
        </p:nvPicPr>
        <p:blipFill rotWithShape="1">
          <a:blip r:embed="rId4">
            <a:alphaModFix/>
          </a:blip>
          <a:srcRect/>
          <a:stretch/>
        </p:blipFill>
        <p:spPr>
          <a:xfrm>
            <a:off x="1120064" y="2598235"/>
            <a:ext cx="10886954" cy="181764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4647" y="906087"/>
            <a:ext cx="11172305" cy="489364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Two Lessons based on the Senate Markup of the Bill of Rights</a:t>
            </a:r>
          </a:p>
          <a:p>
            <a:endParaRPr lang="en-US" sz="2400" dirty="0">
              <a:latin typeface="Times New Roman" panose="02020603050405020304" pitchFamily="18" charset="0"/>
              <a:cs typeface="Times New Roman" panose="02020603050405020304" pitchFamily="18" charset="0"/>
            </a:endParaRPr>
          </a:p>
          <a:p>
            <a:pPr marL="342900" indent="-342900">
              <a:buAutoNum type="arabicPeriod"/>
            </a:pPr>
            <a:r>
              <a:rPr lang="en-US" sz="2400" i="1" dirty="0" smtClean="0">
                <a:latin typeface="Times New Roman" panose="02020603050405020304" pitchFamily="18" charset="0"/>
                <a:cs typeface="Times New Roman" panose="02020603050405020304" pitchFamily="18" charset="0"/>
              </a:rPr>
              <a:t>Congress </a:t>
            </a:r>
            <a:r>
              <a:rPr lang="en-US" sz="2400" i="1" dirty="0">
                <a:latin typeface="Times New Roman" panose="02020603050405020304" pitchFamily="18" charset="0"/>
                <a:cs typeface="Times New Roman" panose="02020603050405020304" pitchFamily="18" charset="0"/>
              </a:rPr>
              <a:t>Creates the Bill of Rights: Completing the Constitution </a:t>
            </a:r>
          </a:p>
          <a:p>
            <a:r>
              <a:rPr lang="en-US" sz="2400" i="1" dirty="0" smtClean="0">
                <a:latin typeface="Times New Roman" panose="02020603050405020304" pitchFamily="18" charset="0"/>
                <a:cs typeface="Times New Roman" panose="02020603050405020304" pitchFamily="18" charset="0"/>
              </a:rPr>
              <a:t>	</a:t>
            </a:r>
          </a:p>
          <a:p>
            <a:r>
              <a:rPr lang="en-US" sz="2400" i="1" dirty="0" smtClean="0">
                <a:latin typeface="Times New Roman" panose="02020603050405020304" pitchFamily="18" charset="0"/>
                <a:cs typeface="Times New Roman" panose="02020603050405020304" pitchFamily="18" charset="0"/>
                <a:hlinkClick r:id="rId2"/>
              </a:rPr>
              <a:t>https</a:t>
            </a:r>
            <a:r>
              <a:rPr lang="en-US" sz="2400" i="1" dirty="0">
                <a:latin typeface="Times New Roman" panose="02020603050405020304" pitchFamily="18" charset="0"/>
                <a:cs typeface="Times New Roman" panose="02020603050405020304" pitchFamily="18" charset="0"/>
                <a:hlinkClick r:id="rId2"/>
              </a:rPr>
              <a:t>://</a:t>
            </a:r>
            <a:r>
              <a:rPr lang="en-US" sz="2400" i="1" dirty="0" smtClean="0">
                <a:latin typeface="Times New Roman" panose="02020603050405020304" pitchFamily="18" charset="0"/>
                <a:cs typeface="Times New Roman" panose="02020603050405020304" pitchFamily="18" charset="0"/>
                <a:hlinkClick r:id="rId2"/>
              </a:rPr>
              <a:t>www.archives.gov/legislative/resources/congress-creates-bor</a:t>
            </a:r>
            <a:endParaRPr lang="en-US" sz="2400" i="1" dirty="0" smtClean="0">
              <a:latin typeface="Times New Roman" panose="02020603050405020304" pitchFamily="18" charset="0"/>
              <a:cs typeface="Times New Roman" panose="02020603050405020304" pitchFamily="18" charset="0"/>
            </a:endParaRPr>
          </a:p>
          <a:p>
            <a:endParaRPr lang="en-US" sz="2400" i="1"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pPr marL="342900" lvl="0" indent="-342900">
              <a:buFont typeface="Arial"/>
              <a:buAutoNum type="arabicPeriod" startAt="2"/>
            </a:pPr>
            <a:r>
              <a:rPr lang="en-US" sz="2400" i="1" dirty="0" smtClean="0">
                <a:latin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Bill of Rights: Inside the Debate about Rights and the Limits of Government </a:t>
            </a:r>
            <a:r>
              <a:rPr lang="en-US" sz="2400" i="1" dirty="0" smtClean="0">
                <a:latin typeface="Times New Roman" panose="02020603050405020304" pitchFamily="18" charset="0"/>
                <a:cs typeface="Times New Roman" panose="02020603050405020304" pitchFamily="18" charset="0"/>
              </a:rPr>
              <a:t>Power </a:t>
            </a:r>
          </a:p>
          <a:p>
            <a:pPr marL="342900" lvl="0" indent="-342900">
              <a:buFont typeface="Arial"/>
              <a:buAutoNum type="arabicPeriod" startAt="2"/>
            </a:pPr>
            <a:endParaRPr lang="en-US" sz="2400" dirty="0" smtClean="0">
              <a:latin typeface="Times New Roman" panose="02020603050405020304" pitchFamily="18" charset="0"/>
              <a:cs typeface="Times New Roman" panose="02020603050405020304" pitchFamily="18" charset="0"/>
            </a:endParaRPr>
          </a:p>
          <a:p>
            <a:pPr lvl="0"/>
            <a:r>
              <a:rPr lang="en-US" sz="2400" dirty="0" smtClean="0">
                <a:latin typeface="Times New Roman" panose="02020603050405020304" pitchFamily="18" charset="0"/>
                <a:cs typeface="Times New Roman" panose="02020603050405020304" pitchFamily="18" charset="0"/>
                <a:hlinkClick r:id="rId3"/>
              </a:rPr>
              <a:t>https://www</a:t>
            </a:r>
            <a:r>
              <a:rPr lang="en-US" sz="2400" dirty="0" smtClean="0">
                <a:latin typeface="Times New Roman" panose="02020603050405020304" pitchFamily="18" charset="0"/>
                <a:cs typeface="Times New Roman" panose="02020603050405020304" pitchFamily="18" charset="0"/>
              </a:rPr>
              <a:t>.archives.gov/legislative/resources/education/inside-first-congress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0" y="-184666"/>
            <a:ext cx="12192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8493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9121" y="-99753"/>
            <a:ext cx="4979911" cy="6858000"/>
          </a:xfrm>
          <a:prstGeom prst="rect">
            <a:avLst/>
          </a:prstGeom>
        </p:spPr>
      </p:pic>
      <p:sp>
        <p:nvSpPr>
          <p:cNvPr id="3" name="Rectangle 2"/>
          <p:cNvSpPr/>
          <p:nvPr/>
        </p:nvSpPr>
        <p:spPr>
          <a:xfrm>
            <a:off x="341913" y="1189304"/>
            <a:ext cx="5684814" cy="1786652"/>
          </a:xfrm>
          <a:prstGeom prst="rect">
            <a:avLst/>
          </a:prstGeom>
        </p:spPr>
        <p:txBody>
          <a:bodyPr wrap="square">
            <a:spAutoFit/>
          </a:bodyPr>
          <a:lstStyle/>
          <a:p>
            <a:pPr algn="ctr"/>
            <a:r>
              <a:rPr lang="en-US" sz="2200" i="1" dirty="0" smtClean="0">
                <a:latin typeface="Times New Roman" panose="02020603050405020304" pitchFamily="18" charset="0"/>
                <a:cs typeface="Times New Roman" panose="02020603050405020304" pitchFamily="18" charset="0"/>
              </a:rPr>
              <a:t>Congress Creates the Bill of Rights: Completing the Constitution </a:t>
            </a:r>
          </a:p>
          <a:p>
            <a:r>
              <a:rPr lang="en-US" sz="2200" i="1" dirty="0">
                <a:latin typeface="Times New Roman" panose="02020603050405020304" pitchFamily="18" charset="0"/>
                <a:cs typeface="Times New Roman" panose="02020603050405020304" pitchFamily="18" charset="0"/>
              </a:rPr>
              <a:t>	</a:t>
            </a:r>
          </a:p>
          <a:p>
            <a:r>
              <a:rPr lang="en-US" sz="2200" i="1" dirty="0" smtClean="0">
                <a:latin typeface="Times New Roman" panose="02020603050405020304" pitchFamily="18" charset="0"/>
                <a:cs typeface="Times New Roman" panose="02020603050405020304" pitchFamily="18" charset="0"/>
                <a:hlinkClick r:id="rId3"/>
              </a:rPr>
              <a:t>www.archives.gov/legislative/resources/congress-creates-bor</a:t>
            </a:r>
            <a:endParaRPr lang="en-US"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999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7806" y="0"/>
            <a:ext cx="5376388" cy="6858000"/>
          </a:xfrm>
          <a:prstGeom prst="rect">
            <a:avLst/>
          </a:prstGeom>
        </p:spPr>
      </p:pic>
    </p:spTree>
    <p:extLst>
      <p:ext uri="{BB962C8B-B14F-4D97-AF65-F5344CB8AC3E}">
        <p14:creationId xmlns:p14="http://schemas.microsoft.com/office/powerpoint/2010/main" val="815422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9755" y="0"/>
            <a:ext cx="5972489" cy="6858000"/>
          </a:xfrm>
          <a:prstGeom prst="rect">
            <a:avLst/>
          </a:prstGeom>
        </p:spPr>
      </p:pic>
    </p:spTree>
    <p:extLst>
      <p:ext uri="{BB962C8B-B14F-4D97-AF65-F5344CB8AC3E}">
        <p14:creationId xmlns:p14="http://schemas.microsoft.com/office/powerpoint/2010/main" val="39853605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8640" y="798022"/>
            <a:ext cx="334171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Bill of Rights: Inside the Debate about Rights and the Limits of Government Power</a:t>
            </a:r>
          </a:p>
        </p:txBody>
      </p:sp>
      <p:pic>
        <p:nvPicPr>
          <p:cNvPr id="6" name="Picture 5"/>
          <p:cNvPicPr>
            <a:picLocks noChangeAspect="1"/>
          </p:cNvPicPr>
          <p:nvPr/>
        </p:nvPicPr>
        <p:blipFill>
          <a:blip r:embed="rId2"/>
          <a:stretch>
            <a:fillRect/>
          </a:stretch>
        </p:blipFill>
        <p:spPr>
          <a:xfrm>
            <a:off x="4720156" y="364548"/>
            <a:ext cx="6010275" cy="5962650"/>
          </a:xfrm>
          <a:prstGeom prst="rect">
            <a:avLst/>
          </a:prstGeom>
        </p:spPr>
      </p:pic>
    </p:spTree>
    <p:extLst>
      <p:ext uri="{BB962C8B-B14F-4D97-AF65-F5344CB8AC3E}">
        <p14:creationId xmlns:p14="http://schemas.microsoft.com/office/powerpoint/2010/main" val="2344661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9925" y="367751"/>
            <a:ext cx="6360066" cy="5866794"/>
          </a:xfrm>
          <a:prstGeom prst="rect">
            <a:avLst/>
          </a:prstGeom>
        </p:spPr>
      </p:pic>
    </p:spTree>
    <p:extLst>
      <p:ext uri="{BB962C8B-B14F-4D97-AF65-F5344CB8AC3E}">
        <p14:creationId xmlns:p14="http://schemas.microsoft.com/office/powerpoint/2010/main" val="3439963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3579" y="315884"/>
            <a:ext cx="8134697" cy="6143054"/>
          </a:xfrm>
          <a:prstGeom prst="rect">
            <a:avLst/>
          </a:prstGeom>
        </p:spPr>
      </p:pic>
    </p:spTree>
    <p:extLst>
      <p:ext uri="{BB962C8B-B14F-4D97-AF65-F5344CB8AC3E}">
        <p14:creationId xmlns:p14="http://schemas.microsoft.com/office/powerpoint/2010/main" val="42589976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76363" y="365759"/>
            <a:ext cx="6533644" cy="6216265"/>
          </a:xfrm>
          <a:prstGeom prst="rect">
            <a:avLst/>
          </a:prstGeom>
        </p:spPr>
      </p:pic>
    </p:spTree>
    <p:extLst>
      <p:ext uri="{BB962C8B-B14F-4D97-AF65-F5344CB8AC3E}">
        <p14:creationId xmlns:p14="http://schemas.microsoft.com/office/powerpoint/2010/main" val="406237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8"/>
          <p:cNvSpPr txBox="1"/>
          <p:nvPr/>
        </p:nvSpPr>
        <p:spPr>
          <a:xfrm>
            <a:off x="277459" y="138076"/>
            <a:ext cx="10622845"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Bring the history of the Bill of Rights to your students: </a:t>
            </a:r>
            <a:r>
              <a:rPr lang="en-US" sz="3200" u="sng" dirty="0" smtClean="0">
                <a:solidFill>
                  <a:schemeClr val="dk1"/>
                </a:solidFill>
                <a:latin typeface="Times New Roman" panose="02020603050405020304" pitchFamily="18" charset="0"/>
                <a:ea typeface="Calibri"/>
                <a:cs typeface="Times New Roman" panose="02020603050405020304" pitchFamily="18" charset="0"/>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3200" u="sng" dirty="0">
                <a:solidFill>
                  <a:schemeClr val="dk1"/>
                </a:solidFill>
                <a:latin typeface="Times New Roman" panose="02020603050405020304" pitchFamily="18" charset="0"/>
                <a:ea typeface="Calibri"/>
                <a:cs typeface="Times New Roman" panose="02020603050405020304" pitchFamily="18" charset="0"/>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://www.archives.gov/legislative</a:t>
            </a:r>
            <a:endParaRPr sz="3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339" name="Google Shape;339;p28"/>
          <p:cNvPicPr preferRelativeResize="0"/>
          <p:nvPr/>
        </p:nvPicPr>
        <p:blipFill rotWithShape="1">
          <a:blip r:embed="rId4">
            <a:alphaModFix/>
          </a:blip>
          <a:srcRect/>
          <a:stretch/>
        </p:blipFill>
        <p:spPr>
          <a:xfrm>
            <a:off x="277459" y="1806222"/>
            <a:ext cx="5946241" cy="4902023"/>
          </a:xfrm>
          <a:prstGeom prst="rect">
            <a:avLst/>
          </a:prstGeom>
          <a:noFill/>
          <a:ln>
            <a:noFill/>
          </a:ln>
        </p:spPr>
      </p:pic>
      <p:sp>
        <p:nvSpPr>
          <p:cNvPr id="340" name="Google Shape;340;p28"/>
          <p:cNvSpPr txBox="1"/>
          <p:nvPr/>
        </p:nvSpPr>
        <p:spPr>
          <a:xfrm>
            <a:off x="277459" y="1232846"/>
            <a:ext cx="594624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Free Digital App</a:t>
            </a:r>
            <a:endParaRPr sz="3200" b="1" dirty="0">
              <a:solidFill>
                <a:schemeClr val="dk1"/>
              </a:solidFill>
              <a:latin typeface="Times New Roman"/>
              <a:ea typeface="Times New Roman"/>
              <a:cs typeface="Times New Roman"/>
              <a:sym typeface="Times New Roman"/>
            </a:endParaRPr>
          </a:p>
        </p:txBody>
      </p:sp>
      <p:sp>
        <p:nvSpPr>
          <p:cNvPr id="341" name="Google Shape;341;p28"/>
          <p:cNvSpPr/>
          <p:nvPr/>
        </p:nvSpPr>
        <p:spPr>
          <a:xfrm>
            <a:off x="6541911" y="1345736"/>
            <a:ext cx="4543778"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Lesson Plans</a:t>
            </a:r>
            <a:endParaRPr sz="3200" b="1" dirty="0">
              <a:solidFill>
                <a:schemeClr val="dk1"/>
              </a:solidFill>
              <a:latin typeface="Times New Roman"/>
              <a:ea typeface="Times New Roman"/>
              <a:cs typeface="Times New Roman"/>
              <a:sym typeface="Times New Roman"/>
            </a:endParaRPr>
          </a:p>
        </p:txBody>
      </p:sp>
      <p:sp>
        <p:nvSpPr>
          <p:cNvPr id="342" name="Google Shape;342;p28"/>
          <p:cNvSpPr/>
          <p:nvPr/>
        </p:nvSpPr>
        <p:spPr>
          <a:xfrm>
            <a:off x="6615288" y="2191435"/>
            <a:ext cx="5350934"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dirty="0">
                <a:solidFill>
                  <a:schemeClr val="tx1"/>
                </a:solidFill>
                <a:latin typeface="Times New Roman" panose="02020603050405020304" pitchFamily="18" charset="0"/>
                <a:ea typeface="Source Sans Pro"/>
                <a:cs typeface="Times New Roman" panose="02020603050405020304" pitchFamily="18" charset="0"/>
                <a:sym typeface="Source Sans Pro"/>
              </a:rPr>
              <a:t>Congress Creates the Bill of Rights: Completing the Constitution</a:t>
            </a:r>
            <a:endParaRPr sz="3200" dirty="0">
              <a:solidFill>
                <a:schemeClr val="tx1"/>
              </a:solidFill>
              <a:latin typeface="Times New Roman" panose="02020603050405020304" pitchFamily="18" charset="0"/>
              <a:ea typeface="Calibri"/>
              <a:cs typeface="Times New Roman" panose="02020603050405020304" pitchFamily="18" charset="0"/>
              <a:sym typeface="Calibri"/>
            </a:endParaRPr>
          </a:p>
        </p:txBody>
      </p:sp>
      <p:sp>
        <p:nvSpPr>
          <p:cNvPr id="343" name="Google Shape;343;p28"/>
          <p:cNvSpPr/>
          <p:nvPr/>
        </p:nvSpPr>
        <p:spPr>
          <a:xfrm>
            <a:off x="6541910" y="4395801"/>
            <a:ext cx="5497689" cy="1569620"/>
          </a:xfrm>
          <a:prstGeom prst="rect">
            <a:avLst/>
          </a:prstGeom>
          <a:noFill/>
          <a:ln>
            <a:noFill/>
          </a:ln>
        </p:spPr>
        <p:txBody>
          <a:bodyPr spcFirstLastPara="1" wrap="square" lIns="91425" tIns="45700" rIns="91425" bIns="45700" anchor="t" anchorCtr="0">
            <a:spAutoFit/>
          </a:bodyPr>
          <a:lstStyle/>
          <a:p>
            <a:r>
              <a:rPr lang="en-US" sz="3200" dirty="0">
                <a:latin typeface="Times New Roman" panose="02020603050405020304" pitchFamily="18" charset="0"/>
                <a:cs typeface="Times New Roman" panose="02020603050405020304" pitchFamily="18" charset="0"/>
              </a:rPr>
              <a:t>The Bill of Rights: Inside the Debate about Rights and the Limits of Government Power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878240"/>
            <a:ext cx="9144000" cy="4091748"/>
          </a:xfrm>
          <a:prstGeom prst="rect">
            <a:avLst/>
          </a:prstGeom>
        </p:spPr>
      </p:pic>
      <p:sp>
        <p:nvSpPr>
          <p:cNvPr id="99" name="Google Shape;99;g8df9bd3eac_0_8"/>
          <p:cNvSpPr txBox="1"/>
          <p:nvPr/>
        </p:nvSpPr>
        <p:spPr>
          <a:xfrm>
            <a:off x="359923" y="2303464"/>
            <a:ext cx="4149600" cy="341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dirty="0">
              <a:solidFill>
                <a:schemeClr val="dk1"/>
              </a:solidFill>
              <a:latin typeface="Times New Roman"/>
              <a:ea typeface="Times New Roman"/>
              <a:cs typeface="Times New Roman"/>
              <a:sym typeface="Times New Roman"/>
            </a:endParaRPr>
          </a:p>
        </p:txBody>
      </p:sp>
      <p:sp>
        <p:nvSpPr>
          <p:cNvPr id="3" name="Rectangle 2"/>
          <p:cNvSpPr/>
          <p:nvPr/>
        </p:nvSpPr>
        <p:spPr>
          <a:xfrm>
            <a:off x="3048000" y="550898"/>
            <a:ext cx="6096000" cy="1077218"/>
          </a:xfrm>
          <a:prstGeom prst="rect">
            <a:avLst/>
          </a:prstGeom>
        </p:spPr>
        <p:txBody>
          <a:bodyPr>
            <a:spAutoFit/>
          </a:bodyPr>
          <a:lstStyle/>
          <a:p>
            <a:pPr lvl="0" algn="ctr"/>
            <a:r>
              <a:rPr lang="en-US" sz="3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Resources </a:t>
            </a:r>
            <a:r>
              <a:rPr lang="en-US" sz="3200" dirty="0">
                <a:solidFill>
                  <a:schemeClr val="dk1"/>
                </a:solidFill>
                <a:latin typeface="Times New Roman" panose="02020603050405020304" pitchFamily="18" charset="0"/>
                <a:ea typeface="Times New Roman"/>
                <a:cs typeface="Times New Roman" panose="02020603050405020304" pitchFamily="18" charset="0"/>
                <a:sym typeface="Times New Roman"/>
              </a:rPr>
              <a:t>for your </a:t>
            </a:r>
            <a:r>
              <a:rPr lang="en-US" sz="3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students from: </a:t>
            </a:r>
            <a:endParaRPr lang="en-US" sz="3200" dirty="0">
              <a:latin typeface="Times New Roman" panose="02020603050405020304" pitchFamily="18" charset="0"/>
              <a:cs typeface="Times New Roman" panose="02020603050405020304" pitchFamily="18" charset="0"/>
            </a:endParaRPr>
          </a:p>
          <a:p>
            <a:pPr lvl="0" algn="ctr"/>
            <a:r>
              <a:rPr lang="en-US" sz="3200" dirty="0">
                <a:solidFill>
                  <a:schemeClr val="dk1"/>
                </a:solidFill>
                <a:latin typeface="Times New Roman" panose="02020603050405020304" pitchFamily="18" charset="0"/>
                <a:ea typeface="Times New Roman"/>
                <a:cs typeface="Times New Roman" panose="02020603050405020304" pitchFamily="18" charset="0"/>
                <a:sym typeface="Times New Roman"/>
              </a:rPr>
              <a:t>The Center for Legislative Archives</a:t>
            </a:r>
          </a:p>
        </p:txBody>
      </p:sp>
      <p:sp>
        <p:nvSpPr>
          <p:cNvPr id="4" name="Rectangle 3"/>
          <p:cNvSpPr/>
          <p:nvPr/>
        </p:nvSpPr>
        <p:spPr>
          <a:xfrm>
            <a:off x="4002318" y="5997614"/>
            <a:ext cx="4187365" cy="584775"/>
          </a:xfrm>
          <a:prstGeom prst="rect">
            <a:avLst/>
          </a:prstGeom>
        </p:spPr>
        <p:txBody>
          <a:bodyPr wrap="none">
            <a:spAutoFit/>
          </a:bodyPr>
          <a:lstStyle/>
          <a:p>
            <a:pPr lvl="0" algn="ctr"/>
            <a:r>
              <a:rPr lang="en-US" sz="3200" dirty="0">
                <a:solidFill>
                  <a:schemeClr val="dk1"/>
                </a:solidFill>
                <a:latin typeface="Times New Roman"/>
                <a:ea typeface="Times New Roman"/>
                <a:cs typeface="Times New Roman"/>
                <a:sym typeface="Times New Roman"/>
              </a:rPr>
              <a:t>Archives.gov/legislative</a:t>
            </a:r>
          </a:p>
        </p:txBody>
      </p:sp>
    </p:spTree>
    <p:extLst>
      <p:ext uri="{BB962C8B-B14F-4D97-AF65-F5344CB8AC3E}">
        <p14:creationId xmlns:p14="http://schemas.microsoft.com/office/powerpoint/2010/main" val="3050354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817" y="0"/>
            <a:ext cx="9372365" cy="6858000"/>
          </a:xfrm>
          <a:prstGeom prst="rect">
            <a:avLst/>
          </a:prstGeom>
        </p:spPr>
      </p:pic>
    </p:spTree>
    <p:extLst>
      <p:ext uri="{BB962C8B-B14F-4D97-AF65-F5344CB8AC3E}">
        <p14:creationId xmlns:p14="http://schemas.microsoft.com/office/powerpoint/2010/main" val="561867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943100" y="1"/>
            <a:ext cx="8305800" cy="6202329"/>
          </a:xfrm>
          <a:prstGeom prst="rect">
            <a:avLst/>
          </a:prstGeom>
          <a:noFill/>
          <a:ln w="9525">
            <a:noFill/>
            <a:miter lim="800000"/>
            <a:headEnd/>
            <a:tailEnd/>
          </a:ln>
        </p:spPr>
      </p:pic>
      <p:sp>
        <p:nvSpPr>
          <p:cNvPr id="3" name="TextBox 2"/>
          <p:cNvSpPr txBox="1"/>
          <p:nvPr/>
        </p:nvSpPr>
        <p:spPr>
          <a:xfrm>
            <a:off x="1524000" y="6271737"/>
            <a:ext cx="9144000" cy="738664"/>
          </a:xfrm>
          <a:prstGeom prst="rect">
            <a:avLst/>
          </a:prstGeom>
          <a:noFill/>
        </p:spPr>
        <p:txBody>
          <a:bodyPr wrap="square" rtlCol="0">
            <a:spAutoFit/>
          </a:bodyPr>
          <a:lstStyle/>
          <a:p>
            <a:pPr algn="ctr"/>
            <a:r>
              <a:rPr lang="en-US" sz="2800" dirty="0"/>
              <a:t>Download this free app from iTunes or </a:t>
            </a:r>
            <a:r>
              <a:rPr lang="en-US" sz="2800" dirty="0" smtClean="0"/>
              <a:t>get the pdf</a:t>
            </a:r>
            <a:endParaRPr lang="en-US" sz="2800" dirty="0"/>
          </a:p>
          <a:p>
            <a:pPr algn="ctr"/>
            <a:endParaRPr lang="en-US" dirty="0"/>
          </a:p>
        </p:txBody>
      </p:sp>
    </p:spTree>
    <p:extLst>
      <p:ext uri="{BB962C8B-B14F-4D97-AF65-F5344CB8AC3E}">
        <p14:creationId xmlns:p14="http://schemas.microsoft.com/office/powerpoint/2010/main" val="568431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833" y="665018"/>
            <a:ext cx="10083338" cy="5570756"/>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TEKS:</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15 </a:t>
            </a:r>
            <a:r>
              <a:rPr lang="en-US" sz="2400" dirty="0">
                <a:latin typeface="Times New Roman" panose="02020603050405020304" pitchFamily="18" charset="0"/>
                <a:cs typeface="Times New Roman" panose="02020603050405020304" pitchFamily="18" charset="0"/>
              </a:rPr>
              <a:t>Government. The student understands the American beliefs and principles reflected in the Declaration of Independence, the U.S. Constitution, and other important historic documents.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15 C: identify colonial grievances listed in the Declaration of Independence and explain how those grievances were addressed in the U.S. Constitution and the Bill of Rights</a:t>
            </a:r>
            <a:r>
              <a:rPr lang="en-US" sz="2400" dirty="0" smtClean="0">
                <a:latin typeface="Times New Roman" panose="02020603050405020304" pitchFamily="18" charset="0"/>
                <a:cs typeface="Times New Roman" panose="02020603050405020304" pitchFamily="18" charset="0"/>
              </a:rPr>
              <a:t>;</a:t>
            </a:r>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16 Government</a:t>
            </a:r>
            <a:r>
              <a:rPr lang="en-US" sz="2400" dirty="0">
                <a:latin typeface="Times New Roman" panose="02020603050405020304" pitchFamily="18" charset="0"/>
                <a:cs typeface="Times New Roman" panose="02020603050405020304" pitchFamily="18" charset="0"/>
              </a:rPr>
              <a:t>. The student understands the purpose of changing the U.S. Constitution and the impact of amendments on American society. The student is expected to (A) summarize the purposes for amending the U.S. Constitution</a:t>
            </a:r>
          </a:p>
          <a:p>
            <a:endParaRPr lang="en-US" sz="2200" dirty="0">
              <a:latin typeface="Times New Roman" panose="02020603050405020304" pitchFamily="18" charset="0"/>
              <a:cs typeface="Times New Roman" panose="02020603050405020304" pitchFamily="18" charset="0"/>
            </a:endParaRPr>
          </a:p>
          <a:p>
            <a:pPr algn="ct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Cont.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65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5374" y="1040363"/>
            <a:ext cx="10801004" cy="2677656"/>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17 </a:t>
            </a:r>
            <a:r>
              <a:rPr lang="en-US" sz="2400" dirty="0">
                <a:latin typeface="Times New Roman" panose="02020603050405020304" pitchFamily="18" charset="0"/>
                <a:cs typeface="Times New Roman" panose="02020603050405020304" pitchFamily="18" charset="0"/>
              </a:rPr>
              <a:t>Government. The student understands the dynamic nature of the powers of the national government and state governments in a federal system. The student is expected to (A) analyze the arguments of the Federalists and Anti–Federalists…</a:t>
            </a: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19 </a:t>
            </a:r>
            <a:r>
              <a:rPr lang="en-US" sz="2400" dirty="0">
                <a:latin typeface="Times New Roman" panose="02020603050405020304" pitchFamily="18" charset="0"/>
                <a:cs typeface="Times New Roman" panose="02020603050405020304" pitchFamily="18" charset="0"/>
              </a:rPr>
              <a:t>(B) summarize rights guaranteed in the Bill of Rights</a:t>
            </a:r>
          </a:p>
          <a:p>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7115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1204</Words>
  <Application>Microsoft Office PowerPoint</Application>
  <PresentationFormat>Widescreen</PresentationFormat>
  <Paragraphs>212</Paragraphs>
  <Slides>50</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Source Sans Pro</vt:lpstr>
      <vt:lpstr>Calibri</vt:lpstr>
      <vt:lpstr>Times New Roman</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Blackerby</dc:creator>
  <cp:lastModifiedBy>Charlie Flanagan</cp:lastModifiedBy>
  <cp:revision>85</cp:revision>
  <dcterms:created xsi:type="dcterms:W3CDTF">2020-06-04T13:08:23Z</dcterms:created>
  <dcterms:modified xsi:type="dcterms:W3CDTF">2020-10-08T16:46:27Z</dcterms:modified>
</cp:coreProperties>
</file>