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2" r:id="rId3"/>
    <p:sldId id="321" r:id="rId4"/>
    <p:sldId id="331" r:id="rId5"/>
    <p:sldId id="260" r:id="rId6"/>
    <p:sldId id="335" r:id="rId7"/>
    <p:sldId id="336" r:id="rId8"/>
    <p:sldId id="337" r:id="rId9"/>
    <p:sldId id="338" r:id="rId10"/>
    <p:sldId id="339" r:id="rId11"/>
    <p:sldId id="340" r:id="rId12"/>
    <p:sldId id="34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37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2AEBB-2504-D141-8BC2-968138642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AD341-1E47-914C-8C45-AD8F3E652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FF949-8E36-954B-AEC5-579047A7E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A6EE-7A57-564D-AE0D-C3C20E5C641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B8610-0CD8-564D-B1F7-18ECC38D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5BA5E-1D13-BE4E-83F1-7B4DC684B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E32-1093-9642-9B29-35E1B6280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942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07F88-DF90-3546-B935-80D491FF3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9E18D-DCBC-364D-9192-F079FAD52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98B49-236C-9843-A542-51F9BB553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A6EE-7A57-564D-AE0D-C3C20E5C641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7A481-0646-6247-9B3D-223D0536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21912-5F04-4C47-9F53-B9235ADD8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E32-1093-9642-9B29-35E1B6280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FC622-C136-264C-B89E-7CCA163A52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931E07-A548-D74B-BC0B-906121530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1AEEF-F098-8F48-9878-BEC837C65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A6EE-7A57-564D-AE0D-C3C20E5C641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5A34D-52FF-3E41-A38C-0AE23A94B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0F913-01D2-0049-B300-F11D91FF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E32-1093-9642-9B29-35E1B6280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83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E4B2-7FBB-7F48-8C24-3A63C7BA7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FB6A5-A9C7-D24A-A9A0-6564760FCB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46B25-89CB-964D-A031-AD5DD72AC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A6EE-7A57-564D-AE0D-C3C20E5C641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30DAE-7934-F74A-8C66-DE07811AC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A3E7-95FE-C248-8AED-8277BC130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E32-1093-9642-9B29-35E1B6280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33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18F5A-CAA7-4141-B89A-944D50E9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9684B-490A-E943-9203-4B00E09ED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75E5D-C0DB-DD46-84A4-B74AB7A5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A6EE-7A57-564D-AE0D-C3C20E5C641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2E711-E418-434D-B941-EBBFF90D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98813-DF21-8642-97AF-89EF4A87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E32-1093-9642-9B29-35E1B6280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9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D746-4C5A-C342-A94E-B3544A265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59EEB-075D-EF4D-982D-F639C24DB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9BAA2C-237B-154E-BC85-D4E7DE947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06437-A6CA-7F4E-BD62-94E9D1DE5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A6EE-7A57-564D-AE0D-C3C20E5C641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1F623-DCD0-B14D-9764-119FEA943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F265C-FF3B-B444-92D9-CC5CE51E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E32-1093-9642-9B29-35E1B6280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28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5DC62-2BBE-1B48-B8A3-4EE5EB88D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C6356C-C323-784A-98A4-4B3B63AD3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0CAF9-5AE5-A240-AD65-7D983A8CC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9B4748-2096-144B-A0B6-0ECAA5A3C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0B804-FB8C-8246-91F9-97189F4B0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28B5E-3646-B142-B419-41C58A2C6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A6EE-7A57-564D-AE0D-C3C20E5C641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0DEF73-8409-7E45-8FDE-9101EAA8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6EE043-6D05-C543-BC65-A99A9E4C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E32-1093-9642-9B29-35E1B6280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5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DDE4A-0C49-674B-A930-30F68AC8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F6C3A-1F9E-E04E-AA77-6EDF595BE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A6EE-7A57-564D-AE0D-C3C20E5C641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BEB4A-AEE0-D944-AE5B-EA567096C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41FD60-359C-894E-9F26-BCF8EE4D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E32-1093-9642-9B29-35E1B6280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95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6A2F0-3D8F-BB40-8977-D80E843F5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A6EE-7A57-564D-AE0D-C3C20E5C641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F1F93-101B-A640-AD80-231379D35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27EAB-A1BD-BC46-9FB2-0FA5EB951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E32-1093-9642-9B29-35E1B6280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59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20DC0-52EF-C642-9EE2-6D2BF43AB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8861A-C2B0-9943-8573-B3F63D969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BC25E6-DBB1-BF4E-8839-9B501C71F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2A6E6-586F-7740-8EF4-66B14D42E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A6EE-7A57-564D-AE0D-C3C20E5C641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820A7-E365-CF46-8F37-2E81C8D1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D2804-06C8-6C4B-8F9E-70C903E5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E32-1093-9642-9B29-35E1B6280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91EF3-255F-964E-BAF3-654B98F86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64380A-14A2-DC40-90E5-1C80A13E6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7F988B-2CCC-1B4E-BF83-901C0EDC4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F88D6-2B55-4B4E-8210-4B245786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6A6EE-7A57-564D-AE0D-C3C20E5C641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5B3C1-38B4-D14A-B549-BB0E60A7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CBEF03-B840-0D48-98DB-9FBC014E4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32E32-1093-9642-9B29-35E1B6280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38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E7299C-BD02-E044-B369-1D3737983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BFA45-21B9-B247-850F-A235DEDA7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F250B-89E9-604B-9E50-91E305A3A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6A6EE-7A57-564D-AE0D-C3C20E5C6410}" type="datetimeFigureOut">
              <a:rPr lang="en-US" smtClean="0"/>
              <a:t>6/10/21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7B97A-90D0-4D4E-9EA8-6A67339AB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668C0-3816-CE4A-B7DE-55F895DF6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32E32-1093-9642-9B29-35E1B6280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6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BAD5E-FB44-F749-9751-00D5E1FC4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645250" cy="2889114"/>
          </a:xfrm>
        </p:spPr>
        <p:txBody>
          <a:bodyPr anchor="b">
            <a:normAutofit/>
          </a:bodyPr>
          <a:lstStyle/>
          <a:p>
            <a:pPr algn="l"/>
            <a:r>
              <a:rPr lang="en-US" dirty="0"/>
              <a:t>The Eisenhower Presidency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6BD29F-7934-6448-AA46-FE27655912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r>
              <a:rPr lang="en-US" sz="1900" dirty="0"/>
              <a:t>Will Hitchcock</a:t>
            </a:r>
          </a:p>
          <a:p>
            <a:pPr algn="l"/>
            <a:r>
              <a:rPr lang="en-US" sz="1900" dirty="0"/>
              <a:t>University of Virginia</a:t>
            </a:r>
          </a:p>
          <a:p>
            <a:pPr algn="l"/>
            <a:r>
              <a:rPr lang="en-US" sz="1900" dirty="0"/>
              <a:t>Humanities Texas    2/9/2021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person, people, posing, crowd&#10;&#10;Description automatically generated">
            <a:extLst>
              <a:ext uri="{FF2B5EF4-FFF2-40B4-BE49-F238E27FC236}">
                <a16:creationId xmlns:a16="http://schemas.microsoft.com/office/drawing/2014/main" id="{37069212-F5AB-DA4C-90FF-F73874E486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39" r="1" b="156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8708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30E35-25BD-5443-9860-4BB3D4965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702952"/>
          </a:xfrm>
        </p:spPr>
        <p:txBody>
          <a:bodyPr>
            <a:normAutofit/>
          </a:bodyPr>
          <a:lstStyle/>
          <a:p>
            <a:r>
              <a:rPr lang="en-US" sz="3700"/>
              <a:t>3. “The American Way of Life”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, person, indoor, people&#10;&#10;Description automatically generated">
            <a:extLst>
              <a:ext uri="{FF2B5EF4-FFF2-40B4-BE49-F238E27FC236}">
                <a16:creationId xmlns:a16="http://schemas.microsoft.com/office/drawing/2014/main" id="{8A2447FC-9EEA-CC40-99D0-020A4116B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8" r="15128"/>
          <a:stretch/>
        </p:blipFill>
        <p:spPr>
          <a:xfrm>
            <a:off x="1078212" y="810881"/>
            <a:ext cx="2485193" cy="2945339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ar driving on a road&#10;&#10;Description automatically generated with low confidence">
            <a:extLst>
              <a:ext uri="{FF2B5EF4-FFF2-40B4-BE49-F238E27FC236}">
                <a16:creationId xmlns:a16="http://schemas.microsoft.com/office/drawing/2014/main" id="{2A7F2918-83B4-1A40-A6E2-C8FEDDD69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15" r="-3" b="-3"/>
          <a:stretch/>
        </p:blipFill>
        <p:spPr>
          <a:xfrm>
            <a:off x="4323497" y="1026252"/>
            <a:ext cx="2434338" cy="1381835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CD0DF56-5F9C-854A-A686-7E7A026795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88" r="1906" b="3"/>
          <a:stretch/>
        </p:blipFill>
        <p:spPr>
          <a:xfrm>
            <a:off x="798460" y="4294919"/>
            <a:ext cx="3044697" cy="173173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erson holding a gun&#10;&#10;Description automatically generated with low confidence">
            <a:extLst>
              <a:ext uri="{FF2B5EF4-FFF2-40B4-BE49-F238E27FC236}">
                <a16:creationId xmlns:a16="http://schemas.microsoft.com/office/drawing/2014/main" id="{9A920F7B-E535-FD41-A04C-8AB49BCD0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497" y="3361302"/>
            <a:ext cx="2434338" cy="242663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B9598-9D46-0B46-B32B-512F09242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623457"/>
            <a:ext cx="3732245" cy="3589615"/>
          </a:xfrm>
        </p:spPr>
        <p:txBody>
          <a:bodyPr>
            <a:normAutofit/>
          </a:bodyPr>
          <a:lstStyle/>
          <a:p>
            <a:r>
              <a:rPr lang="en-US" sz="2400" dirty="0"/>
              <a:t>Television</a:t>
            </a:r>
          </a:p>
          <a:p>
            <a:r>
              <a:rPr lang="en-US" sz="2400" dirty="0"/>
              <a:t>Travel by car</a:t>
            </a:r>
          </a:p>
          <a:p>
            <a:r>
              <a:rPr lang="en-US" sz="2400" dirty="0"/>
              <a:t>Popular music</a:t>
            </a:r>
          </a:p>
          <a:p>
            <a:r>
              <a:rPr lang="en-US" sz="2400" dirty="0"/>
              <a:t>The nuclear family</a:t>
            </a:r>
          </a:p>
          <a:p>
            <a:r>
              <a:rPr lang="en-US" sz="2400" dirty="0"/>
              <a:t>Religion </a:t>
            </a:r>
          </a:p>
        </p:txBody>
      </p:sp>
    </p:spTree>
    <p:extLst>
      <p:ext uri="{BB962C8B-B14F-4D97-AF65-F5344CB8AC3E}">
        <p14:creationId xmlns:p14="http://schemas.microsoft.com/office/powerpoint/2010/main" val="2662353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ED4D6CE2-C4FB-4B4D-991A-84C9705CD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A44D26-B1A7-B440-8F84-22CD54DEB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099" y="978408"/>
            <a:ext cx="3721608" cy="1106424"/>
          </a:xfrm>
          <a:ln>
            <a:noFill/>
          </a:ln>
        </p:spPr>
        <p:txBody>
          <a:bodyPr anchor="b">
            <a:normAutofit/>
          </a:bodyPr>
          <a:lstStyle/>
          <a:p>
            <a:r>
              <a:rPr lang="en-US" sz="2800" b="1" dirty="0"/>
              <a:t>4. Space and Technology</a:t>
            </a:r>
          </a:p>
        </p:txBody>
      </p:sp>
      <p:pic>
        <p:nvPicPr>
          <p:cNvPr id="11" name="Picture 10" descr="A person holding a sword&#10;&#10;Description automatically generated with medium confidence">
            <a:extLst>
              <a:ext uri="{FF2B5EF4-FFF2-40B4-BE49-F238E27FC236}">
                <a16:creationId xmlns:a16="http://schemas.microsoft.com/office/drawing/2014/main" id="{77B4A907-6D57-7841-9759-F976C183B4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51" r="35502" b="1"/>
          <a:stretch/>
        </p:blipFill>
        <p:spPr>
          <a:xfrm>
            <a:off x="400847" y="630936"/>
            <a:ext cx="3785616" cy="5495544"/>
          </a:xfrm>
          <a:prstGeom prst="rect">
            <a:avLst/>
          </a:prstGeom>
        </p:spPr>
      </p:pic>
      <p:pic>
        <p:nvPicPr>
          <p:cNvPr id="5" name="Picture 4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71E9AA36-C797-7D47-9F6F-40439D09B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3"/>
          <a:stretch/>
        </p:blipFill>
        <p:spPr>
          <a:xfrm>
            <a:off x="4361688" y="630936"/>
            <a:ext cx="2651760" cy="2679192"/>
          </a:xfrm>
          <a:prstGeom prst="rect">
            <a:avLst/>
          </a:prstGeom>
        </p:spPr>
      </p:pic>
      <p:pic>
        <p:nvPicPr>
          <p:cNvPr id="9" name="Picture 8" descr="Logo, icon&#10;&#10;Description automatically generated">
            <a:extLst>
              <a:ext uri="{FF2B5EF4-FFF2-40B4-BE49-F238E27FC236}">
                <a16:creationId xmlns:a16="http://schemas.microsoft.com/office/drawing/2014/main" id="{36C32E41-0035-4D42-9C1A-3981DFCB21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1" r="9581" b="-4"/>
          <a:stretch/>
        </p:blipFill>
        <p:spPr>
          <a:xfrm>
            <a:off x="4361688" y="3447288"/>
            <a:ext cx="2651760" cy="2679192"/>
          </a:xfrm>
          <a:prstGeom prst="rect">
            <a:avLst/>
          </a:prstGeom>
        </p:spPr>
      </p:pic>
      <p:cxnSp>
        <p:nvCxnSpPr>
          <p:cNvPr id="30" name="Straight Connector 24">
            <a:extLst>
              <a:ext uri="{FF2B5EF4-FFF2-40B4-BE49-F238E27FC236}">
                <a16:creationId xmlns:a16="http://schemas.microsoft.com/office/drawing/2014/main" id="{11A9DAB5-E11B-41CA-85F3-20711F790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51084" y="1417320"/>
            <a:ext cx="0" cy="40233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9EE87-A7CE-5F49-B2C4-D7B0B8871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8099" y="2368296"/>
            <a:ext cx="3721608" cy="3502152"/>
          </a:xfrm>
        </p:spPr>
        <p:txBody>
          <a:bodyPr>
            <a:normAutofit/>
          </a:bodyPr>
          <a:lstStyle/>
          <a:p>
            <a:r>
              <a:rPr lang="en-US" dirty="0"/>
              <a:t>The Sputnik “crisis” 1957</a:t>
            </a:r>
          </a:p>
          <a:p>
            <a:r>
              <a:rPr lang="en-US" dirty="0"/>
              <a:t>The Missile age</a:t>
            </a:r>
          </a:p>
          <a:p>
            <a:r>
              <a:rPr lang="en-US" dirty="0"/>
              <a:t>Science Education</a:t>
            </a:r>
          </a:p>
          <a:p>
            <a:r>
              <a:rPr lang="en-US" dirty="0"/>
              <a:t>NASA, 1958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C1952B-4139-034B-8ECF-C525FDF95521}"/>
              </a:ext>
            </a:extLst>
          </p:cNvPr>
          <p:cNvSpPr txBox="1"/>
          <p:nvPr/>
        </p:nvSpPr>
        <p:spPr>
          <a:xfrm>
            <a:off x="400847" y="6126480"/>
            <a:ext cx="3785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Wernher</a:t>
            </a:r>
            <a:r>
              <a:rPr lang="en-US" dirty="0"/>
              <a:t> von Braun</a:t>
            </a:r>
          </a:p>
        </p:txBody>
      </p:sp>
    </p:spTree>
    <p:extLst>
      <p:ext uri="{BB962C8B-B14F-4D97-AF65-F5344CB8AC3E}">
        <p14:creationId xmlns:p14="http://schemas.microsoft.com/office/powerpoint/2010/main" val="1552424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50C03-9677-0448-A314-D0FCD593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sz="3400" dirty="0"/>
              <a:t>Conclusion: what is the “military-industrial complex”?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1FB66-4B20-F945-8AB5-0CA3A5493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January 17, 1961.</a:t>
            </a:r>
          </a:p>
          <a:p>
            <a:r>
              <a:rPr lang="en-US" sz="2400" dirty="0"/>
              <a:t>What does Ike say about US democracy?</a:t>
            </a:r>
          </a:p>
          <a:p>
            <a:r>
              <a:rPr lang="en-US" sz="2400" dirty="0"/>
              <a:t>What does he say about the Cold War struggle?</a:t>
            </a:r>
          </a:p>
          <a:p>
            <a:r>
              <a:rPr lang="en-US" sz="2400" dirty="0"/>
              <a:t>What worries him about the “military-industrial complex”?</a:t>
            </a:r>
          </a:p>
          <a:p>
            <a:r>
              <a:rPr lang="en-US" sz="2400" dirty="0"/>
              <a:t>Didn’t he sort of create it? Is there some tension here?</a:t>
            </a:r>
          </a:p>
          <a:p>
            <a:r>
              <a:rPr lang="en-US" sz="2400" dirty="0"/>
              <a:t>Why does he use the word “balance” often?</a:t>
            </a:r>
          </a:p>
          <a:p>
            <a:r>
              <a:rPr lang="en-US" sz="2400" dirty="0"/>
              <a:t>Is this speech inspiring or frightening?</a:t>
            </a:r>
          </a:p>
        </p:txBody>
      </p:sp>
      <p:pic>
        <p:nvPicPr>
          <p:cNvPr id="5" name="Picture 4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244E5961-8AB2-494B-B06C-3C7DB637D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3" r="714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518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454A74-B0AF-8344-9A68-A5BDC028C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519" y="651932"/>
            <a:ext cx="4267200" cy="556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77B11-D1E6-714C-8B40-02D35DC30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26" y="651932"/>
            <a:ext cx="4876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0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1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57B8179-7632-6C45-8BCC-D61498AE7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8" y="968641"/>
            <a:ext cx="3209544" cy="461804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2517CF5-168B-EB4A-B52C-A9C1CBC5E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3" y="1107481"/>
            <a:ext cx="3209544" cy="434036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096FF13F-67A5-7F49-BC01-64F898208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1192276"/>
            <a:ext cx="3209544" cy="417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16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D13C70-D658-834A-9EB5-205C081F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946" y="0"/>
            <a:ext cx="8662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60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12DFBF-0CA9-5144-88F5-69C671413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86" b="136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06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8ED3CC-4132-1A4B-A91C-969572C23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317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1770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C6F0EBFB-4F2D-E442-A80D-A9DDB7670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04" r="17454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BC3930EB-6B9F-5345-A1DE-0006536D9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5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7" name="Picture 6" descr="A couple of me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362F3CC3-8020-A240-BE24-DC4495D9C5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4" r="2" b="2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33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3">
            <a:extLst>
              <a:ext uri="{FF2B5EF4-FFF2-40B4-BE49-F238E27FC236}">
                <a16:creationId xmlns:a16="http://schemas.microsoft.com/office/drawing/2014/main" id="{C572996E-8A94-4DE9-A10B-3A6E91AC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grass, person, sky, outdoor&#10;&#10;Description automatically generated">
            <a:extLst>
              <a:ext uri="{FF2B5EF4-FFF2-40B4-BE49-F238E27FC236}">
                <a16:creationId xmlns:a16="http://schemas.microsoft.com/office/drawing/2014/main" id="{68DD6B93-AD61-F74B-8B56-D93469DA0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38" r="16815"/>
          <a:stretch/>
        </p:blipFill>
        <p:spPr>
          <a:xfrm>
            <a:off x="1226630" y="804101"/>
            <a:ext cx="2334200" cy="2544465"/>
          </a:xfrm>
          <a:prstGeom prst="rect">
            <a:avLst/>
          </a:prstGeom>
        </p:spPr>
      </p:pic>
      <p:pic>
        <p:nvPicPr>
          <p:cNvPr id="11" name="Picture 10" descr="A picture containing smoke, sunset, hydrogen bomb, sun&#10;&#10;Description automatically generated">
            <a:extLst>
              <a:ext uri="{FF2B5EF4-FFF2-40B4-BE49-F238E27FC236}">
                <a16:creationId xmlns:a16="http://schemas.microsoft.com/office/drawing/2014/main" id="{AF85FC16-5D85-324B-85C5-982FD5138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23" y="3509433"/>
            <a:ext cx="3177417" cy="2544466"/>
          </a:xfrm>
          <a:prstGeom prst="rect">
            <a:avLst/>
          </a:prstGeom>
        </p:spPr>
      </p:pic>
      <p:pic>
        <p:nvPicPr>
          <p:cNvPr id="9" name="Picture 8" descr="Text&#10;&#10;Description automatically generated with low confidence">
            <a:extLst>
              <a:ext uri="{FF2B5EF4-FFF2-40B4-BE49-F238E27FC236}">
                <a16:creationId xmlns:a16="http://schemas.microsoft.com/office/drawing/2014/main" id="{C4283652-00C5-3040-A81B-6FDDEE330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186" y="804101"/>
            <a:ext cx="2761349" cy="5251646"/>
          </a:xfrm>
          <a:prstGeom prst="rect">
            <a:avLst/>
          </a:prstGeom>
        </p:spPr>
      </p:pic>
      <p:sp>
        <p:nvSpPr>
          <p:cNvPr id="31" name="Freeform 6">
            <a:extLst>
              <a:ext uri="{FF2B5EF4-FFF2-40B4-BE49-F238E27FC236}">
                <a16:creationId xmlns:a16="http://schemas.microsoft.com/office/drawing/2014/main" id="{EFED1C63-CFE1-4B06-9656-945E282BF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9586" y="1070835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8D30BC2A-C2BA-4BEC-B57C-28A46CA73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988949" y="803186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id="{5C7D3781-46A6-40D3-A19F-830C2F9D7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513372" y="804101"/>
            <a:ext cx="3880238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7EC2B4-DE8B-3142-8FBF-8EB52599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5104" y="1213968"/>
            <a:ext cx="3220127" cy="1715106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1. The Shadow of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150F6-B308-9943-AAE5-00820F281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5105" y="3072208"/>
            <a:ext cx="3264916" cy="2660684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Korean War (1950-53)</a:t>
            </a:r>
          </a:p>
          <a:p>
            <a:r>
              <a:rPr lang="en-US" sz="2000">
                <a:solidFill>
                  <a:srgbClr val="FFFFFF"/>
                </a:solidFill>
              </a:rPr>
              <a:t>The atomic bomb</a:t>
            </a:r>
          </a:p>
          <a:p>
            <a:r>
              <a:rPr lang="en-US" sz="2000">
                <a:solidFill>
                  <a:srgbClr val="FFFFFF"/>
                </a:solidFill>
              </a:rPr>
              <a:t>Communism and the ‘internal enemy”</a:t>
            </a:r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49219674-3525-4807-9533-D6BBB3FE2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671258" y="1530154"/>
            <a:ext cx="520741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55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951A8-BE1A-1841-8071-FD93001C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2. The Struggle for Racial Equality</a:t>
            </a:r>
          </a:p>
        </p:txBody>
      </p:sp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BE28A9F-B3BE-DF40-8F6C-FFE095F0E6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2" r="12134" b="1"/>
          <a:stretch/>
        </p:blipFill>
        <p:spPr>
          <a:xfrm>
            <a:off x="327549" y="2454903"/>
            <a:ext cx="3442801" cy="4080254"/>
          </a:xfrm>
          <a:prstGeom prst="rect">
            <a:avLst/>
          </a:prstGeom>
        </p:spPr>
      </p:pic>
      <p:pic>
        <p:nvPicPr>
          <p:cNvPr id="9" name="Content Placeholder 8" descr="Two people sitting on a bench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284C9E17-9E73-5443-BAC3-94C8E3328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11" r="6" b="10102"/>
          <a:stretch/>
        </p:blipFill>
        <p:spPr>
          <a:xfrm>
            <a:off x="3942260" y="2454902"/>
            <a:ext cx="3442803" cy="1958184"/>
          </a:xfrm>
          <a:prstGeom prst="rect">
            <a:avLst/>
          </a:prstGeom>
        </p:spPr>
      </p:pic>
      <p:pic>
        <p:nvPicPr>
          <p:cNvPr id="15" name="Content Placeholder 14" descr="A picture containing person, people, group, station&#10;&#10;Description automatically generated">
            <a:extLst>
              <a:ext uri="{FF2B5EF4-FFF2-40B4-BE49-F238E27FC236}">
                <a16:creationId xmlns:a16="http://schemas.microsoft.com/office/drawing/2014/main" id="{40BD71B1-3BE3-D74F-87EA-2D1A8E2ED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736" b="28689"/>
          <a:stretch/>
        </p:blipFill>
        <p:spPr>
          <a:xfrm>
            <a:off x="3941061" y="4572285"/>
            <a:ext cx="3447288" cy="1956816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F1BFE402-3173-4035-B45E-03DDC7824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763523"/>
            <a:ext cx="3511296" cy="5330952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Jim Crow</a:t>
            </a:r>
          </a:p>
          <a:p>
            <a:r>
              <a:rPr lang="en-US" dirty="0">
                <a:solidFill>
                  <a:srgbClr val="FFFFFF"/>
                </a:solidFill>
              </a:rPr>
              <a:t>Brown v. Board of Education (1954)</a:t>
            </a:r>
          </a:p>
          <a:p>
            <a:r>
              <a:rPr lang="en-US" dirty="0">
                <a:solidFill>
                  <a:srgbClr val="FFFFFF"/>
                </a:solidFill>
              </a:rPr>
              <a:t>Montgomery Bus Boycott (1955)</a:t>
            </a:r>
          </a:p>
          <a:p>
            <a:r>
              <a:rPr lang="en-US" dirty="0">
                <a:solidFill>
                  <a:srgbClr val="FFFFFF"/>
                </a:solidFill>
              </a:rPr>
              <a:t>Little Rock 9 (1957)</a:t>
            </a:r>
          </a:p>
        </p:txBody>
      </p:sp>
    </p:spTree>
    <p:extLst>
      <p:ext uri="{BB962C8B-B14F-4D97-AF65-F5344CB8AC3E}">
        <p14:creationId xmlns:p14="http://schemas.microsoft.com/office/powerpoint/2010/main" val="3361324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175</Words>
  <Application>Microsoft Macintosh PowerPoint</Application>
  <PresentationFormat>Widescreen</PresentationFormat>
  <Paragraphs>33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The Eisenhower Presidency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The Shadow of War</vt:lpstr>
      <vt:lpstr>2. The Struggle for Racial Equality</vt:lpstr>
      <vt:lpstr>3. “The American Way of Life”</vt:lpstr>
      <vt:lpstr>4. Space and Technology</vt:lpstr>
      <vt:lpstr>Conclusion: what is the “military-industrial complex”?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Eisenhower Presidency</dc:title>
  <dc:creator>Hitchcock, William Ingersoll (wih9u)</dc:creator>
  <cp:lastModifiedBy>Brian Macias</cp:lastModifiedBy>
  <cp:revision>4</cp:revision>
  <dcterms:created xsi:type="dcterms:W3CDTF">2021-02-09T21:03:25Z</dcterms:created>
  <dcterms:modified xsi:type="dcterms:W3CDTF">2021-06-10T16:21:16Z</dcterms:modified>
</cp:coreProperties>
</file>