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847" r:id="rId2"/>
    <p:sldId id="438" r:id="rId3"/>
    <p:sldId id="849" r:id="rId4"/>
    <p:sldId id="852" r:id="rId5"/>
    <p:sldId id="351" r:id="rId6"/>
    <p:sldId id="352" r:id="rId7"/>
    <p:sldId id="349" r:id="rId8"/>
    <p:sldId id="261" r:id="rId9"/>
    <p:sldId id="851" r:id="rId10"/>
    <p:sldId id="353" r:id="rId11"/>
    <p:sldId id="263" r:id="rId12"/>
    <p:sldId id="314" r:id="rId13"/>
    <p:sldId id="451" r:id="rId14"/>
    <p:sldId id="867" r:id="rId15"/>
    <p:sldId id="868" r:id="rId16"/>
    <p:sldId id="850" r:id="rId17"/>
    <p:sldId id="345" r:id="rId18"/>
    <p:sldId id="346" r:id="rId19"/>
    <p:sldId id="268" r:id="rId20"/>
    <p:sldId id="871" r:id="rId21"/>
    <p:sldId id="870" r:id="rId22"/>
    <p:sldId id="872" r:id="rId23"/>
    <p:sldId id="873" r:id="rId24"/>
    <p:sldId id="452" r:id="rId25"/>
    <p:sldId id="320" r:id="rId26"/>
    <p:sldId id="384" r:id="rId27"/>
    <p:sldId id="465" r:id="rId28"/>
    <p:sldId id="466" r:id="rId29"/>
    <p:sldId id="385" r:id="rId30"/>
    <p:sldId id="386" r:id="rId31"/>
    <p:sldId id="387" r:id="rId32"/>
    <p:sldId id="401" r:id="rId33"/>
    <p:sldId id="404" r:id="rId34"/>
    <p:sldId id="416" r:id="rId35"/>
    <p:sldId id="472" r:id="rId36"/>
    <p:sldId id="858" r:id="rId37"/>
    <p:sldId id="861" r:id="rId38"/>
    <p:sldId id="397" r:id="rId39"/>
    <p:sldId id="398" r:id="rId40"/>
    <p:sldId id="862" r:id="rId41"/>
    <p:sldId id="473" r:id="rId42"/>
    <p:sldId id="859" r:id="rId43"/>
    <p:sldId id="474" r:id="rId44"/>
    <p:sldId id="417" r:id="rId45"/>
    <p:sldId id="420" r:id="rId46"/>
    <p:sldId id="426" r:id="rId47"/>
    <p:sldId id="434" r:id="rId48"/>
    <p:sldId id="429" r:id="rId49"/>
    <p:sldId id="860" r:id="rId50"/>
    <p:sldId id="437" r:id="rId51"/>
    <p:sldId id="439" r:id="rId52"/>
    <p:sldId id="440" r:id="rId53"/>
    <p:sldId id="476" r:id="rId54"/>
    <p:sldId id="615" r:id="rId55"/>
    <p:sldId id="616" r:id="rId56"/>
    <p:sldId id="617" r:id="rId57"/>
    <p:sldId id="477" r:id="rId58"/>
    <p:sldId id="443" r:id="rId59"/>
    <p:sldId id="444" r:id="rId60"/>
    <p:sldId id="864" r:id="rId61"/>
    <p:sldId id="479" r:id="rId62"/>
    <p:sldId id="445" r:id="rId63"/>
  </p:sldIdLst>
  <p:sldSz cx="10160000" cy="7620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3" autoAdjust="0"/>
    <p:restoredTop sz="90945"/>
  </p:normalViewPr>
  <p:slideViewPr>
    <p:cSldViewPr>
      <p:cViewPr varScale="1">
        <p:scale>
          <a:sx n="74" d="100"/>
          <a:sy n="74" d="100"/>
        </p:scale>
        <p:origin x="15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92E2517-0AFB-4298-B683-C61DB958AD7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4411BEA-AFA4-43D7-8421-13B41CB5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914C-7AC1-4B0E-A596-18B63B4C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3E9D-D74B-428A-A31F-13FF08E2F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DCCE-8A67-425F-BB3B-1B05A7B84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AA27-60FB-4E94-978C-ECE9EFA54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FD68-2BA2-4595-BA33-E68268F9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297-1D58-46A4-AC16-838C57CC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ADEC-3287-45E5-803F-B8C1998A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FF73-9FFB-4CFC-94DC-CF6EDA63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170D-8F49-4C83-8076-09DA968A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6A8-C77E-4A04-BCB8-E48670CFA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B399-398F-456D-A349-9CC9C97D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D9CD5-1F22-42EF-A9E1-2BB9ADD4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A2518-84F5-44F0-822D-917DC8D8550D}"/>
              </a:ext>
            </a:extLst>
          </p:cNvPr>
          <p:cNvSpPr txBox="1"/>
          <p:nvPr/>
        </p:nvSpPr>
        <p:spPr>
          <a:xfrm>
            <a:off x="1193800" y="13716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The First Texans, Precontact through 1793</a:t>
            </a:r>
          </a:p>
          <a:p>
            <a:pPr algn="ctr"/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Humanities Texas Webinar Series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89377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90200" cy="82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09563"/>
            <a:ext cx="10180637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381000"/>
            <a:ext cx="699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736600" y="10668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Challenges for American Indians in Texas:</a:t>
            </a:r>
          </a:p>
          <a:p>
            <a:pPr algn="ctr"/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61450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736600" y="1066800"/>
            <a:ext cx="8839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Challenges for American Indians in Texas:</a:t>
            </a:r>
          </a:p>
          <a:p>
            <a:pPr algn="ctr"/>
            <a:endParaRPr lang="en-US" sz="3500" b="1" dirty="0"/>
          </a:p>
          <a:p>
            <a:pPr marL="514350" indent="-514350">
              <a:buAutoNum type="arabicParenBoth"/>
            </a:pPr>
            <a:r>
              <a:rPr lang="en-US" sz="3500" dirty="0"/>
              <a:t>  Giant bison began dying out around 8,000 to 9,000 years ago.</a:t>
            </a:r>
          </a:p>
          <a:p>
            <a:pPr marL="514350" indent="-514350">
              <a:buAutoNum type="arabicParenBoth"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6045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736600" y="10668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Challenges for American Indians in Texas:</a:t>
            </a:r>
          </a:p>
          <a:p>
            <a:pPr algn="ctr"/>
            <a:endParaRPr lang="en-US" sz="3500" b="1" dirty="0"/>
          </a:p>
          <a:p>
            <a:pPr marL="514350" indent="-514350">
              <a:buAutoNum type="arabicParenBoth"/>
            </a:pPr>
            <a:r>
              <a:rPr lang="en-US" sz="3500" dirty="0"/>
              <a:t>  Giant bison began dying out around 8,000 to 9,000 years ago.</a:t>
            </a:r>
          </a:p>
          <a:p>
            <a:pPr marL="514350" indent="-514350">
              <a:buAutoNum type="arabicParenBoth"/>
            </a:pPr>
            <a:endParaRPr lang="en-US" sz="3500" dirty="0"/>
          </a:p>
          <a:p>
            <a:pPr marL="514350" indent="-514350">
              <a:buAutoNum type="arabicParenBoth"/>
            </a:pPr>
            <a:r>
              <a:rPr lang="en-US" sz="3500" dirty="0"/>
              <a:t>  A terrible drought hit Texas about 7,000 years ago and persisted on and off for about 4,000 years.</a:t>
            </a:r>
          </a:p>
        </p:txBody>
      </p:sp>
    </p:spTree>
    <p:extLst>
      <p:ext uri="{BB962C8B-B14F-4D97-AF65-F5344CB8AC3E}">
        <p14:creationId xmlns:p14="http://schemas.microsoft.com/office/powerpoint/2010/main" val="235953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783" y="0"/>
            <a:ext cx="7768167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36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02789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200" y="-152400"/>
            <a:ext cx="14224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91" y="47625"/>
            <a:ext cx="8715818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0"/>
            <a:ext cx="1034415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08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70" y="0"/>
            <a:ext cx="10157460" cy="7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031E674-796F-413E-846D-2E9135414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3" r="7836" b="-1"/>
          <a:stretch/>
        </p:blipFill>
        <p:spPr>
          <a:xfrm>
            <a:off x="20" y="1424"/>
            <a:ext cx="10159980" cy="76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91" y="47625"/>
            <a:ext cx="8715818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709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70" y="0"/>
            <a:ext cx="10157460" cy="7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on a beach&#10;&#10;Description automatically generated with medium confidence">
            <a:extLst>
              <a:ext uri="{FF2B5EF4-FFF2-40B4-BE49-F238E27FC236}">
                <a16:creationId xmlns:a16="http://schemas.microsoft.com/office/drawing/2014/main" id="{4EEAE994-9070-4CEE-B486-015914796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r="3746" b="-1"/>
          <a:stretch/>
        </p:blipFill>
        <p:spPr>
          <a:xfrm>
            <a:off x="20" y="1424"/>
            <a:ext cx="10159980" cy="76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62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91" y="47625"/>
            <a:ext cx="8715818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518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1905000"/>
            <a:ext cx="1016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Which major Indian group is NOT in Texas by 1500?</a:t>
            </a:r>
          </a:p>
        </p:txBody>
      </p:sp>
    </p:spTree>
    <p:extLst>
      <p:ext uri="{BB962C8B-B14F-4D97-AF65-F5344CB8AC3E}">
        <p14:creationId xmlns:p14="http://schemas.microsoft.com/office/powerpoint/2010/main" val="821932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0"/>
            <a:ext cx="1034415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92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4" y="53940"/>
            <a:ext cx="6265333" cy="75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1981200"/>
            <a:ext cx="1016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What were the major results of this early period of Spanish exploration?</a:t>
            </a:r>
          </a:p>
        </p:txBody>
      </p:sp>
    </p:spTree>
    <p:extLst>
      <p:ext uri="{BB962C8B-B14F-4D97-AF65-F5344CB8AC3E}">
        <p14:creationId xmlns:p14="http://schemas.microsoft.com/office/powerpoint/2010/main" val="131710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41361-A844-4B4A-8F68-36839D5C0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28600"/>
            <a:ext cx="7010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6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0" y="-38100"/>
            <a:ext cx="12344785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2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A2518-84F5-44F0-822D-917DC8D8550D}"/>
              </a:ext>
            </a:extLst>
          </p:cNvPr>
          <p:cNvSpPr txBox="1"/>
          <p:nvPr/>
        </p:nvSpPr>
        <p:spPr>
          <a:xfrm>
            <a:off x="1060450" y="878428"/>
            <a:ext cx="80391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Essential Question #1:</a:t>
            </a:r>
          </a:p>
          <a:p>
            <a:pPr algn="ctr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How did the geography of Texas shape the movement and development of American Indian groups in Texas?  </a:t>
            </a:r>
          </a:p>
          <a:p>
            <a:pPr algn="ctr"/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And why did that matter when the Spanish arrived?</a:t>
            </a:r>
          </a:p>
        </p:txBody>
      </p:sp>
    </p:spTree>
    <p:extLst>
      <p:ext uri="{BB962C8B-B14F-4D97-AF65-F5344CB8AC3E}">
        <p14:creationId xmlns:p14="http://schemas.microsoft.com/office/powerpoint/2010/main" val="2518836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4000"/>
            <a:ext cx="10129747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23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469"/>
            <a:ext cx="10160000" cy="67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8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573838" cy="76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388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0"/>
            <a:ext cx="7802562" cy="76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62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685" y="6096"/>
            <a:ext cx="11263585" cy="76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02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031288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86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A2518-84F5-44F0-822D-917DC8D8550D}"/>
              </a:ext>
            </a:extLst>
          </p:cNvPr>
          <p:cNvSpPr txBox="1"/>
          <p:nvPr/>
        </p:nvSpPr>
        <p:spPr>
          <a:xfrm>
            <a:off x="1060450" y="1224677"/>
            <a:ext cx="80391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Essential Question #2:</a:t>
            </a:r>
          </a:p>
          <a:p>
            <a:pPr algn="ctr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Why did the mission system fail so spectacularly for the Spanish?  </a:t>
            </a:r>
          </a:p>
          <a:p>
            <a:pPr algn="ctr"/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And why did the Spanish continue to use missions for more than a century?</a:t>
            </a:r>
          </a:p>
        </p:txBody>
      </p:sp>
    </p:spTree>
    <p:extLst>
      <p:ext uri="{BB962C8B-B14F-4D97-AF65-F5344CB8AC3E}">
        <p14:creationId xmlns:p14="http://schemas.microsoft.com/office/powerpoint/2010/main" val="2198751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685" y="6096"/>
            <a:ext cx="11263585" cy="76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89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0174288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519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174288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9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783" y="0"/>
            <a:ext cx="7768167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245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031288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38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1905000"/>
            <a:ext cx="1016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Attempts in 1690-1693</a:t>
            </a:r>
          </a:p>
        </p:txBody>
      </p:sp>
    </p:spTree>
    <p:extLst>
      <p:ext uri="{BB962C8B-B14F-4D97-AF65-F5344CB8AC3E}">
        <p14:creationId xmlns:p14="http://schemas.microsoft.com/office/powerpoint/2010/main" val="2919985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031288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42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1905000"/>
            <a:ext cx="1016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Attempts in 1716-1722</a:t>
            </a:r>
          </a:p>
        </p:txBody>
      </p:sp>
    </p:spTree>
    <p:extLst>
      <p:ext uri="{BB962C8B-B14F-4D97-AF65-F5344CB8AC3E}">
        <p14:creationId xmlns:p14="http://schemas.microsoft.com/office/powerpoint/2010/main" val="3036985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10175875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31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6551613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79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10175875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12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031288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71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10174288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17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0"/>
            <a:ext cx="1034415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0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122338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93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0"/>
            <a:ext cx="5492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289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970588" cy="76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14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55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55599" y="457200"/>
            <a:ext cx="9297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 . . 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5397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55599" y="457200"/>
            <a:ext cx="9297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 . . .</a:t>
            </a:r>
          </a:p>
          <a:p>
            <a:endParaRPr lang="en-US" sz="4400" dirty="0"/>
          </a:p>
          <a:p>
            <a:r>
              <a:rPr lang="en-US" sz="4400" dirty="0"/>
              <a:t>Comanches and Apaches are running roughshod over the Spaniards. 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4391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55599" y="457200"/>
            <a:ext cx="92974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 . . .</a:t>
            </a:r>
          </a:p>
          <a:p>
            <a:endParaRPr lang="en-US" sz="4400" dirty="0"/>
          </a:p>
          <a:p>
            <a:r>
              <a:rPr lang="en-US" sz="4400" dirty="0"/>
              <a:t>Comanches and Apaches are running roughshod over the Spaniards.  </a:t>
            </a:r>
          </a:p>
          <a:p>
            <a:endParaRPr lang="en-US" sz="4400" dirty="0"/>
          </a:p>
          <a:p>
            <a:r>
              <a:rPr lang="en-US" sz="4400" dirty="0"/>
              <a:t>None of the missions are really working. 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118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55599" y="457200"/>
            <a:ext cx="92974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 . . .</a:t>
            </a:r>
          </a:p>
          <a:p>
            <a:endParaRPr lang="en-US" sz="4400" dirty="0"/>
          </a:p>
          <a:p>
            <a:r>
              <a:rPr lang="en-US" sz="4400" dirty="0"/>
              <a:t>Comanches and Apaches are running roughshod over the Spaniards.  </a:t>
            </a:r>
          </a:p>
          <a:p>
            <a:endParaRPr lang="en-US" sz="4400" dirty="0"/>
          </a:p>
          <a:p>
            <a:r>
              <a:rPr lang="en-US" sz="4400" dirty="0"/>
              <a:t>None of the missions are really working.  </a:t>
            </a:r>
          </a:p>
          <a:p>
            <a:endParaRPr lang="en-US" sz="4400" dirty="0"/>
          </a:p>
          <a:p>
            <a:r>
              <a:rPr lang="en-US" sz="4400" dirty="0"/>
              <a:t>What’s the next step for the Spaniards?</a:t>
            </a:r>
          </a:p>
        </p:txBody>
      </p:sp>
    </p:spTree>
    <p:extLst>
      <p:ext uri="{BB962C8B-B14F-4D97-AF65-F5344CB8AC3E}">
        <p14:creationId xmlns:p14="http://schemas.microsoft.com/office/powerpoint/2010/main" val="830331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1905000"/>
            <a:ext cx="1016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BUILD MORE MISSIONS!</a:t>
            </a:r>
          </a:p>
        </p:txBody>
      </p:sp>
    </p:spTree>
    <p:extLst>
      <p:ext uri="{BB962C8B-B14F-4D97-AF65-F5344CB8AC3E}">
        <p14:creationId xmlns:p14="http://schemas.microsoft.com/office/powerpoint/2010/main" val="2870127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1017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32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0"/>
            <a:ext cx="1034415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5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12233899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5143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6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70" y="0"/>
            <a:ext cx="10157460" cy="7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225D6D66-0BC7-4962-8A71-E50603E6D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-1" b="-1"/>
          <a:stretch/>
        </p:blipFill>
        <p:spPr>
          <a:xfrm>
            <a:off x="20" y="1424"/>
            <a:ext cx="10159980" cy="76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1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1017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43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1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12233899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5143500" cy="370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79" y="4267200"/>
            <a:ext cx="58578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7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900988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783" y="0"/>
            <a:ext cx="7768167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9440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249</Words>
  <Application>Microsoft Office PowerPoint</Application>
  <PresentationFormat>Custom</PresentationFormat>
  <Paragraphs>42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Andrew Torget</cp:lastModifiedBy>
  <cp:revision>162</cp:revision>
  <cp:lastPrinted>2021-09-13T20:00:49Z</cp:lastPrinted>
  <dcterms:created xsi:type="dcterms:W3CDTF">2004-05-06T09:28:21Z</dcterms:created>
  <dcterms:modified xsi:type="dcterms:W3CDTF">2021-09-13T21:29:52Z</dcterms:modified>
</cp:coreProperties>
</file>