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75" r:id="rId8"/>
    <p:sldId id="296" r:id="rId9"/>
    <p:sldId id="299" r:id="rId10"/>
    <p:sldId id="295" r:id="rId11"/>
    <p:sldId id="297" r:id="rId12"/>
    <p:sldId id="298" r:id="rId13"/>
    <p:sldId id="300" r:id="rId14"/>
    <p:sldId id="262" r:id="rId15"/>
    <p:sldId id="301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6058"/>
  </p:normalViewPr>
  <p:slideViewPr>
    <p:cSldViewPr snapToGrid="0" snapToObjects="1">
      <p:cViewPr varScale="1">
        <p:scale>
          <a:sx n="90" d="100"/>
          <a:sy n="90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89BF-6FBD-3344-9890-B3B4E2005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52BF0-5274-A14A-8688-E2DE193EB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C95F-78A1-4F40-96EE-9A322A37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28AC-B644-134C-973B-88E2AEC3EB8A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A537D-B33A-2740-845C-860C7192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BE62-BC9C-D440-A7C2-FE32A412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C-5F54-4A4C-8A93-AEA18C96F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9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9944-9AF6-9F43-9A6E-0797D25A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1C5E0-0C1B-8344-9AD6-08FBA45A5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9F34C-7F3D-ED41-ABF7-D47AE2B5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28AC-B644-134C-973B-88E2AEC3EB8A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7B94F-F61B-9B48-A18E-D39A64790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AC822-C742-644D-91D2-97B729D0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C-5F54-4A4C-8A93-AEA18C96F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3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29274F-A01D-414B-B642-AF0E93C4E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217D9-1144-D844-8F63-0F84D34C9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91563-4BFD-E541-B991-D5CFEE85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28AC-B644-134C-973B-88E2AEC3EB8A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34B72-8B9E-DA4A-9B74-2A158D66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0FAA5-BA28-E54C-9F5D-EE931308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C-5F54-4A4C-8A93-AEA18C96F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9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2E0E-5D30-5745-86B1-190692CE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A186F-B9F1-0C46-8F60-7C435CDC4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8C8E2-869C-A446-9637-D7F85CA4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28AC-B644-134C-973B-88E2AEC3EB8A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3DBC1-FC6C-6D44-A6E0-050557E4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B560D-46C7-D64C-9810-B674E0A4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C-5F54-4A4C-8A93-AEA18C96F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9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73FE-E939-5E4C-A38F-02E566EF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38BE1-FD3E-0840-8D08-3083646EF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9BB1B-4A52-3145-A245-ADAD05D0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28AC-B644-134C-973B-88E2AEC3EB8A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82F66-AE4C-AC47-8DC9-A2588BF9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2EB62-6C46-664F-823F-B69B545C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C-5F54-4A4C-8A93-AEA18C96F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3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6017A-4D5A-C14C-B0AF-89712A12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B8006-C852-BC42-B968-B594FC04C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2C430-585B-4746-932D-28174E9B0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EE24D-036D-A74E-A917-55A4B874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28AC-B644-134C-973B-88E2AEC3EB8A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202AF-85B6-6247-BE9D-3CF95664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B02B7-B430-4642-8E60-72F61752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C-5F54-4A4C-8A93-AEA18C96F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657C-A416-434A-B85B-FFCE2469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C7B45-C301-BD42-8538-9CB58F50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15F31-63F6-544A-9363-6F75C7F66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A9F77-119D-4540-9C86-D00B4E22C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8873F-CAEC-B748-854A-FC9FF2695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16D4F0-2290-0541-AB05-9ADE7132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28AC-B644-134C-973B-88E2AEC3EB8A}" type="datetimeFigureOut">
              <a:rPr lang="en-US" smtClean="0"/>
              <a:t>3/22/21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4EF5A-B897-D44C-8CD9-4CC5D246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7B4B5F-4C5B-3E43-893E-64BE3F0A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C-5F54-4A4C-8A93-AEA18C96F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4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02B5-4EFC-F44E-8CA2-BB62342B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6DF5EA-5038-DE4C-B3C2-3DECDF02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28AC-B644-134C-973B-88E2AEC3EB8A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AF8A1-F226-A749-B9E8-3FA930F0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6130B-209A-E841-B000-BF8FCDD0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C-5F54-4A4C-8A93-AEA18C96F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6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FEDE11-584B-8541-A72E-68F9EC0D2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28AC-B644-134C-973B-88E2AEC3EB8A}" type="datetimeFigureOut">
              <a:rPr lang="en-US" smtClean="0"/>
              <a:t>3/22/21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8BDFC-6B5A-D74C-8EAD-A7B4215DD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8728C-8269-8049-A921-BA559AB8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C-5F54-4A4C-8A93-AEA18C96F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C687-FC85-004A-9D1D-931E7410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1D1FE-997C-3D49-8240-CEFEDB1B6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47410-F552-3C45-AEB2-8FF34F695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6C4C5-7136-B640-A320-CE73B5A3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28AC-B644-134C-973B-88E2AEC3EB8A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5868D-DE66-4A4B-92C0-38314EFC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4CC01-FC55-F74F-A1F2-036EE739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C-5F54-4A4C-8A93-AEA18C96F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9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554F-F88E-AA42-A94B-D889CDB1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5AD0D-CFE3-FD4D-86C6-9ADF664B4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7C32C-BA8E-A947-911B-B94C15A0D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2ABCF-127C-3E4E-ACE6-2E533DB2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28AC-B644-134C-973B-88E2AEC3EB8A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9E787-D546-7740-B2D3-E8678791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A1A08-2784-1741-BDE1-640EB0C2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C-5F54-4A4C-8A93-AEA18C96F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0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F06266-EB0E-0A41-8015-CE8C0182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D5758-8CF1-AF4A-8840-17FB793A0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16E62-DEEA-3D46-9DD0-C5D35A668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828AC-B644-134C-973B-88E2AEC3EB8A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F80B5-93A2-F448-9CCD-AFF24F355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A0627-AFCF-5C44-8E4D-415DA129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803C-5F54-4A4C-8A93-AEA18C96F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2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8132-C1F9-F34F-B28C-9D24E5B8A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613" y="2022475"/>
            <a:ext cx="11572875" cy="2387600"/>
          </a:xfrm>
        </p:spPr>
        <p:txBody>
          <a:bodyPr>
            <a:normAutofit/>
          </a:bodyPr>
          <a:lstStyle/>
          <a:p>
            <a:r>
              <a:rPr lang="en-US" sz="7300" dirty="0"/>
              <a:t>The Vietnam War</a:t>
            </a:r>
            <a:br>
              <a:rPr lang="en-US" sz="73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36089-C3A4-1644-AD4D-B5B76B645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0053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Lien-Hang T. Nguyen</a:t>
            </a:r>
          </a:p>
          <a:p>
            <a:r>
              <a:rPr lang="en-US" i="1" dirty="0"/>
              <a:t>The Making of Modern America</a:t>
            </a:r>
            <a:endParaRPr lang="en-US" dirty="0"/>
          </a:p>
          <a:p>
            <a:r>
              <a:rPr lang="en-US" dirty="0"/>
              <a:t>Humanities Texas Spring Webinar Series</a:t>
            </a:r>
          </a:p>
          <a:p>
            <a:r>
              <a:rPr lang="en-US" dirty="0"/>
              <a:t>23 March 2021</a:t>
            </a:r>
          </a:p>
        </p:txBody>
      </p:sp>
    </p:spTree>
    <p:extLst>
      <p:ext uri="{BB962C8B-B14F-4D97-AF65-F5344CB8AC3E}">
        <p14:creationId xmlns:p14="http://schemas.microsoft.com/office/powerpoint/2010/main" val="956198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6" descr="vietnamese w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926" b="-13926"/>
          <a:stretch>
            <a:fillRect/>
          </a:stretch>
        </p:blipFill>
        <p:spPr>
          <a:xfrm>
            <a:off x="290946" y="-284957"/>
            <a:ext cx="4363209" cy="4267201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6096000" y="708025"/>
            <a:ext cx="5186362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Periodization and Highlights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470752" y="1848643"/>
            <a:ext cx="5881460" cy="4267202"/>
          </a:xfrm>
        </p:spPr>
        <p:txBody>
          <a:bodyPr>
            <a:normAutofit/>
          </a:bodyPr>
          <a:lstStyle/>
          <a:p>
            <a:r>
              <a:rPr lang="en-US" dirty="0"/>
              <a:t>1954-1959: state- and nation-building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Eisenhower’s decision to replace France at Geneva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Le Duan’s Resolution 15 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Diem’s Anti-Communist Campaign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5" descr="foreignlegion.jpg">
            <a:extLst>
              <a:ext uri="{FF2B5EF4-FFF2-40B4-BE49-F238E27FC236}">
                <a16:creationId xmlns:a16="http://schemas.microsoft.com/office/drawing/2014/main" id="{7E1C38F3-54EF-9D41-BD3F-E40A4CBF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" y="3672271"/>
            <a:ext cx="4877225" cy="253258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0979B-EAC1-8E43-8D34-E2B2B20F8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6" descr="vietnamese w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926" b="-13926"/>
          <a:stretch>
            <a:fillRect/>
          </a:stretch>
        </p:blipFill>
        <p:spPr>
          <a:xfrm>
            <a:off x="290946" y="-284957"/>
            <a:ext cx="4363209" cy="4267201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6096000" y="708025"/>
            <a:ext cx="5186362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Periodization and Highlights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650026" y="1528763"/>
            <a:ext cx="5881460" cy="5329237"/>
          </a:xfrm>
        </p:spPr>
        <p:txBody>
          <a:bodyPr>
            <a:normAutofit/>
          </a:bodyPr>
          <a:lstStyle/>
          <a:p>
            <a:r>
              <a:rPr lang="en-US" dirty="0"/>
              <a:t>1954-1959: state- and nation-building</a:t>
            </a:r>
          </a:p>
          <a:p>
            <a:r>
              <a:rPr lang="en-US" dirty="0"/>
              <a:t>1960-1963: low-level civil conflict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Operation Beef-Up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Assassinations of Ngo </a:t>
            </a:r>
            <a:r>
              <a:rPr lang="en-US" dirty="0" err="1"/>
              <a:t>Dinh</a:t>
            </a:r>
            <a:r>
              <a:rPr lang="en-US" dirty="0"/>
              <a:t> Diem and John F. Kennedy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Le Duan’s Resolution 9 (1963)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5" descr="foreignlegion.jpg">
            <a:extLst>
              <a:ext uri="{FF2B5EF4-FFF2-40B4-BE49-F238E27FC236}">
                <a16:creationId xmlns:a16="http://schemas.microsoft.com/office/drawing/2014/main" id="{7E1C38F3-54EF-9D41-BD3F-E40A4CBF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" y="3672271"/>
            <a:ext cx="4877225" cy="253258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0979B-EAC1-8E43-8D34-E2B2B20F8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6" descr="vietnamese w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926" b="-13926"/>
          <a:stretch>
            <a:fillRect/>
          </a:stretch>
        </p:blipFill>
        <p:spPr>
          <a:xfrm>
            <a:off x="290946" y="-284957"/>
            <a:ext cx="4363209" cy="4267201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6096000" y="708025"/>
            <a:ext cx="5186362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Periodization and Highlights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650026" y="1528763"/>
            <a:ext cx="5881460" cy="5329237"/>
          </a:xfrm>
        </p:spPr>
        <p:txBody>
          <a:bodyPr>
            <a:normAutofit/>
          </a:bodyPr>
          <a:lstStyle/>
          <a:p>
            <a:r>
              <a:rPr lang="en-US" dirty="0"/>
              <a:t>1954-1959: state- and nation-building</a:t>
            </a:r>
          </a:p>
          <a:p>
            <a:r>
              <a:rPr lang="en-US" dirty="0"/>
              <a:t>1960-1963: low-level civil conflict</a:t>
            </a:r>
          </a:p>
          <a:p>
            <a:r>
              <a:rPr lang="en-US" dirty="0"/>
              <a:t>1964-1973: internationalization of the war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Gulf of Tonkin Resolution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Operation Rolling Thunder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Introduction of U.S. ground troops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Second Republic of Vietnam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1968 Tet Offensive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5" descr="foreignlegion.jpg">
            <a:extLst>
              <a:ext uri="{FF2B5EF4-FFF2-40B4-BE49-F238E27FC236}">
                <a16:creationId xmlns:a16="http://schemas.microsoft.com/office/drawing/2014/main" id="{7E1C38F3-54EF-9D41-BD3F-E40A4CBF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" y="3672271"/>
            <a:ext cx="4877225" cy="253258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0979B-EAC1-8E43-8D34-E2B2B20F8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6" descr="vietnamese w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926" b="-13926"/>
          <a:stretch>
            <a:fillRect/>
          </a:stretch>
        </p:blipFill>
        <p:spPr>
          <a:xfrm>
            <a:off x="290946" y="-284957"/>
            <a:ext cx="4363209" cy="4267201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6096000" y="708025"/>
            <a:ext cx="5186362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Periodization and Turning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650026" y="1528763"/>
            <a:ext cx="5881460" cy="53292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1954-1959: state- and nation-building</a:t>
            </a:r>
          </a:p>
          <a:p>
            <a:r>
              <a:rPr lang="en-US" dirty="0"/>
              <a:t>1960-1963: low-level civil conflict</a:t>
            </a:r>
          </a:p>
          <a:p>
            <a:r>
              <a:rPr lang="en-US" dirty="0"/>
              <a:t>1964-1973: internationalization of the war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Post-Tet strategies of Richard Nixon; Le Duan; Nguyen Van Thieu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Sino-Soviet border clashes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Expansion of wars to Cambodia and Laos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Nixon’s visits to China and the Soviet Union and Easter Offensive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Small power diplomacy at the Paris negotiations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Paris Agreement to End the War and Restore the Peace: Ending #1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5" descr="foreignlegion.jpg">
            <a:extLst>
              <a:ext uri="{FF2B5EF4-FFF2-40B4-BE49-F238E27FC236}">
                <a16:creationId xmlns:a16="http://schemas.microsoft.com/office/drawing/2014/main" id="{7E1C38F3-54EF-9D41-BD3F-E40A4CBF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" y="3672271"/>
            <a:ext cx="4877225" cy="253258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0979B-EAC1-8E43-8D34-E2B2B20F8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4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u="sng" dirty="0">
                <a:ea typeface="ＭＳ Ｐゴシック" pitchFamily="4" charset="-128"/>
                <a:cs typeface="ＭＳ Ｐゴシック" pitchFamily="4" charset="-128"/>
              </a:rPr>
              <a:t>Ending #2</a:t>
            </a:r>
          </a:p>
        </p:txBody>
      </p:sp>
      <p:pic>
        <p:nvPicPr>
          <p:cNvPr id="30723" name="Content Placeholder 7" descr="Saigon-helicopter_197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5332" b="-35332"/>
          <a:stretch>
            <a:fillRect/>
          </a:stretch>
        </p:blipFill>
        <p:spPr>
          <a:xfrm>
            <a:off x="4660900" y="469901"/>
            <a:ext cx="3073400" cy="452596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01801" y="4800600"/>
            <a:ext cx="8805863" cy="1830388"/>
          </a:xfrm>
        </p:spPr>
        <p:txBody>
          <a:bodyPr rtlCol="0"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Mid-April 1975: Fall of </a:t>
            </a:r>
            <a:r>
              <a:rPr lang="en-US" dirty="0"/>
              <a:t>Phnom Penh</a:t>
            </a:r>
            <a:endParaRPr lang="en-US" dirty="0">
              <a:ea typeface="+mn-ea"/>
              <a:cs typeface="+mn-cs"/>
            </a:endParaRPr>
          </a:p>
          <a:p>
            <a:pPr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End of </a:t>
            </a:r>
            <a:r>
              <a:rPr lang="en-US" dirty="0"/>
              <a:t>April 1975: Fall of Saigon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December 1975: Fall of Vientiane</a:t>
            </a:r>
          </a:p>
        </p:txBody>
      </p:sp>
      <p:pic>
        <p:nvPicPr>
          <p:cNvPr id="6" name="Picture 5" descr="phnom pe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1417638"/>
            <a:ext cx="3048000" cy="2659062"/>
          </a:xfrm>
          <a:prstGeom prst="rect">
            <a:avLst/>
          </a:prstGeom>
        </p:spPr>
      </p:pic>
      <p:pic>
        <p:nvPicPr>
          <p:cNvPr id="8" name="Picture 7" descr="vientia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300" y="1430338"/>
            <a:ext cx="2789428" cy="265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9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0"/>
            <a:ext cx="4038600" cy="65657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American investment: $110.7 billion in “war costs” with total of $352 billion total</a:t>
            </a:r>
          </a:p>
          <a:p>
            <a:r>
              <a:rPr lang="en-US" dirty="0"/>
              <a:t>Urbanization and internal displacement: 43% fled to cities by 1975</a:t>
            </a:r>
          </a:p>
          <a:p>
            <a:r>
              <a:rPr lang="en-US" dirty="0"/>
              <a:t>Countryside: Herbicidal Warfare</a:t>
            </a:r>
          </a:p>
          <a:p>
            <a:r>
              <a:rPr lang="en-US" dirty="0"/>
              <a:t>Development and modernization</a:t>
            </a:r>
          </a:p>
          <a:p>
            <a:r>
              <a:rPr lang="en-US" dirty="0"/>
              <a:t>Black market and inflation </a:t>
            </a:r>
          </a:p>
          <a:p>
            <a:r>
              <a:rPr lang="en-US" dirty="0"/>
              <a:t>Impact on South Vietnamese society: 1million unemployed, 300,000 prostitutes and 800,000 orphans left</a:t>
            </a:r>
          </a:p>
          <a:p>
            <a:r>
              <a:rPr lang="en-US" dirty="0"/>
              <a:t>“Lost”: Republic of Vietnam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america's saig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9559" b="-39559"/>
          <a:stretch>
            <a:fillRect/>
          </a:stretch>
        </p:blipFill>
        <p:spPr>
          <a:xfrm>
            <a:off x="8157118" y="4675084"/>
            <a:ext cx="2515188" cy="2818711"/>
          </a:xfrm>
        </p:spPr>
      </p:pic>
      <p:pic>
        <p:nvPicPr>
          <p:cNvPr id="6" name="Picture 5" descr="danang air b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118" y="0"/>
            <a:ext cx="2510882" cy="1943604"/>
          </a:xfrm>
          <a:prstGeom prst="rect">
            <a:avLst/>
          </a:prstGeom>
        </p:spPr>
      </p:pic>
      <p:pic>
        <p:nvPicPr>
          <p:cNvPr id="9" name="Picture 8" descr="herbici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396" y="4220308"/>
            <a:ext cx="2044722" cy="2637692"/>
          </a:xfrm>
          <a:prstGeom prst="rect">
            <a:avLst/>
          </a:prstGeom>
        </p:spPr>
      </p:pic>
      <p:pic>
        <p:nvPicPr>
          <p:cNvPr id="10" name="Picture 9" descr="vietnamese-americ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118" y="1997702"/>
            <a:ext cx="2510882" cy="3346038"/>
          </a:xfrm>
          <a:prstGeom prst="rect">
            <a:avLst/>
          </a:prstGeom>
        </p:spPr>
      </p:pic>
      <p:pic>
        <p:nvPicPr>
          <p:cNvPr id="11" name="Picture 10" descr="agent orange victi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686" y="2378202"/>
            <a:ext cx="2474432" cy="1644466"/>
          </a:xfrm>
          <a:prstGeom prst="rect">
            <a:avLst/>
          </a:prstGeom>
        </p:spPr>
      </p:pic>
      <p:pic>
        <p:nvPicPr>
          <p:cNvPr id="12" name="Picture 11" descr="homeles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157" y="0"/>
            <a:ext cx="1799345" cy="243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17229" y="276999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(1965-1975): 3.3 million </a:t>
            </a:r>
          </a:p>
        </p:txBody>
      </p:sp>
      <p:pic>
        <p:nvPicPr>
          <p:cNvPr id="10" name="Picture 9" descr="viet minh ar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06558"/>
            <a:ext cx="3904094" cy="2810947"/>
          </a:xfrm>
          <a:prstGeom prst="rect">
            <a:avLst/>
          </a:prstGeom>
        </p:spPr>
      </p:pic>
      <p:pic>
        <p:nvPicPr>
          <p:cNvPr id="12" name="Picture 11" descr="ARV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724" y="1306557"/>
            <a:ext cx="3788077" cy="28109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0" y="1"/>
            <a:ext cx="2204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Cambodian Civil War</a:t>
            </a:r>
          </a:p>
          <a:p>
            <a:r>
              <a:rPr lang="en-US" dirty="0"/>
              <a:t>(1959-1975): 300,000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22614" y="1"/>
            <a:ext cx="2143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Laotian Civil War</a:t>
            </a:r>
          </a:p>
          <a:p>
            <a:r>
              <a:rPr lang="en-US" dirty="0"/>
              <a:t>(1953-1975): 62,000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35260" y="0"/>
            <a:ext cx="217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Vietnamese Civil War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96377" y="4612103"/>
            <a:ext cx="403837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Bombs Dropped: over 7 million tons total</a:t>
            </a:r>
          </a:p>
          <a:p>
            <a:r>
              <a:rPr lang="en-US" dirty="0"/>
              <a:t>-Cambodia: 500,000 tons</a:t>
            </a:r>
          </a:p>
          <a:p>
            <a:r>
              <a:rPr lang="en-US" dirty="0"/>
              <a:t>-North Vietnam: 1 million</a:t>
            </a:r>
          </a:p>
          <a:p>
            <a:r>
              <a:rPr lang="en-US" dirty="0"/>
              <a:t>-Laos: 2 million</a:t>
            </a:r>
          </a:p>
          <a:p>
            <a:r>
              <a:rPr lang="en-US" dirty="0"/>
              <a:t>-South Vietnam: 4 million 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91784" y="834029"/>
            <a:ext cx="533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Americans deaths account for 1.7%; Vietnamese 98.3%</a:t>
            </a:r>
          </a:p>
        </p:txBody>
      </p:sp>
    </p:spTree>
    <p:extLst>
      <p:ext uri="{BB962C8B-B14F-4D97-AF65-F5344CB8AC3E}">
        <p14:creationId xmlns:p14="http://schemas.microsoft.com/office/powerpoint/2010/main" val="52750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E304-1A07-3343-AECD-EE3A9A0C6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the Vietnam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333C2-87B5-2F47-A460-80D3AAAA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call the war?</a:t>
            </a:r>
          </a:p>
          <a:p>
            <a:endParaRPr lang="en-US" dirty="0"/>
          </a:p>
          <a:p>
            <a:r>
              <a:rPr lang="en-US" dirty="0"/>
              <a:t>Who made the decisions to go to war and why?</a:t>
            </a:r>
          </a:p>
          <a:p>
            <a:endParaRPr lang="en-US" dirty="0"/>
          </a:p>
          <a:p>
            <a:r>
              <a:rPr lang="en-US" dirty="0"/>
              <a:t>When did the war begin and end, and what are the turning points?</a:t>
            </a:r>
          </a:p>
          <a:p>
            <a:endParaRPr lang="en-US" dirty="0"/>
          </a:p>
          <a:p>
            <a:r>
              <a:rPr lang="en-US" dirty="0"/>
              <a:t>How did the war end?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thinkingman.jpg">
            <a:extLst>
              <a:ext uri="{FF2B5EF4-FFF2-40B4-BE49-F238E27FC236}">
                <a16:creationId xmlns:a16="http://schemas.microsoft.com/office/drawing/2014/main" id="{1388A537-7FB0-5E49-AA75-4D80129AD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310" y="67786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CA93-2ADF-8A4B-A301-B500C6D4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07950"/>
            <a:ext cx="10515600" cy="1325563"/>
          </a:xfrm>
        </p:spPr>
        <p:txBody>
          <a:bodyPr/>
          <a:lstStyle/>
          <a:p>
            <a:r>
              <a:rPr lang="en-US" dirty="0"/>
              <a:t>What’s in a name?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0C74B-FC74-224B-9DE1-50CC0C0D4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64088"/>
            <a:ext cx="10515600" cy="1985962"/>
          </a:xfrm>
        </p:spPr>
        <p:txBody>
          <a:bodyPr>
            <a:normAutofit fontScale="92500"/>
          </a:bodyPr>
          <a:lstStyle/>
          <a:p>
            <a:r>
              <a:rPr lang="en-US" dirty="0"/>
              <a:t>The Vietnam War</a:t>
            </a:r>
          </a:p>
          <a:p>
            <a:r>
              <a:rPr lang="en-US" dirty="0"/>
              <a:t>Second Indochina War</a:t>
            </a:r>
          </a:p>
          <a:p>
            <a:r>
              <a:rPr lang="en-US" dirty="0"/>
              <a:t>The Vietnamese War</a:t>
            </a:r>
          </a:p>
          <a:p>
            <a:r>
              <a:rPr lang="en-US" dirty="0"/>
              <a:t>Anti-American Liberation Struggle for Reunification and National Salvation</a:t>
            </a:r>
          </a:p>
          <a:p>
            <a:endParaRPr lang="en-US" dirty="0"/>
          </a:p>
        </p:txBody>
      </p:sp>
      <p:pic>
        <p:nvPicPr>
          <p:cNvPr id="6" name="Content Placeholder 3" descr="quintessential-vietnam-book-review-3.jpg">
            <a:extLst>
              <a:ext uri="{FF2B5EF4-FFF2-40B4-BE49-F238E27FC236}">
                <a16:creationId xmlns:a16="http://schemas.microsoft.com/office/drawing/2014/main" id="{C3BBAE87-0A96-DF4D-87A6-870B6A5CD0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4548" b="-4548"/>
          <a:stretch>
            <a:fillRect/>
          </a:stretch>
        </p:blipFill>
        <p:spPr>
          <a:xfrm>
            <a:off x="3081337" y="1274553"/>
            <a:ext cx="6029325" cy="33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2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ED96-4E29-6C40-8C19-304578AD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The Combatants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FBB84E8-DBE6-6A43-BCEB-1CB573583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0407" y="1597026"/>
            <a:ext cx="2952750" cy="20447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3FB4D4F-F327-9F47-B2F8-FAC1F9F41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0406" y="4260850"/>
            <a:ext cx="2952750" cy="196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43A5BE-36DF-3B44-8181-F655C5E33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625" y="4260850"/>
            <a:ext cx="2681113" cy="2006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BDF27F-0DDB-CF44-B0EA-2D44299FC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2750" y="1597026"/>
            <a:ext cx="2566988" cy="2044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79F06C-8D7F-EC45-8C7E-C67CC39E03BA}"/>
              </a:ext>
            </a:extLst>
          </p:cNvPr>
          <p:cNvSpPr txBox="1"/>
          <p:nvPr/>
        </p:nvSpPr>
        <p:spPr>
          <a:xfrm>
            <a:off x="428626" y="2296210"/>
            <a:ext cx="269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Democratic Republic of Vietnam (DRV)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2694F6-0F61-D541-A125-27E0CDB92322}"/>
              </a:ext>
            </a:extLst>
          </p:cNvPr>
          <p:cNvSpPr/>
          <p:nvPr/>
        </p:nvSpPr>
        <p:spPr>
          <a:xfrm>
            <a:off x="524006" y="4525486"/>
            <a:ext cx="2502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National Liberation Front (NLF)/Provisional Revolutionary Government (PRG) of South Vietnam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A44F3A-8E12-F94C-93A9-8E6CB8872880}"/>
              </a:ext>
            </a:extLst>
          </p:cNvPr>
          <p:cNvSpPr/>
          <p:nvPr/>
        </p:nvSpPr>
        <p:spPr>
          <a:xfrm>
            <a:off x="9462881" y="4805917"/>
            <a:ext cx="2324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Republic of Vietnam (RVN)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896DA-C14F-C744-8107-BB67E1C0D6A3}"/>
              </a:ext>
            </a:extLst>
          </p:cNvPr>
          <p:cNvSpPr/>
          <p:nvPr/>
        </p:nvSpPr>
        <p:spPr>
          <a:xfrm>
            <a:off x="9329738" y="2423874"/>
            <a:ext cx="2208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14764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CFA3BE-5888-5941-A3D2-F2F82FB6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Objectives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FE6DB2-AD0C-CF4E-B45B-3B6E261CA8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4993" y="2015727"/>
            <a:ext cx="5416220" cy="324207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F8661-C04C-B947-AF72-B9F9DD1E2D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Containment: Preserve a non-communist government in South Vietnam</a:t>
            </a:r>
          </a:p>
          <a:p>
            <a:r>
              <a:rPr lang="en-US" dirty="0"/>
              <a:t>Credibility: Not be president to “lose Vietnam”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Connection: One crisis in Asia is intimately connected and influences another crisis in Asia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2EB50-ADAF-EE4B-BC2F-A75002A5287C}"/>
              </a:ext>
            </a:extLst>
          </p:cNvPr>
          <p:cNvSpPr txBox="1"/>
          <p:nvPr/>
        </p:nvSpPr>
        <p:spPr>
          <a:xfrm>
            <a:off x="620606" y="5398173"/>
            <a:ext cx="512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left to right: JFK; Johnson; Eisenhower; Truman</a:t>
            </a:r>
          </a:p>
        </p:txBody>
      </p:sp>
    </p:spTree>
    <p:extLst>
      <p:ext uri="{BB962C8B-B14F-4D97-AF65-F5344CB8AC3E}">
        <p14:creationId xmlns:p14="http://schemas.microsoft.com/office/powerpoint/2010/main" val="26766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ED96-4E29-6C40-8C19-304578AD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Vietnamese Objectives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FBB84E8-DBE6-6A43-BCEB-1CB573583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0407" y="1597026"/>
            <a:ext cx="2952750" cy="20447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3FB4D4F-F327-9F47-B2F8-FAC1F9F41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0406" y="4260850"/>
            <a:ext cx="2952750" cy="196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43A5BE-36DF-3B44-8181-F655C5E33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625" y="4260850"/>
            <a:ext cx="2681113" cy="2006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79F06C-8D7F-EC45-8C7E-C67CC39E03BA}"/>
              </a:ext>
            </a:extLst>
          </p:cNvPr>
          <p:cNvSpPr txBox="1"/>
          <p:nvPr/>
        </p:nvSpPr>
        <p:spPr>
          <a:xfrm>
            <a:off x="428626" y="2296210"/>
            <a:ext cx="269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Democratic Republic of Vietnam (DRV)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2694F6-0F61-D541-A125-27E0CDB92322}"/>
              </a:ext>
            </a:extLst>
          </p:cNvPr>
          <p:cNvSpPr/>
          <p:nvPr/>
        </p:nvSpPr>
        <p:spPr>
          <a:xfrm>
            <a:off x="524006" y="4525486"/>
            <a:ext cx="2502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National Liberation Front (NLF)/Provisional Revolutionary Government (PRG) of South Vietnam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A44F3A-8E12-F94C-93A9-8E6CB8872880}"/>
              </a:ext>
            </a:extLst>
          </p:cNvPr>
          <p:cNvSpPr/>
          <p:nvPr/>
        </p:nvSpPr>
        <p:spPr>
          <a:xfrm>
            <a:off x="9462881" y="4805917"/>
            <a:ext cx="2324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Republic of Vietnam (RVN)</a:t>
            </a:r>
          </a:p>
        </p:txBody>
      </p:sp>
    </p:spTree>
    <p:extLst>
      <p:ext uri="{BB962C8B-B14F-4D97-AF65-F5344CB8AC3E}">
        <p14:creationId xmlns:p14="http://schemas.microsoft.com/office/powerpoint/2010/main" val="145130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8601" y="2905825"/>
            <a:ext cx="5781688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RVN under Ngo </a:t>
            </a:r>
            <a:r>
              <a:rPr lang="en-US" dirty="0" err="1"/>
              <a:t>Dinh</a:t>
            </a:r>
            <a:r>
              <a:rPr lang="en-US" dirty="0"/>
              <a:t> Diem and Ngo </a:t>
            </a:r>
            <a:r>
              <a:rPr lang="en-US" dirty="0" err="1"/>
              <a:t>Dinh</a:t>
            </a:r>
            <a:r>
              <a:rPr lang="en-US" dirty="0"/>
              <a:t> </a:t>
            </a:r>
            <a:r>
              <a:rPr lang="en-US" dirty="0" err="1"/>
              <a:t>Nhu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0" y="3545587"/>
            <a:ext cx="4486289" cy="25805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Consolidation of power in authoritarian executive branch</a:t>
            </a:r>
          </a:p>
          <a:p>
            <a:r>
              <a:rPr lang="en-US" dirty="0"/>
              <a:t>Repression of South Vietnamese society </a:t>
            </a:r>
          </a:p>
          <a:p>
            <a:r>
              <a:rPr lang="en-US" dirty="0"/>
              <a:t>Sought to annihilate communist insurgency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327765" y="2905825"/>
            <a:ext cx="4873635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DRV under Le Duan and Le Duc </a:t>
            </a:r>
            <a:r>
              <a:rPr lang="en-US" dirty="0" err="1"/>
              <a:t>Tho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69026" y="3545588"/>
            <a:ext cx="4041775" cy="28312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Consolidation of power in Party apparatchik hands 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dirty="0"/>
              <a:t>Repression of North Vietnamese society</a:t>
            </a:r>
          </a:p>
          <a:p>
            <a:r>
              <a:rPr lang="en-US" dirty="0"/>
              <a:t>Sought to usurp communist insurgency</a:t>
            </a:r>
          </a:p>
          <a:p>
            <a:endParaRPr lang="en-US" dirty="0"/>
          </a:p>
        </p:txBody>
      </p:sp>
      <p:pic>
        <p:nvPicPr>
          <p:cNvPr id="10" name="Picture 9" descr="brothers nhu.jpg">
            <a:extLst>
              <a:ext uri="{FF2B5EF4-FFF2-40B4-BE49-F238E27FC236}">
                <a16:creationId xmlns:a16="http://schemas.microsoft.com/office/drawing/2014/main" id="{F452F4CB-6029-9041-9604-B4AE8E039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455" y="315047"/>
            <a:ext cx="3619980" cy="2485303"/>
          </a:xfrm>
          <a:prstGeom prst="rect">
            <a:avLst/>
          </a:prstGeom>
        </p:spPr>
      </p:pic>
      <p:pic>
        <p:nvPicPr>
          <p:cNvPr id="13" name="Content Placeholder 4" descr="comrades le.jpg">
            <a:extLst>
              <a:ext uri="{FF2B5EF4-FFF2-40B4-BE49-F238E27FC236}">
                <a16:creationId xmlns:a16="http://schemas.microsoft.com/office/drawing/2014/main" id="{B38B485E-A16A-7741-9BE9-97AB55D1A0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30782" b="-30782"/>
          <a:stretch>
            <a:fillRect/>
          </a:stretch>
        </p:blipFill>
        <p:spPr>
          <a:xfrm>
            <a:off x="6409598" y="-571760"/>
            <a:ext cx="3885324" cy="4354190"/>
          </a:xfrm>
          <a:prstGeom prst="rect">
            <a:avLst/>
          </a:prstGeom>
        </p:spPr>
      </p:pic>
      <p:pic>
        <p:nvPicPr>
          <p:cNvPr id="14" name="Picture 13" descr="No Other Road To Take.jpg">
            <a:extLst>
              <a:ext uri="{FF2B5EF4-FFF2-40B4-BE49-F238E27FC236}">
                <a16:creationId xmlns:a16="http://schemas.microsoft.com/office/drawing/2014/main" id="{8122AE3A-4EC9-CE43-B5E7-51ECA56669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42500" y="4518026"/>
            <a:ext cx="22304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00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mrades 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0782" b="-30782"/>
          <a:stretch>
            <a:fillRect/>
          </a:stretch>
        </p:blipFill>
        <p:spPr>
          <a:xfrm>
            <a:off x="0" y="-545384"/>
            <a:ext cx="2754254" cy="2924126"/>
          </a:xfrm>
        </p:spPr>
      </p:pic>
      <p:pic>
        <p:nvPicPr>
          <p:cNvPr id="6" name="Picture 5" descr="brothers n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488" y="89508"/>
            <a:ext cx="2794000" cy="1654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3516" y="2644839"/>
            <a:ext cx="8734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International Context Matters: </a:t>
            </a:r>
          </a:p>
          <a:p>
            <a:pPr algn="ctr"/>
            <a:r>
              <a:rPr lang="en-US" sz="2400" u="sng" dirty="0"/>
              <a:t>Importance of Cold War and Sino-Soviet Split in the Vietnam War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0121" y="1921506"/>
            <a:ext cx="139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Comrades Lê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8961" y="1846554"/>
            <a:ext cx="141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Brothers </a:t>
            </a:r>
            <a:r>
              <a:rPr lang="en-US" dirty="0" err="1"/>
              <a:t>Ngô</a:t>
            </a:r>
            <a:endParaRPr lang="en-US" dirty="0"/>
          </a:p>
        </p:txBody>
      </p:sp>
      <p:pic>
        <p:nvPicPr>
          <p:cNvPr id="10" name="Picture 9" descr="rfk_jfk_092512-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9444" y="4211002"/>
            <a:ext cx="3057020" cy="18031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0488" y="6014123"/>
            <a:ext cx="185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Brothers Kennedy</a:t>
            </a:r>
          </a:p>
        </p:txBody>
      </p:sp>
      <p:pic>
        <p:nvPicPr>
          <p:cNvPr id="12" name="Picture 11" descr="dde_diem.gif">
            <a:extLst>
              <a:ext uri="{FF2B5EF4-FFF2-40B4-BE49-F238E27FC236}">
                <a16:creationId xmlns:a16="http://schemas.microsoft.com/office/drawing/2014/main" id="{CF5290FF-4A24-5340-BDAD-F7D083DBD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644921" y="4219504"/>
            <a:ext cx="2754254" cy="180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DBEDC2-4D7A-4A4F-83CF-A6498766D671}"/>
              </a:ext>
            </a:extLst>
          </p:cNvPr>
          <p:cNvSpPr txBox="1"/>
          <p:nvPr/>
        </p:nvSpPr>
        <p:spPr>
          <a:xfrm>
            <a:off x="2501183" y="6022625"/>
            <a:ext cx="316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Comrades Mao and Khrushchev</a:t>
            </a:r>
          </a:p>
        </p:txBody>
      </p:sp>
      <p:sp>
        <p:nvSpPr>
          <p:cNvPr id="13" name="Lightning Bolt 12">
            <a:extLst>
              <a:ext uri="{FF2B5EF4-FFF2-40B4-BE49-F238E27FC236}">
                <a16:creationId xmlns:a16="http://schemas.microsoft.com/office/drawing/2014/main" id="{BC0E55CC-1D83-E24C-95A3-45B20E208B44}"/>
              </a:ext>
            </a:extLst>
          </p:cNvPr>
          <p:cNvSpPr/>
          <p:nvPr/>
        </p:nvSpPr>
        <p:spPr>
          <a:xfrm>
            <a:off x="3843467" y="4342411"/>
            <a:ext cx="357162" cy="1270926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7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295400" y="4308075"/>
            <a:ext cx="4040188" cy="639762"/>
          </a:xfrm>
        </p:spPr>
        <p:txBody>
          <a:bodyPr/>
          <a:lstStyle/>
          <a:p>
            <a:r>
              <a:rPr lang="en-US" u="sng" dirty="0"/>
              <a:t>1963 Resolution 9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7025145" y="4359633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1964 Gulf of Tonkin Resolution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213602" y="5077669"/>
            <a:ext cx="4613362" cy="16938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Domestic programs vs intervention in Vietnam</a:t>
            </a:r>
          </a:p>
          <a:p>
            <a:r>
              <a:rPr lang="en-US" dirty="0"/>
              <a:t>Air war: from reprisal strikes to sustained bombing</a:t>
            </a:r>
          </a:p>
          <a:p>
            <a:r>
              <a:rPr lang="en-US" dirty="0"/>
              <a:t>Fear of Chinese intervention</a:t>
            </a:r>
          </a:p>
          <a:p>
            <a:r>
              <a:rPr lang="en-US" dirty="0"/>
              <a:t>MACV Commander William Westmoreland</a:t>
            </a:r>
          </a:p>
        </p:txBody>
      </p:sp>
      <p:pic>
        <p:nvPicPr>
          <p:cNvPr id="8" name="Content Placeholder 5" descr="lbj.jpg"/>
          <p:cNvPicPr>
            <a:picLocks noChangeAspect="1"/>
          </p:cNvPicPr>
          <p:nvPr/>
        </p:nvPicPr>
        <p:blipFill>
          <a:blip r:embed="rId2"/>
          <a:srcRect l="-9358" r="-9358"/>
          <a:stretch>
            <a:fillRect/>
          </a:stretch>
        </p:blipFill>
        <p:spPr>
          <a:xfrm>
            <a:off x="6810833" y="1618474"/>
            <a:ext cx="2235200" cy="2504935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295399" y="5040966"/>
            <a:ext cx="4040187" cy="16938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Full scale southern war vs northern socialist transformation </a:t>
            </a:r>
          </a:p>
          <a:p>
            <a:r>
              <a:rPr lang="en-US" dirty="0"/>
              <a:t>General Offensive and General Uprising</a:t>
            </a:r>
          </a:p>
          <a:p>
            <a:r>
              <a:rPr lang="en-US" dirty="0"/>
              <a:t>Tilt toward China</a:t>
            </a:r>
          </a:p>
          <a:p>
            <a:r>
              <a:rPr lang="en-US" dirty="0"/>
              <a:t>COSVN Commander Nguyen Chi Thanh</a:t>
            </a:r>
          </a:p>
        </p:txBody>
      </p:sp>
      <p:pic>
        <p:nvPicPr>
          <p:cNvPr id="14" name="Picture 13" descr="le du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41" y="1520367"/>
            <a:ext cx="2209800" cy="2393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0003" y="396088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Lê </a:t>
            </a:r>
            <a:r>
              <a:rPr lang="en-US" dirty="0" err="1"/>
              <a:t>Duẩn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53885" y="4123409"/>
            <a:ext cx="1922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Lyndon B. Johnson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2841172" y="-16233"/>
            <a:ext cx="3668964" cy="2967275"/>
          </a:xfrm>
          <a:prstGeom prst="cloudCallout">
            <a:avLst>
              <a:gd name="adj1" fmla="val -63006"/>
              <a:gd name="adj2" fmla="val 155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have to send North Vietnamese boys several hundred miles away to fight a war that South Vietnamese boys aren’t winning themselves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8676106" y="0"/>
            <a:ext cx="3515894" cy="1978526"/>
          </a:xfrm>
          <a:prstGeom prst="wedgeEllipseCallout">
            <a:avLst>
              <a:gd name="adj1" fmla="val -44469"/>
              <a:gd name="adj2" fmla="val 629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are not about to send American boys 9 or 10,000 miles away from home to do what Asian boys ought to be doing for themselves</a:t>
            </a:r>
          </a:p>
        </p:txBody>
      </p:sp>
      <p:pic>
        <p:nvPicPr>
          <p:cNvPr id="18" name="Content Placeholder 8" descr="westmoreland.jpg">
            <a:extLst>
              <a:ext uri="{FF2B5EF4-FFF2-40B4-BE49-F238E27FC236}">
                <a16:creationId xmlns:a16="http://schemas.microsoft.com/office/drawing/2014/main" id="{1A4F56F8-56D9-BA46-8DDD-8F1A85D9E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981" y="0"/>
            <a:ext cx="2723983" cy="3395899"/>
          </a:xfrm>
          <a:prstGeom prst="rect">
            <a:avLst/>
          </a:prstGeom>
        </p:spPr>
      </p:pic>
      <p:pic>
        <p:nvPicPr>
          <p:cNvPr id="19" name="Content Placeholder 9" descr="nguyen chi thanh.jpg">
            <a:extLst>
              <a:ext uri="{FF2B5EF4-FFF2-40B4-BE49-F238E27FC236}">
                <a16:creationId xmlns:a16="http://schemas.microsoft.com/office/drawing/2014/main" id="{E9D4FEEF-47C5-4248-9DA9-3B7F36F92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101" y="0"/>
            <a:ext cx="2932625" cy="35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5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7" grpId="0" build="p"/>
      <p:bldP spid="12" grpId="0" uiExpand="1" build="p"/>
      <p:bldP spid="13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699</Words>
  <Application>Microsoft Macintosh PowerPoint</Application>
  <PresentationFormat>Widescreen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The Vietnam War </vt:lpstr>
      <vt:lpstr>Teaching the Vietnam War</vt:lpstr>
      <vt:lpstr>What’s in a name? </vt:lpstr>
      <vt:lpstr>The Combatants</vt:lpstr>
      <vt:lpstr>U.S. Objectives</vt:lpstr>
      <vt:lpstr>Vietnamese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Ending #2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Vietnam War: How to Teach the Who, What, When, Where and Why </dc:title>
  <dc:creator>Microsoft Office User</dc:creator>
  <cp:lastModifiedBy>Microsoft Office User</cp:lastModifiedBy>
  <cp:revision>22</cp:revision>
  <dcterms:created xsi:type="dcterms:W3CDTF">2021-03-22T18:18:24Z</dcterms:created>
  <dcterms:modified xsi:type="dcterms:W3CDTF">2021-03-23T21:29:39Z</dcterms:modified>
</cp:coreProperties>
</file>