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8"/>
  </p:notesMasterIdLst>
  <p:sldIdLst>
    <p:sldId id="256" r:id="rId2"/>
    <p:sldId id="297" r:id="rId3"/>
    <p:sldId id="317" r:id="rId4"/>
    <p:sldId id="320" r:id="rId5"/>
    <p:sldId id="319" r:id="rId6"/>
    <p:sldId id="318" r:id="rId7"/>
    <p:sldId id="327" r:id="rId8"/>
    <p:sldId id="329" r:id="rId9"/>
    <p:sldId id="304" r:id="rId10"/>
    <p:sldId id="257" r:id="rId11"/>
    <p:sldId id="301" r:id="rId12"/>
    <p:sldId id="267" r:id="rId13"/>
    <p:sldId id="269" r:id="rId14"/>
    <p:sldId id="270" r:id="rId15"/>
    <p:sldId id="271" r:id="rId16"/>
    <p:sldId id="274" r:id="rId17"/>
    <p:sldId id="298" r:id="rId18"/>
    <p:sldId id="261" r:id="rId19"/>
    <p:sldId id="287" r:id="rId20"/>
    <p:sldId id="321" r:id="rId21"/>
    <p:sldId id="299" r:id="rId22"/>
    <p:sldId id="277" r:id="rId23"/>
    <p:sldId id="323" r:id="rId24"/>
    <p:sldId id="309" r:id="rId25"/>
    <p:sldId id="310" r:id="rId26"/>
    <p:sldId id="308" r:id="rId27"/>
    <p:sldId id="311" r:id="rId28"/>
    <p:sldId id="312" r:id="rId29"/>
    <p:sldId id="296" r:id="rId30"/>
    <p:sldId id="314" r:id="rId31"/>
    <p:sldId id="315" r:id="rId32"/>
    <p:sldId id="313" r:id="rId33"/>
    <p:sldId id="280" r:id="rId34"/>
    <p:sldId id="294" r:id="rId35"/>
    <p:sldId id="325" r:id="rId36"/>
    <p:sldId id="32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44" autoAdjust="0"/>
    <p:restoredTop sz="76764" autoAdjust="0"/>
  </p:normalViewPr>
  <p:slideViewPr>
    <p:cSldViewPr>
      <p:cViewPr varScale="1">
        <p:scale>
          <a:sx n="84" d="100"/>
          <a:sy n="84" d="100"/>
        </p:scale>
        <p:origin x="9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888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C6A09-2E0B-4A98-B519-FD698704310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7D3F2-316E-4C69-8A7A-A60110393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2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D3F2-316E-4C69-8A7A-A601103936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43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D3F2-316E-4C69-8A7A-A6011039362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9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D3F2-316E-4C69-8A7A-A601103936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89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§113.50. Ethnic Studies: Mexican American Studies (One Credit).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(b)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Introduction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(5) Throughout social studies in Kindergarten-Grade 12,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build a foundation in history; geography; economics; government; citizenship;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culture; science, technology, and society;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social studies skills. The content, as appropriate for the grade level or course, enables students to understand the importance of patriotism, function in a free enterprise society, and appreciate the basic democratic values of our state and nation as referenced in the Texas Education Code (TEC), §28.002(h).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D3F2-316E-4C69-8A7A-A601103936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6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§113.19. Social Studies, Grade 7, Beginning with School Year 2011-2012.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(b) Knowledge and skills.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(13) Economics. The student understands the interdependence of </a:t>
            </a:r>
            <a:r>
              <a:rPr lang="en-US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the Texas economy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United States and the world. The student is expected to: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 analyze the impact of national and international markets and events on the </a:t>
            </a:r>
            <a:r>
              <a:rPr lang="en-US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production of goods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services in Texas such as agriculture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D3F2-316E-4C69-8A7A-A601103936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49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84CC0B-3C4D-4E25-8D99-43951397B396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§113.19. Social Studies, Grade 7, Beginning with School Year 2011-2012.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(b)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 and skills.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History. The student understands traditional historical points of reference in Texas history. The student is expected to: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 identify the major eras in Texas history, describe their defining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Spanish Colonial; Mexican National;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History. The student understands how individuals, events, and issues through the Mexican National Era shaped the history of Texas.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(D)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the individuals, issues, and events </a:t>
            </a: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José Bernardo Gutiérrez de Lara,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Battle of Medina,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D3F2-316E-4C69-8A7A-A6011039362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08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§113.50. Ethnic Studies: Mexican American Studies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(c)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 and skills.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(8)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Government. The student understands the significance of political decisions and the struggle for Mexican American political power throughout U.S. history. The student is expected to: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 how Mexican Americans have participated in supporting and changing government;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D3F2-316E-4C69-8A7A-A6011039362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57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D3F2-316E-4C69-8A7A-A6011039362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7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§113.19. Social Studies, Grade 7, Beginning with School Year 2011-2012.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(b)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 and skills.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History. The student understands how individuals, events, and issues related to the Texas Revolution shaped the history of Texas. The student is expected to: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 the Texas Revolution, including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Report, the Law of April 6, 1830, the Turtle Bayou Resolutions, and the arrest of Stephen F. Austin;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(B)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the roles played by significant individuals during the Texas Revolution, including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Lorenzo de Zavala, James Fannin, Sam Houston, Antonio López de Santa Anna,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Juan N.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Seguín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William B. Travis;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7D3F2-316E-4C69-8A7A-A6011039362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58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4534-6C8C-42FB-AA4D-AD94D7AC721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E562ED-8994-48ED-BB6E-30E06F49A59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4534-6C8C-42FB-AA4D-AD94D7AC721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62ED-8994-48ED-BB6E-30E06F49A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4534-6C8C-42FB-AA4D-AD94D7AC721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62ED-8994-48ED-BB6E-30E06F49A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 b="1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4534-6C8C-42FB-AA4D-AD94D7AC721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62ED-8994-48ED-BB6E-30E06F49A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4534-6C8C-42FB-AA4D-AD94D7AC721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62ED-8994-48ED-BB6E-30E06F49A5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4534-6C8C-42FB-AA4D-AD94D7AC721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62ED-8994-48ED-BB6E-30E06F49A59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4534-6C8C-42FB-AA4D-AD94D7AC721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62ED-8994-48ED-BB6E-30E06F49A59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4534-6C8C-42FB-AA4D-AD94D7AC721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62ED-8994-48ED-BB6E-30E06F49A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4534-6C8C-42FB-AA4D-AD94D7AC721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62ED-8994-48ED-BB6E-30E06F49A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4534-6C8C-42FB-AA4D-AD94D7AC721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62ED-8994-48ED-BB6E-30E06F49A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4534-6C8C-42FB-AA4D-AD94D7AC721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62ED-8994-48ED-BB6E-30E06F49A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A254534-6C8C-42FB-AA4D-AD94D7AC721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FE562ED-8994-48ED-BB6E-30E06F49A5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457200"/>
            <a:ext cx="9144000" cy="5791200"/>
          </a:xfrm>
        </p:spPr>
        <p:txBody>
          <a:bodyPr/>
          <a:lstStyle/>
          <a:p>
            <a:r>
              <a:rPr lang="en-US" dirty="0"/>
              <a:t>Andres Tijerina</a:t>
            </a:r>
            <a:br>
              <a:rPr lang="en-US" dirty="0"/>
            </a:br>
            <a:r>
              <a:rPr lang="en-US" dirty="0"/>
              <a:t>_______</a:t>
            </a:r>
            <a:br>
              <a:rPr lang="en-US" dirty="0"/>
            </a:br>
            <a:r>
              <a:rPr lang="en-US" sz="6000" b="1" i="1" dirty="0">
                <a:effectLst/>
              </a:rPr>
              <a:t>Tejano Heritage</a:t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553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European and Mexican</a:t>
            </a:r>
            <a:br>
              <a:rPr lang="en-US" altLang="en-US" dirty="0"/>
            </a:br>
            <a:r>
              <a:rPr lang="en-US" altLang="en-US" dirty="0"/>
              <a:t>Mestizo</a:t>
            </a:r>
          </a:p>
        </p:txBody>
      </p:sp>
      <p:pic>
        <p:nvPicPr>
          <p:cNvPr id="4" name="Content Placeholder 3" descr="A group of people wearing costumes&#10;&#10;Description automatically generated">
            <a:extLst>
              <a:ext uri="{FF2B5EF4-FFF2-40B4-BE49-F238E27FC236}">
                <a16:creationId xmlns:a16="http://schemas.microsoft.com/office/drawing/2014/main" id="{A6EE19E9-D7B5-460A-91AF-B2603C2A0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6400"/>
            <a:ext cx="6621853" cy="5181600"/>
          </a:xfrm>
        </p:spPr>
      </p:pic>
    </p:spTree>
    <p:extLst>
      <p:ext uri="{BB962C8B-B14F-4D97-AF65-F5344CB8AC3E}">
        <p14:creationId xmlns:p14="http://schemas.microsoft.com/office/powerpoint/2010/main" val="3662276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 anchor="b">
            <a:normAutofit/>
          </a:bodyPr>
          <a:lstStyle/>
          <a:p>
            <a:r>
              <a:rPr lang="en-US" dirty="0"/>
              <a:t>Florentine Codex</a:t>
            </a:r>
          </a:p>
        </p:txBody>
      </p:sp>
      <p:pic>
        <p:nvPicPr>
          <p:cNvPr id="9" name="Content Placeholder 8" descr="Text, calendar&#10;&#10;Description automatically generated">
            <a:extLst>
              <a:ext uri="{FF2B5EF4-FFF2-40B4-BE49-F238E27FC236}">
                <a16:creationId xmlns:a16="http://schemas.microsoft.com/office/drawing/2014/main" id="{86B9664D-1325-46BE-94A8-09AF34874E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5" r="1" b="12731"/>
          <a:stretch/>
        </p:blipFill>
        <p:spPr>
          <a:xfrm>
            <a:off x="4648200" y="1600200"/>
            <a:ext cx="4038600" cy="4525963"/>
          </a:xfrm>
          <a:noFill/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F76689E-A7D4-415B-A29D-13355A6787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" y="1219200"/>
            <a:ext cx="4041648" cy="4907280"/>
          </a:xfrm>
        </p:spPr>
        <p:txBody>
          <a:bodyPr/>
          <a:lstStyle/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tx1"/>
                </a:solidFill>
              </a:rPr>
              <a:t>Mexican Agronomy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Italian tomato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French vanilla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Dutch chocolate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Hawaiian pineapple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Kentucky bean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American pumpkin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Indian corn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Irish potato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8B187A-A9B8-4E13-94CF-532CCE908866}"/>
              </a:ext>
            </a:extLst>
          </p:cNvPr>
          <p:cNvSpPr txBox="1"/>
          <p:nvPr/>
        </p:nvSpPr>
        <p:spPr>
          <a:xfrm>
            <a:off x="4876800" y="6126163"/>
            <a:ext cx="3581400" cy="694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r. Bernardino de </a:t>
            </a:r>
            <a:r>
              <a:rPr lang="en-US" sz="1800" dirty="0" err="1">
                <a:solidFill>
                  <a:srgbClr val="2035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Sahagún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622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Spanish Settlements in N. Amer.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Alonzo de Leon</a:t>
            </a:r>
          </a:p>
          <a:p>
            <a:pPr lvl="1"/>
            <a:r>
              <a:rPr lang="en-US" altLang="en-US" dirty="0"/>
              <a:t>200 cattle, 400 horses, 150 mules</a:t>
            </a:r>
          </a:p>
          <a:p>
            <a:pPr lvl="1"/>
            <a:r>
              <a:rPr lang="en-US" altLang="en-US" dirty="0"/>
              <a:t>Tejano Longhorn</a:t>
            </a:r>
          </a:p>
          <a:p>
            <a:r>
              <a:rPr lang="en-US" altLang="en-US" dirty="0" err="1"/>
              <a:t>Béxar</a:t>
            </a:r>
            <a:r>
              <a:rPr lang="en-US" altLang="en-US" dirty="0"/>
              <a:t> - Martin de Alarcon 1718</a:t>
            </a:r>
          </a:p>
          <a:p>
            <a:r>
              <a:rPr lang="en-US" altLang="en-US" dirty="0"/>
              <a:t>Nacogdoches(1716)</a:t>
            </a:r>
          </a:p>
          <a:p>
            <a:r>
              <a:rPr lang="en-US" altLang="en-US" dirty="0"/>
              <a:t>Texas</a:t>
            </a:r>
            <a:r>
              <a:rPr lang="en-US" altLang="en-US" baseline="0" dirty="0"/>
              <a:t> to California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9883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San </a:t>
            </a:r>
            <a:r>
              <a:rPr lang="en-US" altLang="en-US" dirty="0"/>
              <a:t>Antonio de Bexar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1718 Martin de Alarcon Expedition</a:t>
            </a:r>
          </a:p>
          <a:p>
            <a:r>
              <a:rPr lang="en-US" dirty="0"/>
              <a:t>Fr. Antonio de San Buenaventura y </a:t>
            </a:r>
            <a:r>
              <a:rPr lang="en-US" dirty="0" err="1"/>
              <a:t>Oilvares</a:t>
            </a:r>
            <a:r>
              <a:rPr lang="en-US" dirty="0"/>
              <a:t> left Sn. Fran. Solano </a:t>
            </a:r>
          </a:p>
          <a:p>
            <a:r>
              <a:rPr lang="en-US" dirty="0"/>
              <a:t>founded Valero for viceroy, Marques de Valero</a:t>
            </a:r>
          </a:p>
          <a:p>
            <a:pPr marL="0" indent="0">
              <a:buNone/>
            </a:pPr>
            <a:r>
              <a:rPr lang="en-US" dirty="0"/>
              <a:t>Mission San Francisco Solano, 1700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5704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altLang="en-US" dirty="0"/>
              <a:t>Valero, 1718</a:t>
            </a:r>
          </a:p>
        </p:txBody>
      </p:sp>
      <p:pic>
        <p:nvPicPr>
          <p:cNvPr id="90116" name="Picture 4" descr="C:\Documents and Settings\Andres Tijerina\My Documents\Web Files\Graphics\Alam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43"/>
          <a:stretch/>
        </p:blipFill>
        <p:spPr bwMode="auto">
          <a:xfrm>
            <a:off x="304799" y="828304"/>
            <a:ext cx="8382001" cy="475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B8B231-E931-4639-955C-E044AAE40BD0}"/>
              </a:ext>
            </a:extLst>
          </p:cNvPr>
          <p:cNvSpPr txBox="1"/>
          <p:nvPr/>
        </p:nvSpPr>
        <p:spPr>
          <a:xfrm>
            <a:off x="587448" y="5645418"/>
            <a:ext cx="78167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/>
              <a:t>San José, Concepcion,</a:t>
            </a:r>
            <a:r>
              <a:rPr lang="en-US" altLang="en-US" sz="2800" b="1" baseline="0" dirty="0"/>
              <a:t> </a:t>
            </a:r>
            <a:r>
              <a:rPr lang="en-US" altLang="en-US" sz="2800" b="1" dirty="0"/>
              <a:t>Espada,</a:t>
            </a:r>
            <a:r>
              <a:rPr lang="en-US" altLang="en-US" sz="2800" b="1" baseline="0" dirty="0"/>
              <a:t> </a:t>
            </a:r>
            <a:r>
              <a:rPr lang="en-US" altLang="en-US" sz="2800" b="1" dirty="0"/>
              <a:t>La Bahia</a:t>
            </a:r>
          </a:p>
        </p:txBody>
      </p:sp>
    </p:spTree>
    <p:extLst>
      <p:ext uri="{BB962C8B-B14F-4D97-AF65-F5344CB8AC3E}">
        <p14:creationId xmlns:p14="http://schemas.microsoft.com/office/powerpoint/2010/main" val="3737266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Missions of Texas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9927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Jose de </a:t>
            </a:r>
            <a:r>
              <a:rPr lang="en-US" altLang="en-US" dirty="0" err="1"/>
              <a:t>Escandon</a:t>
            </a:r>
            <a:r>
              <a:rPr lang="en-US" altLang="en-US" dirty="0"/>
              <a:t>, 1749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600" b="1" dirty="0"/>
              <a:t>Laredo, </a:t>
            </a:r>
            <a:r>
              <a:rPr lang="en-US" altLang="en-US" sz="3600" b="1" dirty="0" err="1"/>
              <a:t>Mier</a:t>
            </a:r>
            <a:r>
              <a:rPr lang="en-US" altLang="en-US" sz="3600" b="1" dirty="0"/>
              <a:t>, Camargo, Guerrero, Reynosa</a:t>
            </a:r>
          </a:p>
        </p:txBody>
      </p:sp>
    </p:spTree>
    <p:extLst>
      <p:ext uri="{BB962C8B-B14F-4D97-AF65-F5344CB8AC3E}">
        <p14:creationId xmlns:p14="http://schemas.microsoft.com/office/powerpoint/2010/main" val="1168798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Cattle Kingdom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5 mil. longhorns by 1865</a:t>
            </a:r>
          </a:p>
          <a:p>
            <a:r>
              <a:rPr lang="en-US" altLang="en-US" dirty="0"/>
              <a:t>Villas del Norte</a:t>
            </a:r>
          </a:p>
          <a:p>
            <a:r>
              <a:rPr lang="en-US" altLang="en-US" dirty="0"/>
              <a:t>branding, open range, rodeo, roundup</a:t>
            </a:r>
          </a:p>
          <a:p>
            <a:r>
              <a:rPr lang="en-US" altLang="en-US" dirty="0"/>
              <a:t>Family, religion, life/skills</a:t>
            </a:r>
          </a:p>
        </p:txBody>
      </p:sp>
    </p:spTree>
    <p:extLst>
      <p:ext uri="{BB962C8B-B14F-4D97-AF65-F5344CB8AC3E}">
        <p14:creationId xmlns:p14="http://schemas.microsoft.com/office/powerpoint/2010/main" val="629123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5410200" cy="990600"/>
          </a:xfrm>
        </p:spPr>
        <p:txBody>
          <a:bodyPr>
            <a:normAutofit fontScale="90000"/>
          </a:bodyPr>
          <a:lstStyle/>
          <a:p>
            <a:r>
              <a:rPr lang="en-US" altLang="en-US" dirty="0" err="1"/>
              <a:t>Compa</a:t>
            </a:r>
            <a:r>
              <a:rPr lang="en-US" dirty="0" err="1">
                <a:effectLst/>
              </a:rPr>
              <a:t>ñí</a:t>
            </a:r>
            <a:r>
              <a:rPr lang="en-US" altLang="en-US" dirty="0" err="1"/>
              <a:t>a</a:t>
            </a:r>
            <a:r>
              <a:rPr lang="en-US" altLang="en-US" dirty="0"/>
              <a:t> Volante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4" b="6021"/>
          <a:stretch/>
        </p:blipFill>
        <p:spPr bwMode="auto">
          <a:xfrm>
            <a:off x="0" y="1550987"/>
            <a:ext cx="9144000" cy="498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444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Flying </a:t>
            </a:r>
            <a:r>
              <a:rPr lang="en-US" altLang="en-US" dirty="0" err="1"/>
              <a:t>Sqdn</a:t>
            </a:r>
            <a:r>
              <a:rPr lang="en-US" altLang="en-US" dirty="0"/>
              <a:t>. features: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/>
              <a:t>caballada</a:t>
            </a:r>
            <a:r>
              <a:rPr lang="en-US" altLang="en-US" dirty="0"/>
              <a:t>, </a:t>
            </a:r>
            <a:r>
              <a:rPr lang="en-US" altLang="en-US" dirty="0" err="1"/>
              <a:t>cortadas</a:t>
            </a:r>
            <a:r>
              <a:rPr lang="en-US" altLang="en-US" dirty="0"/>
              <a:t>, </a:t>
            </a:r>
          </a:p>
          <a:p>
            <a:r>
              <a:rPr lang="en-US" altLang="en-US" dirty="0" err="1"/>
              <a:t>persequir</a:t>
            </a:r>
            <a:r>
              <a:rPr lang="en-US" altLang="en-US" dirty="0"/>
              <a:t> y </a:t>
            </a:r>
            <a:r>
              <a:rPr lang="en-US" altLang="en-US" dirty="0" err="1"/>
              <a:t>batir</a:t>
            </a:r>
            <a:endParaRPr lang="en-US" altLang="en-US" dirty="0"/>
          </a:p>
          <a:p>
            <a:r>
              <a:rPr lang="en-US" altLang="en-US" dirty="0"/>
              <a:t>offensive long-range patrol</a:t>
            </a:r>
          </a:p>
          <a:p>
            <a:r>
              <a:rPr lang="en-US" altLang="en-US" dirty="0"/>
              <a:t>local </a:t>
            </a:r>
            <a:r>
              <a:rPr lang="en-US" altLang="en-US" dirty="0" err="1"/>
              <a:t>vecinos</a:t>
            </a:r>
            <a:endParaRPr lang="en-US" altLang="en-US" dirty="0"/>
          </a:p>
          <a:p>
            <a:r>
              <a:rPr lang="en-US" altLang="en-US" dirty="0" err="1"/>
              <a:t>deputization</a:t>
            </a:r>
            <a:endParaRPr lang="en-US" altLang="en-US" dirty="0"/>
          </a:p>
          <a:p>
            <a:r>
              <a:rPr lang="en-US" altLang="en-US" dirty="0"/>
              <a:t>summary justice</a:t>
            </a:r>
          </a:p>
        </p:txBody>
      </p:sp>
    </p:spTree>
    <p:extLst>
      <p:ext uri="{BB962C8B-B14F-4D97-AF65-F5344CB8AC3E}">
        <p14:creationId xmlns:p14="http://schemas.microsoft.com/office/powerpoint/2010/main" val="2556412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600199"/>
          </a:xfrm>
        </p:spPr>
        <p:txBody>
          <a:bodyPr/>
          <a:lstStyle/>
          <a:p>
            <a:r>
              <a:rPr lang="en-US" dirty="0"/>
              <a:t>What is </a:t>
            </a:r>
            <a:br>
              <a:rPr lang="en-US" dirty="0"/>
            </a:br>
            <a:r>
              <a:rPr lang="en-US" dirty="0"/>
              <a:t>TEXAS  HERITAGE?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059A4-0549-46FE-8E08-101B7443F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724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tx1"/>
                </a:solidFill>
              </a:rPr>
              <a:t>Fill in the blanks:</a:t>
            </a:r>
          </a:p>
          <a:p>
            <a:r>
              <a:rPr lang="en-US" sz="4800" dirty="0">
                <a:solidFill>
                  <a:schemeClr val="tx1"/>
                </a:solidFill>
              </a:rPr>
              <a:t>_______________</a:t>
            </a:r>
          </a:p>
          <a:p>
            <a:r>
              <a:rPr lang="en-US" sz="4800" dirty="0">
                <a:solidFill>
                  <a:schemeClr val="tx1"/>
                </a:solidFill>
              </a:rPr>
              <a:t>_______________</a:t>
            </a:r>
          </a:p>
          <a:p>
            <a:r>
              <a:rPr lang="en-US" sz="4800" dirty="0">
                <a:solidFill>
                  <a:schemeClr val="tx1"/>
                </a:solidFill>
              </a:rPr>
              <a:t>_______________</a:t>
            </a:r>
          </a:p>
          <a:p>
            <a:r>
              <a:rPr lang="en-US" sz="4800" dirty="0">
                <a:solidFill>
                  <a:schemeClr val="tx1"/>
                </a:solidFill>
              </a:rPr>
              <a:t>_______________</a:t>
            </a:r>
          </a:p>
          <a:p>
            <a:r>
              <a:rPr lang="en-US" sz="4800" dirty="0">
                <a:solidFill>
                  <a:schemeClr val="tx1"/>
                </a:solidFill>
              </a:rPr>
              <a:t>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898266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5BB69-3038-4E61-ADEC-2539D98A1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/>
              <a:t>Accouterments / weapons</a:t>
            </a:r>
          </a:p>
        </p:txBody>
      </p:sp>
      <p:pic>
        <p:nvPicPr>
          <p:cNvPr id="5" name="Content Placeholder 4" descr="A group of people riding on the back of a horse&#10;&#10;Description automatically generated">
            <a:extLst>
              <a:ext uri="{FF2B5EF4-FFF2-40B4-BE49-F238E27FC236}">
                <a16:creationId xmlns:a16="http://schemas.microsoft.com/office/drawing/2014/main" id="{06D3CDE6-5142-4F35-A22F-9475F6666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74" y="1752600"/>
            <a:ext cx="8281026" cy="4844519"/>
          </a:xfrm>
        </p:spPr>
      </p:pic>
    </p:spTree>
    <p:extLst>
      <p:ext uri="{BB962C8B-B14F-4D97-AF65-F5344CB8AC3E}">
        <p14:creationId xmlns:p14="http://schemas.microsoft.com/office/powerpoint/2010/main" val="2855091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The Tejano</a:t>
            </a:r>
            <a:r>
              <a:rPr lang="en-US" baseline="0" dirty="0">
                <a:effectLst/>
              </a:rPr>
              <a:t> Role in </a:t>
            </a:r>
            <a:r>
              <a:rPr lang="en-US" dirty="0">
                <a:effectLst/>
              </a:rPr>
              <a:t>Mexican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September 16, 1810</a:t>
            </a:r>
          </a:p>
          <a:p>
            <a:r>
              <a:rPr lang="en-US" dirty="0"/>
              <a:t>Col. Bernardo Gutierrez de Lara</a:t>
            </a:r>
          </a:p>
          <a:p>
            <a:r>
              <a:rPr lang="en-US" dirty="0"/>
              <a:t>April 6, 1813 Texas was first Mexican state to declare independence</a:t>
            </a:r>
          </a:p>
          <a:p>
            <a:r>
              <a:rPr lang="en-US" dirty="0"/>
              <a:t>April 17, First State Constitution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279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  <a:latin typeface="Times New Roman"/>
                <a:ea typeface="Times New Roman"/>
                <a:cs typeface="Times New Roman"/>
              </a:rPr>
              <a:t>BATTLE OF MEDINA</a:t>
            </a:r>
            <a:br>
              <a:rPr lang="en-US" b="1" dirty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en-US" sz="4800" dirty="0">
                <a:latin typeface="Times New Roman"/>
                <a:ea typeface="Times New Roman"/>
                <a:cs typeface="Times New Roman"/>
              </a:rPr>
              <a:t>August 18, 1813</a:t>
            </a:r>
            <a:r>
              <a:rPr lang="en-US" sz="4800" i="1" dirty="0">
                <a:latin typeface="Times New Roman"/>
                <a:ea typeface="Times New Roman"/>
                <a:cs typeface="Times New Roman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3600" b="1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  <a:ea typeface="+mn-ea"/>
                <a:cs typeface="+mn-cs"/>
              </a:rPr>
              <a:t>Gen. </a:t>
            </a:r>
            <a:r>
              <a:rPr lang="en-US" sz="3600" b="1" kern="12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  <a:ea typeface="+mn-ea"/>
                <a:cs typeface="+mn-cs"/>
              </a:rPr>
              <a:t>Joaquín</a:t>
            </a:r>
            <a:r>
              <a:rPr lang="en-US" sz="3600" b="1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  <a:ea typeface="+mn-ea"/>
                <a:cs typeface="+mn-cs"/>
              </a:rPr>
              <a:t> de Arredondo</a:t>
            </a:r>
            <a:endParaRPr lang="en-US" sz="3600" dirty="0">
              <a:effectLst/>
            </a:endParaRPr>
          </a:p>
          <a:p>
            <a:pPr rtl="0" eaLnBrk="1" latinLnBrk="0" hangingPunct="1"/>
            <a:r>
              <a:rPr lang="en-US" sz="3600" b="1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  <a:ea typeface="+mn-ea"/>
                <a:cs typeface="+mn-cs"/>
              </a:rPr>
              <a:t>1,830 Spanish Royalist troops </a:t>
            </a:r>
            <a:endParaRPr lang="en-US" dirty="0">
              <a:effectLst/>
            </a:endParaRPr>
          </a:p>
          <a:p>
            <a:pPr rtl="0" eaLnBrk="1" latinLnBrk="0" hangingPunct="1"/>
            <a:r>
              <a:rPr lang="en-US" sz="3600" b="1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  <a:ea typeface="+mn-ea"/>
                <a:cs typeface="+mn-cs"/>
              </a:rPr>
              <a:t>José Bernardo Gutiérrez de Lara</a:t>
            </a:r>
            <a:endParaRPr lang="en-US" dirty="0">
              <a:effectLst/>
            </a:endParaRPr>
          </a:p>
          <a:p>
            <a:pPr rtl="0" eaLnBrk="1" latinLnBrk="0" hangingPunct="1"/>
            <a:r>
              <a:rPr lang="en-US" sz="3600" b="1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  <a:ea typeface="+mn-ea"/>
                <a:cs typeface="+mn-cs"/>
              </a:rPr>
              <a:t>1,400 Anglos, Tejanos, Indians</a:t>
            </a:r>
            <a:endParaRPr lang="en-US" dirty="0">
              <a:effectLst/>
            </a:endParaRPr>
          </a:p>
          <a:p>
            <a:pPr rtl="0" eaLnBrk="1" fontAlgn="auto" latinLnBrk="0" hangingPunct="1"/>
            <a:r>
              <a:rPr lang="en-US" sz="3600" b="1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  <a:ea typeface="+mn-ea"/>
                <a:cs typeface="+mn-cs"/>
              </a:rPr>
              <a:t>Less than 100 escaped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433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2886B-8740-45AD-823D-4DC1B4929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Global Forces Impact</a:t>
            </a:r>
            <a:r>
              <a:rPr lang="en-US" baseline="0" dirty="0"/>
              <a:t> Texas, 1819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AECB6-9B65-4B49-9672-FB886748C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Napoleon invaded Spain</a:t>
            </a:r>
          </a:p>
          <a:p>
            <a:pPr lvl="1"/>
            <a:r>
              <a:rPr lang="en-US" sz="2400" b="1" dirty="0"/>
              <a:t>Constitution of 1812 led to democratic elections in Texas</a:t>
            </a:r>
            <a:endParaRPr lang="en-US" dirty="0"/>
          </a:p>
          <a:p>
            <a:r>
              <a:rPr lang="en-US" dirty="0"/>
              <a:t>Gen. Arredondo pro-colonization</a:t>
            </a:r>
          </a:p>
          <a:p>
            <a:pPr lvl="1"/>
            <a:r>
              <a:rPr lang="en-US" sz="2600" b="1" dirty="0"/>
              <a:t>Recommended Moses Austin’s contract to </a:t>
            </a:r>
            <a:r>
              <a:rPr lang="en-US" sz="2600" b="1" dirty="0" err="1"/>
              <a:t>Agustín</a:t>
            </a:r>
            <a:r>
              <a:rPr lang="en-US" sz="2600" b="1" dirty="0"/>
              <a:t> I</a:t>
            </a:r>
          </a:p>
          <a:p>
            <a:endParaRPr lang="en-US" dirty="0"/>
          </a:p>
          <a:p>
            <a:r>
              <a:rPr lang="en-US" dirty="0"/>
              <a:t>Panic of 1819</a:t>
            </a:r>
          </a:p>
          <a:p>
            <a:pPr lvl="1"/>
            <a:r>
              <a:rPr lang="en-US" sz="2400" b="1" dirty="0"/>
              <a:t>Cotton prices collapsed</a:t>
            </a:r>
          </a:p>
          <a:p>
            <a:pPr lvl="1"/>
            <a:r>
              <a:rPr lang="en-US" sz="2400" b="1" dirty="0"/>
              <a:t>Southern farmers bankrupt and strapped by debt, fled west </a:t>
            </a:r>
          </a:p>
        </p:txBody>
      </p:sp>
    </p:spTree>
    <p:extLst>
      <p:ext uri="{BB962C8B-B14F-4D97-AF65-F5344CB8AC3E}">
        <p14:creationId xmlns:p14="http://schemas.microsoft.com/office/powerpoint/2010/main" val="3488421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Provincial Deputations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2617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Gov. Agustin </a:t>
            </a:r>
            <a:r>
              <a:rPr lang="en-US" altLang="en-US" dirty="0" err="1"/>
              <a:t>Viesca</a:t>
            </a:r>
            <a:endParaRPr lang="en-US" altLang="en-US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3600" b="1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  <a:ea typeface="+mn-ea"/>
                <a:cs typeface="+mn-cs"/>
              </a:rPr>
              <a:t>Constitution of 1824 established Coahuila y </a:t>
            </a:r>
            <a:r>
              <a:rPr lang="en-US" sz="3600" b="1" kern="12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  <a:ea typeface="+mn-ea"/>
                <a:cs typeface="+mn-cs"/>
              </a:rPr>
              <a:t>Tejas</a:t>
            </a:r>
            <a:endParaRPr lang="en-US" sz="3600" dirty="0">
              <a:effectLst/>
            </a:endParaRPr>
          </a:p>
          <a:p>
            <a:pPr rtl="0" eaLnBrk="1" latinLnBrk="0" hangingPunct="1"/>
            <a:r>
              <a:rPr lang="en-US" sz="3600" b="1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  <a:ea typeface="+mn-ea"/>
                <a:cs typeface="+mn-cs"/>
              </a:rPr>
              <a:t>1825 State Constitution and Colonization Law</a:t>
            </a:r>
            <a:endParaRPr lang="en-US" dirty="0">
              <a:effectLst/>
            </a:endParaRPr>
          </a:p>
          <a:p>
            <a:r>
              <a:rPr lang="en-US" altLang="en-US" dirty="0"/>
              <a:t>Objectives: </a:t>
            </a:r>
          </a:p>
          <a:p>
            <a:pPr lvl="1"/>
            <a:r>
              <a:rPr lang="en-US" altLang="en-US" sz="2400" b="1" dirty="0"/>
              <a:t>Anglo cotton farmers</a:t>
            </a:r>
          </a:p>
          <a:p>
            <a:pPr lvl="1"/>
            <a:r>
              <a:rPr lang="en-US" altLang="en-US" sz="2400" b="1" dirty="0"/>
              <a:t>free enterprise capitalism,</a:t>
            </a:r>
          </a:p>
          <a:p>
            <a:pPr lvl="1"/>
            <a:r>
              <a:rPr lang="en-US" altLang="en-US" sz="2400" b="1" dirty="0"/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149788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Tejano Legis.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495800"/>
          </a:xfrm>
        </p:spPr>
        <p:txBody>
          <a:bodyPr>
            <a:normAutofit lnSpcReduction="10000"/>
          </a:bodyPr>
          <a:lstStyle/>
          <a:p>
            <a:r>
              <a:rPr lang="en-US"/>
              <a:t>“It was the Mexicans of Texas—    not the Anglo-Americans    —who became the essential powerbrokers in forging political alliances that brought the global cotton market into northern Mexico.” </a:t>
            </a:r>
          </a:p>
          <a:p>
            <a:r>
              <a:rPr lang="en-US"/>
              <a:t>- Andrew Torget, </a:t>
            </a:r>
            <a:r>
              <a:rPr lang="en-US" b="0" i="1"/>
              <a:t>Seeds of Empire</a:t>
            </a:r>
            <a:endParaRPr lang="en-US" altLang="en-US" b="0" i="1"/>
          </a:p>
        </p:txBody>
      </p:sp>
    </p:spTree>
    <p:extLst>
      <p:ext uri="{BB962C8B-B14F-4D97-AF65-F5344CB8AC3E}">
        <p14:creationId xmlns:p14="http://schemas.microsoft.com/office/powerpoint/2010/main" val="2506770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Saltillo Legislature </a:t>
            </a:r>
            <a:br>
              <a:rPr lang="en-US" altLang="en-US" dirty="0"/>
            </a:br>
            <a:r>
              <a:rPr lang="en-US" altLang="en-US" dirty="0"/>
              <a:t>under </a:t>
            </a:r>
            <a:r>
              <a:rPr lang="en-US" altLang="en-US" dirty="0" err="1"/>
              <a:t>Viescas</a:t>
            </a:r>
            <a:endParaRPr lang="en-US" altLang="en-US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75000"/>
              </a:lnSpc>
            </a:pPr>
            <a:r>
              <a:rPr lang="en-US" altLang="en-US" sz="3200" dirty="0"/>
              <a:t>English as legal language</a:t>
            </a:r>
          </a:p>
          <a:p>
            <a:pPr>
              <a:lnSpc>
                <a:spcPct val="75000"/>
              </a:lnSpc>
            </a:pPr>
            <a:r>
              <a:rPr lang="en-US" altLang="en-US" sz="3200" dirty="0"/>
              <a:t>trial by jury</a:t>
            </a:r>
          </a:p>
          <a:p>
            <a:pPr>
              <a:lnSpc>
                <a:spcPct val="75000"/>
              </a:lnSpc>
            </a:pPr>
            <a:r>
              <a:rPr lang="en-US" altLang="en-US" sz="3200" dirty="0"/>
              <a:t>3 Texas depts. , state representatives</a:t>
            </a:r>
          </a:p>
          <a:p>
            <a:pPr>
              <a:lnSpc>
                <a:spcPct val="75000"/>
              </a:lnSpc>
            </a:pPr>
            <a:r>
              <a:rPr lang="en-US" altLang="en-US" sz="3200" dirty="0"/>
              <a:t>secularized missions and distributed lands</a:t>
            </a:r>
          </a:p>
          <a:p>
            <a:r>
              <a:rPr lang="en-US" altLang="en-US" sz="3200" dirty="0" err="1"/>
              <a:t>Viescas</a:t>
            </a:r>
            <a:r>
              <a:rPr lang="en-US" altLang="en-US" sz="3200" dirty="0"/>
              <a:t> got repeal of Law of April 6 (May, 1834)</a:t>
            </a:r>
          </a:p>
        </p:txBody>
      </p:sp>
    </p:spTree>
    <p:extLst>
      <p:ext uri="{BB962C8B-B14F-4D97-AF65-F5344CB8AC3E}">
        <p14:creationId xmlns:p14="http://schemas.microsoft.com/office/powerpoint/2010/main" val="3196063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Tejanos in Republic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Declaration of Independence, Republic Congress</a:t>
            </a:r>
          </a:p>
          <a:p>
            <a:r>
              <a:rPr lang="en-US" altLang="en-US" dirty="0"/>
              <a:t>Tejanos in Alamo and other battles</a:t>
            </a:r>
          </a:p>
        </p:txBody>
      </p:sp>
    </p:spTree>
    <p:extLst>
      <p:ext uri="{BB962C8B-B14F-4D97-AF65-F5344CB8AC3E}">
        <p14:creationId xmlns:p14="http://schemas.microsoft.com/office/powerpoint/2010/main" val="1952842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0"/>
            <a:ext cx="7772400" cy="2362200"/>
          </a:xfrm>
        </p:spPr>
        <p:txBody>
          <a:bodyPr/>
          <a:lstStyle/>
          <a:p>
            <a:r>
              <a:rPr lang="en-US" altLang="en-US" dirty="0"/>
              <a:t>Juan N. Seguin</a:t>
            </a:r>
            <a:br>
              <a:rPr lang="en-US" altLang="en-US" dirty="0"/>
            </a:br>
            <a:r>
              <a:rPr lang="en-US" altLang="en-US" sz="3200" dirty="0"/>
              <a:t>Tejanos in Alamo and Revolution</a:t>
            </a:r>
            <a:br>
              <a:rPr lang="en-US" altLang="en-US" sz="3200" dirty="0"/>
            </a:br>
            <a:endParaRPr lang="en-US" alt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961188"/>
            <a:ext cx="8229600" cy="914400"/>
          </a:xfrm>
        </p:spPr>
        <p:txBody>
          <a:bodyPr/>
          <a:lstStyle/>
          <a:p>
            <a:endParaRPr lang="en-US"/>
          </a:p>
        </p:txBody>
      </p:sp>
      <p:pic>
        <p:nvPicPr>
          <p:cNvPr id="134148" name="Picture 4" descr="C:\Documents and Settings\Andres Tijerina\My Documents\Web Files\Graphics\Seguin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8763000" cy="597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782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7253"/>
            <a:ext cx="8610600" cy="990600"/>
          </a:xfrm>
        </p:spPr>
        <p:txBody>
          <a:bodyPr/>
          <a:lstStyle/>
          <a:p>
            <a:r>
              <a:rPr lang="en-US" dirty="0"/>
              <a:t>Anglo American Transition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2667000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Image result for american cowboys 1800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70"/>
          <a:stretch/>
        </p:blipFill>
        <p:spPr bwMode="auto">
          <a:xfrm>
            <a:off x="3988378" y="1972096"/>
            <a:ext cx="515562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D77DE09-8956-4742-BA51-AEEBFB5F6232}"/>
              </a:ext>
            </a:extLst>
          </p:cNvPr>
          <p:cNvSpPr txBox="1">
            <a:spLocks/>
          </p:cNvSpPr>
          <p:nvPr/>
        </p:nvSpPr>
        <p:spPr>
          <a:xfrm>
            <a:off x="609600" y="1020553"/>
            <a:ext cx="1638300" cy="7701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dirty="0"/>
              <a:t>1820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CFAFC43-87BA-49D9-94EE-BB79B23997A5}"/>
              </a:ext>
            </a:extLst>
          </p:cNvPr>
          <p:cNvSpPr txBox="1">
            <a:spLocks/>
          </p:cNvSpPr>
          <p:nvPr/>
        </p:nvSpPr>
        <p:spPr>
          <a:xfrm>
            <a:off x="5562600" y="1219200"/>
            <a:ext cx="1638300" cy="7701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dirty="0"/>
              <a:t>1850</a:t>
            </a:r>
          </a:p>
        </p:txBody>
      </p:sp>
    </p:spTree>
    <p:extLst>
      <p:ext uri="{BB962C8B-B14F-4D97-AF65-F5344CB8AC3E}">
        <p14:creationId xmlns:p14="http://schemas.microsoft.com/office/powerpoint/2010/main" val="335723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Land Grants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600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  <a:ea typeface="+mn-ea"/>
                <a:cs typeface="+mn-cs"/>
              </a:rPr>
              <a:t>4,428 Acres - one League </a:t>
            </a:r>
          </a:p>
          <a:p>
            <a:pPr lvl="0"/>
            <a:r>
              <a:rPr lang="en-US" altLang="en-US" sz="2800" b="1" dirty="0"/>
              <a:t>colonists &amp; veterans</a:t>
            </a:r>
          </a:p>
          <a:p>
            <a:pPr>
              <a:lnSpc>
                <a:spcPct val="75000"/>
              </a:lnSpc>
            </a:pPr>
            <a:r>
              <a:rPr lang="en-US" altLang="en-US" sz="3200" dirty="0"/>
              <a:t>Homestead Protection</a:t>
            </a:r>
          </a:p>
          <a:p>
            <a:pPr>
              <a:lnSpc>
                <a:spcPct val="75000"/>
              </a:lnSpc>
            </a:pPr>
            <a:r>
              <a:rPr lang="en-US" altLang="en-US" sz="2400" dirty="0"/>
              <a:t>subsoil minerals; 3 leagues into sea</a:t>
            </a:r>
          </a:p>
        </p:txBody>
      </p:sp>
    </p:spTree>
    <p:extLst>
      <p:ext uri="{BB962C8B-B14F-4D97-AF65-F5344CB8AC3E}">
        <p14:creationId xmlns:p14="http://schemas.microsoft.com/office/powerpoint/2010/main" val="1397518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Water Laws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Irrigation acequias</a:t>
            </a:r>
          </a:p>
          <a:p>
            <a:r>
              <a:rPr lang="en-US" sz="3600" b="1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  <a:ea typeface="+mn-ea"/>
                <a:cs typeface="+mn-cs"/>
              </a:rPr>
              <a:t>Doctrine of Prior Appropriation</a:t>
            </a:r>
            <a:endParaRPr lang="en-US" altLang="en-US" dirty="0"/>
          </a:p>
          <a:p>
            <a:r>
              <a:rPr lang="en-US" altLang="en-US" dirty="0"/>
              <a:t>Pueblo Rights</a:t>
            </a:r>
          </a:p>
        </p:txBody>
      </p:sp>
    </p:spTree>
    <p:extLst>
      <p:ext uri="{BB962C8B-B14F-4D97-AF65-F5344CB8AC3E}">
        <p14:creationId xmlns:p14="http://schemas.microsoft.com/office/powerpoint/2010/main" val="26610893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Tejano Legal Traditions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Land for Education</a:t>
            </a:r>
          </a:p>
          <a:p>
            <a:r>
              <a:rPr lang="en-US" altLang="en-US" dirty="0"/>
              <a:t>community property</a:t>
            </a:r>
          </a:p>
          <a:p>
            <a:r>
              <a:rPr lang="en-US" altLang="en-US" dirty="0"/>
              <a:t>adoption</a:t>
            </a:r>
          </a:p>
        </p:txBody>
      </p:sp>
    </p:spTree>
    <p:extLst>
      <p:ext uri="{BB962C8B-B14F-4D97-AF65-F5344CB8AC3E}">
        <p14:creationId xmlns:p14="http://schemas.microsoft.com/office/powerpoint/2010/main" val="1939671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/>
              <a:t>Tejano Community</a:t>
            </a:r>
          </a:p>
        </p:txBody>
      </p:sp>
      <p:pic>
        <p:nvPicPr>
          <p:cNvPr id="3074" name="Picture 2" descr="C:\Users\andrest\Documents\graphics\Fandang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848600" cy="557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049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/>
              <a:t>Tejano Monument</a:t>
            </a:r>
          </a:p>
        </p:txBody>
      </p:sp>
      <p:pic>
        <p:nvPicPr>
          <p:cNvPr id="2050" name="Picture 2" descr="C:\Users\andrest\Documents\Professional\Statue\Statue PICS\PRO pi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315200" cy="586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4972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280F6-CABE-4A4A-AA17-B746DCCC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/>
              <a:t>TEKS:  </a:t>
            </a:r>
            <a:r>
              <a:rPr lang="en-US" sz="1800" b="1" i="0" u="none" strike="noStrike" baseline="0" dirty="0">
                <a:solidFill>
                  <a:srgbClr val="000081"/>
                </a:solidFill>
                <a:latin typeface="TimesNewRomanPS-BoldMT"/>
              </a:rPr>
              <a:t>§113.19. Social Studies,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32F48-6E96-49DA-A634-BF9CE8739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chemeClr val="tx1"/>
                </a:solidFill>
                <a:latin typeface="TimesNewRomanPS-BoldMT"/>
              </a:rPr>
              <a:t>§113.19. Social Studies, Grade 7, Adopted 2018</a:t>
            </a:r>
          </a:p>
          <a:p>
            <a:pPr marL="0" indent="0" algn="l">
              <a:buNone/>
            </a:pPr>
            <a:r>
              <a:rPr lang="en-US" sz="2400" dirty="0">
                <a:solidFill>
                  <a:schemeClr val="tx1"/>
                </a:solidFill>
                <a:latin typeface="TimesNewRomanPS-BoldMT"/>
              </a:rPr>
              <a:t>(a) </a:t>
            </a:r>
            <a:r>
              <a:rPr lang="en-US" sz="2400" dirty="0" err="1">
                <a:solidFill>
                  <a:schemeClr val="tx1"/>
                </a:solidFill>
                <a:latin typeface="TimesNewRomanPS-BoldMT"/>
              </a:rPr>
              <a:t>Introcuction</a:t>
            </a:r>
            <a:endParaRPr lang="en-US" sz="2400" b="0" dirty="0">
              <a:solidFill>
                <a:schemeClr val="tx1"/>
              </a:solidFill>
              <a:latin typeface="TimesNewRomanPSMT"/>
            </a:endParaRPr>
          </a:p>
          <a:p>
            <a:pPr algn="l"/>
            <a:r>
              <a:rPr lang="en-US" sz="1800" i="0" u="none" strike="noStrike" baseline="0" dirty="0">
                <a:solidFill>
                  <a:schemeClr val="tx1"/>
                </a:solidFill>
                <a:latin typeface="TimesNewRomanPSMT"/>
              </a:rPr>
              <a:t>(1) 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TimesNewRomanPSMT"/>
              </a:rPr>
              <a:t>In Grade 7, students study the history of Texas from early times to the present. Content is presented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TimesNewRomanPSMT"/>
              </a:rPr>
              <a:t>including Natural Texas and its People; 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TimesNewRomanPSMT"/>
              </a:rPr>
              <a:t>Age of Contact; 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TimesNewRomanPSMT"/>
              </a:rPr>
              <a:t>Spanish Colonial; 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TimesNewRomanPSMT"/>
              </a:rPr>
              <a:t>Mexican National; </a:t>
            </a:r>
          </a:p>
          <a:p>
            <a:r>
              <a:rPr lang="en-US" sz="1800" b="0" dirty="0">
                <a:solidFill>
                  <a:schemeClr val="tx1"/>
                </a:solidFill>
                <a:latin typeface="TimesNewRomanPSMT"/>
              </a:rPr>
              <a:t>Revolution and Republic</a:t>
            </a:r>
          </a:p>
          <a:p>
            <a:endParaRPr lang="en-US" sz="1800" b="0" i="0" u="none" strike="noStrike" baseline="0" dirty="0">
              <a:solidFill>
                <a:srgbClr val="000081"/>
              </a:solidFill>
              <a:latin typeface="TimesNewRomanPSMT"/>
            </a:endParaRPr>
          </a:p>
          <a:p>
            <a:pPr marL="0" indent="0">
              <a:buNone/>
            </a:pPr>
            <a:r>
              <a:rPr lang="en-US" sz="1800" b="0" dirty="0">
                <a:solidFill>
                  <a:schemeClr val="tx1"/>
                </a:solidFill>
                <a:latin typeface="TimesNewRomanPSMT"/>
              </a:rPr>
              <a:t>Students use primary and secondary sources to examine</a:t>
            </a:r>
          </a:p>
          <a:p>
            <a:r>
              <a:rPr lang="en-US" sz="1800" b="0" dirty="0">
                <a:solidFill>
                  <a:schemeClr val="tx1"/>
                </a:solidFill>
                <a:latin typeface="TimesNewRomanPSMT"/>
              </a:rPr>
              <a:t>rich and diverse cultural background of Texas </a:t>
            </a:r>
          </a:p>
          <a:p>
            <a:r>
              <a:rPr lang="en-US" sz="1800" b="0" dirty="0">
                <a:solidFill>
                  <a:schemeClr val="tx1"/>
                </a:solidFill>
                <a:latin typeface="TimesNewRomanPSMT"/>
              </a:rPr>
              <a:t>different racial and ethnic groups that settled in Texas</a:t>
            </a:r>
          </a:p>
          <a:p>
            <a:endParaRPr lang="en-US" sz="1800" b="0" dirty="0">
              <a:solidFill>
                <a:schemeClr val="tx1"/>
              </a:solidFill>
              <a:latin typeface="TimesNewRomanPSMT"/>
            </a:endParaRPr>
          </a:p>
          <a:p>
            <a:pPr marL="0" indent="0" algn="l">
              <a:buNone/>
            </a:pPr>
            <a:endParaRPr lang="en-US" sz="1800" i="0" u="none" strike="noStrike" baseline="0" dirty="0">
              <a:solidFill>
                <a:srgbClr val="000081"/>
              </a:solidFill>
              <a:latin typeface="TimesNewRomanPSMT"/>
            </a:endParaRPr>
          </a:p>
          <a:p>
            <a:pPr marL="0" indent="0" algn="l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610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96099-401B-4582-B27D-2D04FD845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680B1-7391-47EE-80C1-82432ADB5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Handbook of Texas</a:t>
            </a:r>
          </a:p>
          <a:p>
            <a:r>
              <a:rPr lang="en-US" dirty="0"/>
              <a:t>Handbook of Tejano History</a:t>
            </a:r>
          </a:p>
        </p:txBody>
      </p:sp>
    </p:spTree>
    <p:extLst>
      <p:ext uri="{BB962C8B-B14F-4D97-AF65-F5344CB8AC3E}">
        <p14:creationId xmlns:p14="http://schemas.microsoft.com/office/powerpoint/2010/main" val="25031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9F828-522D-4CE8-8599-3B818C05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sng" dirty="0"/>
              <a:t>Real Texas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73383-91BB-44E2-916D-1E8660376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Lasso	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(rope ?)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Corral		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(stockade ?)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Ranch		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(farm ?)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Bronco	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(colt ?)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Taco		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(sandwich ?)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Yipee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(huzzah ?)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Mustang	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(wild horse ?)</a:t>
            </a:r>
          </a:p>
        </p:txBody>
      </p:sp>
    </p:spTree>
    <p:extLst>
      <p:ext uri="{BB962C8B-B14F-4D97-AF65-F5344CB8AC3E}">
        <p14:creationId xmlns:p14="http://schemas.microsoft.com/office/powerpoint/2010/main" val="1622510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Tejano Longhorn</a:t>
            </a:r>
          </a:p>
        </p:txBody>
      </p:sp>
      <p:pic>
        <p:nvPicPr>
          <p:cNvPr id="4" name="Picture 2" descr="C:\Users\andrest\Documents\Professional\Statue\Statue PICS\Picture 018.jpg">
            <a:extLst>
              <a:ext uri="{FF2B5EF4-FFF2-40B4-BE49-F238E27FC236}">
                <a16:creationId xmlns:a16="http://schemas.microsoft.com/office/drawing/2014/main" id="{89BF10E9-C46C-4CE2-B966-A979F26011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086600" cy="531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004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18155"/>
            <a:ext cx="2545080" cy="115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Image result for texas longhorn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texas longhorns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texas longhorn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76" y="1737126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Image result for dallas cowboys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Image result for dallas cowboys logo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460375" y="290435"/>
            <a:ext cx="8229600" cy="92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effectLst/>
              </a:rPr>
              <a:t>Texas</a:t>
            </a:r>
            <a:r>
              <a:rPr lang="en-US" dirty="0"/>
              <a:t> </a:t>
            </a:r>
            <a:r>
              <a:rPr lang="en-US" dirty="0">
                <a:effectLst/>
              </a:rPr>
              <a:t>Logos</a:t>
            </a:r>
            <a:endParaRPr lang="en-US" dirty="0"/>
          </a:p>
        </p:txBody>
      </p:sp>
      <p:pic>
        <p:nvPicPr>
          <p:cNvPr id="1038" name="Picture 14" descr="Image result for dallas cowboys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343400"/>
            <a:ext cx="2057400" cy="200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6" descr="Image result for houston texans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2" descr="Image result for houston texans log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24" descr="Image result for houston texans logo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26" descr="Image result for houston texans logo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28" descr="Image result for houston texans logo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30" descr="Image result for houston texans logo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32" descr="Image result for houston texans logo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06240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2" y="1465767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s://www.neoplexonline.com/image/cache/data/68713-500x5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70580"/>
            <a:ext cx="2366602" cy="236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704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5E277-496E-46A3-94B6-A67BEB9B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dirty="0"/>
              <a:t>TEKS 113.19. Grade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F20BE-3EAA-4EC1-AA33-DA6654A67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5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§113.19. Social Studies, Grade 7, Beginning with School Year 2011-2012. </a:t>
            </a:r>
          </a:p>
          <a:p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 Knowledge and skills. </a:t>
            </a:r>
          </a:p>
          <a:p>
            <a:endParaRPr lang="en-US" sz="4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History. 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student understands traditional historical points of reference in Texas history. The student is expected to: </a:t>
            </a:r>
          </a:p>
          <a:p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(A) identify </a:t>
            </a:r>
            <a:r>
              <a:rPr lang="en-US" sz="40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major eras in Texas history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describe their defining </a:t>
            </a:r>
          </a:p>
          <a:p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43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Spanish Colonial</a:t>
            </a:r>
            <a:endParaRPr lang="en-US" sz="4000" b="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</a:t>
            </a:r>
            <a:r>
              <a:rPr lang="en-US" sz="43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Mexican National</a:t>
            </a:r>
            <a:r>
              <a:rPr lang="en-US" sz="4000" b="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4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History. 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student understands </a:t>
            </a:r>
            <a:r>
              <a:rPr lang="en-US" sz="4000" b="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43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individuals, events, and issues 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the Mexican National Era shaped the history of Texas. </a:t>
            </a:r>
          </a:p>
          <a:p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(D) identify the individuals, issues, and events </a:t>
            </a:r>
          </a:p>
          <a:p>
            <a:r>
              <a:rPr lang="es-MX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s-MX" sz="4000" b="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• José Bernardo Gutiérrez de Lara</a:t>
            </a:r>
            <a:r>
              <a:rPr lang="es-MX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4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• </a:t>
            </a:r>
            <a:r>
              <a:rPr lang="en-US" sz="4000" b="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Battle of Medina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• the Mexican federal Constitution of 1824, the merger of </a:t>
            </a:r>
          </a:p>
          <a:p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• Texas and Coahuila as a state, </a:t>
            </a:r>
          </a:p>
          <a:p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• </a:t>
            </a:r>
            <a:r>
              <a:rPr lang="en-US" sz="4000" b="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State Colonization Law of 1825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slavery; </a:t>
            </a:r>
          </a:p>
          <a:p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(E) identify the contributions of significant individuals, including Moses Austin, </a:t>
            </a:r>
          </a:p>
          <a:p>
            <a:r>
              <a:rPr lang="es-MX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• </a:t>
            </a:r>
            <a:r>
              <a:rPr lang="es-MX" sz="4000" b="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Stephen F. Austin, </a:t>
            </a:r>
            <a:endParaRPr lang="en-US" sz="4000" b="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• </a:t>
            </a:r>
            <a:r>
              <a:rPr lang="es-MX" sz="4000" b="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Erasmo Seguín </a:t>
            </a:r>
            <a:endParaRPr lang="en-US" sz="4000" b="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(F) contrast </a:t>
            </a:r>
            <a:r>
              <a:rPr lang="en-US" sz="43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Spanish, Mexican, and Anglo purposes for and methods </a:t>
            </a:r>
            <a:r>
              <a:rPr lang="en-US" sz="4000" b="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of settlement in Texas.</a:t>
            </a:r>
          </a:p>
          <a:p>
            <a:r>
              <a:rPr lang="en-US" sz="3600" b="1" dirty="0">
                <a:effectLst/>
              </a:rPr>
              <a:t>La Reconquista, 711 A.D. - 1492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697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60F3F-D975-4C34-90D4-155E1C442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sz="4800" dirty="0"/>
              <a:t>The Moorish Legacy in Texas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1EA5C-CF7A-4B5A-91D1-EE9C0E78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831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Cattle &amp; horses, </a:t>
            </a:r>
          </a:p>
          <a:p>
            <a:r>
              <a:rPr lang="en-US" dirty="0">
                <a:solidFill>
                  <a:schemeClr val="tx1"/>
                </a:solidFill>
              </a:rPr>
              <a:t>Business Math </a:t>
            </a:r>
          </a:p>
          <a:p>
            <a:r>
              <a:rPr lang="en-US" dirty="0">
                <a:solidFill>
                  <a:schemeClr val="tx1"/>
                </a:solidFill>
              </a:rPr>
              <a:t>Medicine, surgery</a:t>
            </a:r>
          </a:p>
          <a:p>
            <a:r>
              <a:rPr lang="en-US" dirty="0">
                <a:solidFill>
                  <a:schemeClr val="tx1"/>
                </a:solidFill>
              </a:rPr>
              <a:t>Architecture, Moorish arch</a:t>
            </a:r>
          </a:p>
          <a:p>
            <a:r>
              <a:rPr lang="en-US" dirty="0">
                <a:solidFill>
                  <a:schemeClr val="tx1"/>
                </a:solidFill>
              </a:rPr>
              <a:t>Complex wells, music, </a:t>
            </a:r>
          </a:p>
          <a:p>
            <a:r>
              <a:rPr lang="en-US" dirty="0">
                <a:solidFill>
                  <a:schemeClr val="tx1"/>
                </a:solidFill>
              </a:rPr>
              <a:t>Citrus, carrots, alfalfa, watermelon</a:t>
            </a:r>
          </a:p>
          <a:p>
            <a:r>
              <a:rPr lang="en-US" dirty="0" err="1">
                <a:solidFill>
                  <a:schemeClr val="tx1"/>
                </a:solidFill>
              </a:rPr>
              <a:t>Almuhada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alfombra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ojalá</a:t>
            </a:r>
            <a:r>
              <a:rPr lang="en-US" dirty="0">
                <a:solidFill>
                  <a:schemeClr val="tx1"/>
                </a:solidFill>
              </a:rPr>
              <a:t>, acequia, azulejo, </a:t>
            </a:r>
            <a:r>
              <a:rPr lang="en-US" dirty="0" err="1">
                <a:solidFill>
                  <a:schemeClr val="tx1"/>
                </a:solidFill>
              </a:rPr>
              <a:t>azucar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zurco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39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86800" cy="1447800"/>
          </a:xfrm>
        </p:spPr>
        <p:txBody>
          <a:bodyPr/>
          <a:lstStyle/>
          <a:p>
            <a:r>
              <a:rPr lang="en-US" altLang="en-US" dirty="0"/>
              <a:t>Columbian Exchange (1521)</a:t>
            </a:r>
            <a:br>
              <a:rPr lang="en-US" altLang="en-US" dirty="0"/>
            </a:br>
            <a:r>
              <a:rPr lang="en-US" altLang="en-US" sz="3600" dirty="0"/>
              <a:t>The Two Great Empires Combined</a:t>
            </a:r>
          </a:p>
        </p:txBody>
      </p:sp>
      <p:pic>
        <p:nvPicPr>
          <p:cNvPr id="78852" name="Picture 4" descr="C:\Documents and Settings\Andres Tijerina\My Documents\Texas Slides\graphics\Corte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" y="1600200"/>
            <a:ext cx="8984166" cy="627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2143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114B8381992D49BFEC195D1E62885C" ma:contentTypeVersion="12" ma:contentTypeDescription="Create a new document." ma:contentTypeScope="" ma:versionID="bcf0f9b6107f41beef10986d0e1cb926">
  <xsd:schema xmlns:xsd="http://www.w3.org/2001/XMLSchema" xmlns:xs="http://www.w3.org/2001/XMLSchema" xmlns:p="http://schemas.microsoft.com/office/2006/metadata/properties" xmlns:ns2="edc1dda4-e497-4293-92fa-89c2d7121ae6" xmlns:ns3="8d85cce8-ce02-4b6f-9ec5-19814b89220d" targetNamespace="http://schemas.microsoft.com/office/2006/metadata/properties" ma:root="true" ma:fieldsID="87aab614151e668abac86855a81947f9" ns2:_="" ns3:_="">
    <xsd:import namespace="edc1dda4-e497-4293-92fa-89c2d7121ae6"/>
    <xsd:import namespace="8d85cce8-ce02-4b6f-9ec5-19814b8922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c1dda4-e497-4293-92fa-89c2d7121a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85cce8-ce02-4b6f-9ec5-19814b89220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8E4B7D-76C0-49CA-9DA7-B11675CF782F}"/>
</file>

<file path=customXml/itemProps2.xml><?xml version="1.0" encoding="utf-8"?>
<ds:datastoreItem xmlns:ds="http://schemas.openxmlformats.org/officeDocument/2006/customXml" ds:itemID="{0450C5D7-CD88-4F6F-9F49-A6015137E51A}"/>
</file>

<file path=customXml/itemProps3.xml><?xml version="1.0" encoding="utf-8"?>
<ds:datastoreItem xmlns:ds="http://schemas.openxmlformats.org/officeDocument/2006/customXml" ds:itemID="{A128720A-A4E4-4E1A-870F-52A938C66B88}"/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1429</Words>
  <Application>Microsoft Office PowerPoint</Application>
  <PresentationFormat>On-screen Show (4:3)</PresentationFormat>
  <Paragraphs>200</Paragraphs>
  <Slides>36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Century Gothic</vt:lpstr>
      <vt:lpstr>Courier New</vt:lpstr>
      <vt:lpstr>Palatino Linotype</vt:lpstr>
      <vt:lpstr>Times New Roman</vt:lpstr>
      <vt:lpstr>TimesNewRomanPS-BoldMT</vt:lpstr>
      <vt:lpstr>TimesNewRomanPSMT</vt:lpstr>
      <vt:lpstr>Executive</vt:lpstr>
      <vt:lpstr>Andres Tijerina _______ Tejano Heritage </vt:lpstr>
      <vt:lpstr>What is  TEXAS  HERITAGE?</vt:lpstr>
      <vt:lpstr>Anglo American Transition </vt:lpstr>
      <vt:lpstr>Real Texas Talk</vt:lpstr>
      <vt:lpstr>Tejano Longhorn</vt:lpstr>
      <vt:lpstr>Texas Logos</vt:lpstr>
      <vt:lpstr>TEKS 113.19. Grade 7</vt:lpstr>
      <vt:lpstr>The Moorish Legacy in Texas</vt:lpstr>
      <vt:lpstr>Columbian Exchange (1521) The Two Great Empires Combined</vt:lpstr>
      <vt:lpstr>European and Mexican Mestizo</vt:lpstr>
      <vt:lpstr>Florentine Codex</vt:lpstr>
      <vt:lpstr>Spanish Settlements in N. Amer.</vt:lpstr>
      <vt:lpstr>San Antonio de Bexar</vt:lpstr>
      <vt:lpstr>Valero, 1718</vt:lpstr>
      <vt:lpstr>Missions of Texas</vt:lpstr>
      <vt:lpstr>Jose de Escandon, 1749</vt:lpstr>
      <vt:lpstr>Cattle Kingdom</vt:lpstr>
      <vt:lpstr>Compañía Volante</vt:lpstr>
      <vt:lpstr>Flying Sqdn. features:</vt:lpstr>
      <vt:lpstr>Accouterments / weapons</vt:lpstr>
      <vt:lpstr>The Tejano Role in Mexican Independence</vt:lpstr>
      <vt:lpstr>BATTLE OF MEDINA August 18, 1813 </vt:lpstr>
      <vt:lpstr>Three Global Forces Impact Texas, 1819</vt:lpstr>
      <vt:lpstr>Provincial Deputations</vt:lpstr>
      <vt:lpstr>Gov. Agustin Viesca</vt:lpstr>
      <vt:lpstr>Tejano Legis. Agenda</vt:lpstr>
      <vt:lpstr>Saltillo Legislature  under Viescas</vt:lpstr>
      <vt:lpstr>Tejanos in Republic</vt:lpstr>
      <vt:lpstr>Juan N. Seguin Tejanos in Alamo and Revolution </vt:lpstr>
      <vt:lpstr>Land Grants</vt:lpstr>
      <vt:lpstr>Water Laws</vt:lpstr>
      <vt:lpstr>Tejano Legal Traditions</vt:lpstr>
      <vt:lpstr>Tejano Community</vt:lpstr>
      <vt:lpstr>Tejano Monument</vt:lpstr>
      <vt:lpstr>TEKS:  §113.19. Social Studies,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Andres Tijerina _______ Tejano Heritage </dc:title>
  <dc:creator>Andres Tijerina</dc:creator>
  <cp:lastModifiedBy>Andres Tijerina</cp:lastModifiedBy>
  <cp:revision>25</cp:revision>
  <dcterms:created xsi:type="dcterms:W3CDTF">2020-11-06T18:38:01Z</dcterms:created>
  <dcterms:modified xsi:type="dcterms:W3CDTF">2020-11-12T03:37:55Z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0x01010068114B8381992D49BFEC195D1E62885C</vt:lpwstr>
  </property>
</Properties>
</file>