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52"/>
  </p:handoutMasterIdLst>
  <p:sldIdLst>
    <p:sldId id="841" r:id="rId2"/>
    <p:sldId id="546" r:id="rId3"/>
    <p:sldId id="851" r:id="rId4"/>
    <p:sldId id="852" r:id="rId5"/>
    <p:sldId id="424" r:id="rId6"/>
    <p:sldId id="850" r:id="rId7"/>
    <p:sldId id="849" r:id="rId8"/>
    <p:sldId id="853" r:id="rId9"/>
    <p:sldId id="548" r:id="rId10"/>
    <p:sldId id="446" r:id="rId11"/>
    <p:sldId id="858" r:id="rId12"/>
    <p:sldId id="859" r:id="rId13"/>
    <p:sldId id="860" r:id="rId14"/>
    <p:sldId id="549" r:id="rId15"/>
    <p:sldId id="452" r:id="rId16"/>
    <p:sldId id="453" r:id="rId17"/>
    <p:sldId id="454" r:id="rId18"/>
    <p:sldId id="854" r:id="rId19"/>
    <p:sldId id="455" r:id="rId20"/>
    <p:sldId id="636" r:id="rId21"/>
    <p:sldId id="637" r:id="rId22"/>
    <p:sldId id="638" r:id="rId23"/>
    <p:sldId id="856" r:id="rId24"/>
    <p:sldId id="639" r:id="rId25"/>
    <p:sldId id="550" r:id="rId26"/>
    <p:sldId id="456" r:id="rId27"/>
    <p:sldId id="457" r:id="rId28"/>
    <p:sldId id="857" r:id="rId29"/>
    <p:sldId id="645" r:id="rId30"/>
    <p:sldId id="646" r:id="rId31"/>
    <p:sldId id="458" r:id="rId32"/>
    <p:sldId id="459" r:id="rId33"/>
    <p:sldId id="863" r:id="rId34"/>
    <p:sldId id="551" r:id="rId35"/>
    <p:sldId id="460" r:id="rId36"/>
    <p:sldId id="368" r:id="rId37"/>
    <p:sldId id="864" r:id="rId38"/>
    <p:sldId id="552" r:id="rId39"/>
    <p:sldId id="461" r:id="rId40"/>
    <p:sldId id="462" r:id="rId41"/>
    <p:sldId id="862" r:id="rId42"/>
    <p:sldId id="553" r:id="rId43"/>
    <p:sldId id="554" r:id="rId44"/>
    <p:sldId id="555" r:id="rId45"/>
    <p:sldId id="556" r:id="rId46"/>
    <p:sldId id="557" r:id="rId47"/>
    <p:sldId id="558" r:id="rId48"/>
    <p:sldId id="559" r:id="rId49"/>
    <p:sldId id="463" r:id="rId50"/>
    <p:sldId id="583" r:id="rId51"/>
  </p:sldIdLst>
  <p:sldSz cx="10160000" cy="7620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85" autoAdjust="0"/>
    <p:restoredTop sz="90929"/>
  </p:normalViewPr>
  <p:slideViewPr>
    <p:cSldViewPr>
      <p:cViewPr varScale="1">
        <p:scale>
          <a:sx n="77" d="100"/>
          <a:sy n="77" d="100"/>
        </p:scale>
        <p:origin x="120" y="27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5"/>
          </a:xfrm>
          <a:prstGeom prst="rect">
            <a:avLst/>
          </a:prstGeom>
        </p:spPr>
        <p:txBody>
          <a:bodyPr vert="horz" lIns="93179" tIns="46590" rIns="93179" bIns="4659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5"/>
          </a:xfrm>
          <a:prstGeom prst="rect">
            <a:avLst/>
          </a:prstGeom>
        </p:spPr>
        <p:txBody>
          <a:bodyPr vert="horz" lIns="93179" tIns="46590" rIns="93179" bIns="46590" rtlCol="0"/>
          <a:lstStyle>
            <a:lvl1pPr algn="r">
              <a:defRPr sz="1200"/>
            </a:lvl1pPr>
          </a:lstStyle>
          <a:p>
            <a:fld id="{892E2517-0AFB-4298-B683-C61DB958AD75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8"/>
            <a:ext cx="3037840" cy="466434"/>
          </a:xfrm>
          <a:prstGeom prst="rect">
            <a:avLst/>
          </a:prstGeom>
        </p:spPr>
        <p:txBody>
          <a:bodyPr vert="horz" lIns="93179" tIns="46590" rIns="93179" bIns="4659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8"/>
            <a:ext cx="3037840" cy="466434"/>
          </a:xfrm>
          <a:prstGeom prst="rect">
            <a:avLst/>
          </a:prstGeom>
        </p:spPr>
        <p:txBody>
          <a:bodyPr vert="horz" lIns="93179" tIns="46590" rIns="93179" bIns="46590" rtlCol="0" anchor="b"/>
          <a:lstStyle>
            <a:lvl1pPr algn="r">
              <a:defRPr sz="1200"/>
            </a:lvl1pPr>
          </a:lstStyle>
          <a:p>
            <a:fld id="{D4411BEA-AFA4-43D7-8421-13B41CB5EE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7658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6963"/>
            <a:ext cx="8636000" cy="16335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8000"/>
            <a:ext cx="7112000" cy="194786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F3914C-7AC1-4B0E-A596-18B63B4C74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D63E9D-D74B-428A-A31F-13FF08E2FA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676275"/>
            <a:ext cx="2159000" cy="60975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676275"/>
            <a:ext cx="6324600" cy="60975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C5DCCE-8A67-425F-BB3B-1B05A7B848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C0AA27-60FB-4E94-978C-ECE9EFA543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5" y="4895850"/>
            <a:ext cx="8636000" cy="1514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3275" y="3228975"/>
            <a:ext cx="8636000" cy="16668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93FD68-2BA2-4595-BA33-E68268F937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200275"/>
            <a:ext cx="4241800" cy="45735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6200" y="2200275"/>
            <a:ext cx="4241800" cy="45735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8EB297-1D58-46A4-AC16-838C57CC26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04975"/>
            <a:ext cx="4489450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16175"/>
            <a:ext cx="4489450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963" y="1704975"/>
            <a:ext cx="4491037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963" y="2416175"/>
            <a:ext cx="4491037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81ADEC-3287-45E5-803F-B8C1998A32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FBFF73-9FFB-4CFC-94DC-CF6EDA6325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0D170D-8F49-4C83-8076-09DA968AFA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43275" cy="12906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5" cy="65039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93850"/>
            <a:ext cx="3343275" cy="52133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4546A8-C77E-4A04-BCB8-E48670CFA9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25" y="5334000"/>
            <a:ext cx="6096000" cy="6302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0725" y="681038"/>
            <a:ext cx="60960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0725" y="5964238"/>
            <a:ext cx="6096000" cy="8937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04B399-398F-456D-A349-9CC9C97D29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676275"/>
            <a:ext cx="8636000" cy="127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2200275"/>
            <a:ext cx="8636000" cy="457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0" y="6942138"/>
            <a:ext cx="2117725" cy="50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70275" y="6942138"/>
            <a:ext cx="3219450" cy="50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80275" y="6942138"/>
            <a:ext cx="2119313" cy="50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EBD9CD5-1F22-42EF-A9E1-2BB9ADD491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B7463-A125-4108-A1C3-CC7D3EA5D4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011" y="1676400"/>
            <a:ext cx="10160000" cy="1633537"/>
          </a:xfrm>
        </p:spPr>
        <p:txBody>
          <a:bodyPr/>
          <a:lstStyle/>
          <a:p>
            <a:r>
              <a:rPr lang="en-US" sz="6000" dirty="0">
                <a:latin typeface="Calibri" panose="020F0502020204030204" pitchFamily="34" charset="0"/>
                <a:cs typeface="Calibri" panose="020F0502020204030204" pitchFamily="34" charset="0"/>
              </a:rPr>
              <a:t>Collapse of Spanish Texas, 1800-1820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4F2975-21A6-45EC-8544-BA72A3A9A6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51000" y="3830877"/>
            <a:ext cx="7112000" cy="1947863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Andrew J. Torget</a:t>
            </a:r>
          </a:p>
          <a:p>
            <a:pPr>
              <a:spcBef>
                <a:spcPts val="0"/>
              </a:spcBef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University of North Texas</a:t>
            </a:r>
          </a:p>
          <a:p>
            <a:pPr>
              <a:spcBef>
                <a:spcPts val="0"/>
              </a:spcBef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Andrew.Torget@unt.edu</a:t>
            </a:r>
          </a:p>
        </p:txBody>
      </p:sp>
    </p:spTree>
    <p:extLst>
      <p:ext uri="{BB962C8B-B14F-4D97-AF65-F5344CB8AC3E}">
        <p14:creationId xmlns:p14="http://schemas.microsoft.com/office/powerpoint/2010/main" val="42348436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9497" y="0"/>
            <a:ext cx="11758993" cy="807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92408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9497" y="0"/>
            <a:ext cx="11758993" cy="807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A person in a dark room&#10;&#10;Description automatically generated">
            <a:extLst>
              <a:ext uri="{FF2B5EF4-FFF2-40B4-BE49-F238E27FC236}">
                <a16:creationId xmlns:a16="http://schemas.microsoft.com/office/drawing/2014/main" id="{3471EC78-B8DB-4E09-8A01-491D16166A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4771869"/>
            <a:ext cx="2688336" cy="3305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9405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9497" y="0"/>
            <a:ext cx="11758993" cy="807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A person in a dark room&#10;&#10;Description automatically generated">
            <a:extLst>
              <a:ext uri="{FF2B5EF4-FFF2-40B4-BE49-F238E27FC236}">
                <a16:creationId xmlns:a16="http://schemas.microsoft.com/office/drawing/2014/main" id="{3471EC78-B8DB-4E09-8A01-491D16166A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4771869"/>
            <a:ext cx="2688336" cy="3305331"/>
          </a:xfrm>
          <a:prstGeom prst="rect">
            <a:avLst/>
          </a:prstGeom>
        </p:spPr>
      </p:pic>
      <p:pic>
        <p:nvPicPr>
          <p:cNvPr id="5" name="Picture 4" descr="A person looking at the camera&#10;&#10;Description automatically generated">
            <a:extLst>
              <a:ext uri="{FF2B5EF4-FFF2-40B4-BE49-F238E27FC236}">
                <a16:creationId xmlns:a16="http://schemas.microsoft.com/office/drawing/2014/main" id="{F3E07BEB-8832-46DB-B03E-7A47DA0603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0200" y="4663515"/>
            <a:ext cx="2819400" cy="3413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7597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9497" y="0"/>
            <a:ext cx="11758993" cy="807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A person in a dark room&#10;&#10;Description automatically generated">
            <a:extLst>
              <a:ext uri="{FF2B5EF4-FFF2-40B4-BE49-F238E27FC236}">
                <a16:creationId xmlns:a16="http://schemas.microsoft.com/office/drawing/2014/main" id="{3471EC78-B8DB-4E09-8A01-491D16166A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4771869"/>
            <a:ext cx="2688336" cy="3305331"/>
          </a:xfrm>
          <a:prstGeom prst="rect">
            <a:avLst/>
          </a:prstGeom>
        </p:spPr>
      </p:pic>
      <p:pic>
        <p:nvPicPr>
          <p:cNvPr id="5" name="Picture 4" descr="A person looking at the camera&#10;&#10;Description automatically generated">
            <a:extLst>
              <a:ext uri="{FF2B5EF4-FFF2-40B4-BE49-F238E27FC236}">
                <a16:creationId xmlns:a16="http://schemas.microsoft.com/office/drawing/2014/main" id="{F3E07BEB-8832-46DB-B03E-7A47DA0603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0200" y="4663515"/>
            <a:ext cx="2819400" cy="341368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79841DC-8015-4B0E-A65E-17F1DD1FEAFD}"/>
              </a:ext>
            </a:extLst>
          </p:cNvPr>
          <p:cNvSpPr txBox="1"/>
          <p:nvPr/>
        </p:nvSpPr>
        <p:spPr>
          <a:xfrm>
            <a:off x="2627594" y="6781800"/>
            <a:ext cx="4904810" cy="1200329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TEKS Supporting Standard 7.2(B): </a:t>
            </a:r>
            <a:r>
              <a:rPr lang="en-US" dirty="0"/>
              <a:t>identify … the conflicting territorial claims between France and Spain</a:t>
            </a:r>
          </a:p>
        </p:txBody>
      </p:sp>
    </p:spTree>
    <p:extLst>
      <p:ext uri="{BB962C8B-B14F-4D97-AF65-F5344CB8AC3E}">
        <p14:creationId xmlns:p14="http://schemas.microsoft.com/office/powerpoint/2010/main" val="26492299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31AA3C0-A7D5-4B20-BB9A-357B763CAC56}"/>
              </a:ext>
            </a:extLst>
          </p:cNvPr>
          <p:cNvSpPr txBox="1"/>
          <p:nvPr/>
        </p:nvSpPr>
        <p:spPr>
          <a:xfrm>
            <a:off x="142562" y="1143000"/>
            <a:ext cx="9874876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0" dirty="0">
                <a:latin typeface="Calibri" panose="020F0502020204030204" pitchFamily="34" charset="0"/>
                <a:cs typeface="Calibri" panose="020F0502020204030204" pitchFamily="34" charset="0"/>
              </a:rPr>
              <a:t>Major Problem #2: </a:t>
            </a:r>
          </a:p>
          <a:p>
            <a:pPr algn="ctr"/>
            <a:r>
              <a:rPr lang="en-US" sz="6000" dirty="0">
                <a:latin typeface="Calibri" panose="020F0502020204030204" pitchFamily="34" charset="0"/>
                <a:cs typeface="Calibri" panose="020F0502020204030204" pitchFamily="34" charset="0"/>
              </a:rPr>
              <a:t>Mexican War for Independence!</a:t>
            </a:r>
          </a:p>
        </p:txBody>
      </p:sp>
    </p:spTree>
    <p:extLst>
      <p:ext uri="{BB962C8B-B14F-4D97-AF65-F5344CB8AC3E}">
        <p14:creationId xmlns:p14="http://schemas.microsoft.com/office/powerpoint/2010/main" val="36261612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0"/>
            <a:ext cx="9767888" cy="758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02129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0"/>
            <a:ext cx="9921875" cy="758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33655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0"/>
            <a:ext cx="9767888" cy="758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4130675"/>
            <a:ext cx="3440113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15382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0"/>
            <a:ext cx="9767888" cy="758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4130675"/>
            <a:ext cx="3440113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73F7631-A610-4DE6-BFE0-9CA509E50199}"/>
              </a:ext>
            </a:extLst>
          </p:cNvPr>
          <p:cNvSpPr txBox="1"/>
          <p:nvPr/>
        </p:nvSpPr>
        <p:spPr>
          <a:xfrm>
            <a:off x="3875088" y="5854570"/>
            <a:ext cx="6096000" cy="156966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TEKS Supporting Standard 7.2(D):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identify individuals, issues, and events related to Mexico becoming independent and its impact on Texas, including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Father Miguel Hidalgo</a:t>
            </a:r>
          </a:p>
        </p:txBody>
      </p:sp>
    </p:spTree>
    <p:extLst>
      <p:ext uri="{BB962C8B-B14F-4D97-AF65-F5344CB8AC3E}">
        <p14:creationId xmlns:p14="http://schemas.microsoft.com/office/powerpoint/2010/main" val="32388993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0"/>
            <a:ext cx="9259888" cy="760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09794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79" y="37578"/>
            <a:ext cx="7091362" cy="758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12168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31AA3C0-A7D5-4B20-BB9A-357B763CAC56}"/>
              </a:ext>
            </a:extLst>
          </p:cNvPr>
          <p:cNvSpPr txBox="1"/>
          <p:nvPr/>
        </p:nvSpPr>
        <p:spPr>
          <a:xfrm>
            <a:off x="127000" y="2133600"/>
            <a:ext cx="10160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0" dirty="0">
                <a:latin typeface="Calibri" panose="020F0502020204030204" pitchFamily="34" charset="0"/>
                <a:cs typeface="Calibri" panose="020F0502020204030204" pitchFamily="34" charset="0"/>
              </a:rPr>
              <a:t>Juan Bautista de las Casas, 1811 Revolt</a:t>
            </a:r>
          </a:p>
        </p:txBody>
      </p:sp>
    </p:spTree>
    <p:extLst>
      <p:ext uri="{BB962C8B-B14F-4D97-AF65-F5344CB8AC3E}">
        <p14:creationId xmlns:p14="http://schemas.microsoft.com/office/powerpoint/2010/main" val="15822970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0"/>
            <a:ext cx="9259888" cy="760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91849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31AA3C0-A7D5-4B20-BB9A-357B763CAC56}"/>
              </a:ext>
            </a:extLst>
          </p:cNvPr>
          <p:cNvSpPr txBox="1"/>
          <p:nvPr/>
        </p:nvSpPr>
        <p:spPr>
          <a:xfrm>
            <a:off x="850900" y="2133600"/>
            <a:ext cx="8458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0" dirty="0">
                <a:latin typeface="Calibri" panose="020F0502020204030204" pitchFamily="34" charset="0"/>
                <a:cs typeface="Calibri" panose="020F0502020204030204" pitchFamily="34" charset="0"/>
              </a:rPr>
              <a:t>Jose Bernardo Gutierrez de Lara</a:t>
            </a:r>
          </a:p>
        </p:txBody>
      </p:sp>
    </p:spTree>
    <p:extLst>
      <p:ext uri="{BB962C8B-B14F-4D97-AF65-F5344CB8AC3E}">
        <p14:creationId xmlns:p14="http://schemas.microsoft.com/office/powerpoint/2010/main" val="17878803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31AA3C0-A7D5-4B20-BB9A-357B763CAC56}"/>
              </a:ext>
            </a:extLst>
          </p:cNvPr>
          <p:cNvSpPr txBox="1"/>
          <p:nvPr/>
        </p:nvSpPr>
        <p:spPr>
          <a:xfrm>
            <a:off x="850900" y="2133600"/>
            <a:ext cx="8458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0" dirty="0">
                <a:latin typeface="Calibri" panose="020F0502020204030204" pitchFamily="34" charset="0"/>
                <a:cs typeface="Calibri" panose="020F0502020204030204" pitchFamily="34" charset="0"/>
              </a:rPr>
              <a:t>Jose Bernardo Gutierrez de Lara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E0A4D94-5EB8-4B8F-844A-F8CF8112ECE4}"/>
              </a:ext>
            </a:extLst>
          </p:cNvPr>
          <p:cNvSpPr txBox="1"/>
          <p:nvPr/>
        </p:nvSpPr>
        <p:spPr>
          <a:xfrm>
            <a:off x="2032000" y="4876800"/>
            <a:ext cx="6096000" cy="156966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TEKS Supporting Standard 7.2(D):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identify individuals, issues, and events related to Mexico becoming independent and its impact on Texas, including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Jose Gutierrez de Lara</a:t>
            </a:r>
          </a:p>
        </p:txBody>
      </p:sp>
    </p:spTree>
    <p:extLst>
      <p:ext uri="{BB962C8B-B14F-4D97-AF65-F5344CB8AC3E}">
        <p14:creationId xmlns:p14="http://schemas.microsoft.com/office/powerpoint/2010/main" val="29363920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0"/>
            <a:ext cx="9259888" cy="760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07465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31AA3C0-A7D5-4B20-BB9A-357B763CAC56}"/>
              </a:ext>
            </a:extLst>
          </p:cNvPr>
          <p:cNvSpPr txBox="1"/>
          <p:nvPr/>
        </p:nvSpPr>
        <p:spPr>
          <a:xfrm>
            <a:off x="1346200" y="1609397"/>
            <a:ext cx="78486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0" dirty="0">
                <a:latin typeface="Calibri" panose="020F0502020204030204" pitchFamily="34" charset="0"/>
                <a:cs typeface="Calibri" panose="020F0502020204030204" pitchFamily="34" charset="0"/>
              </a:rPr>
              <a:t>How do you imagine Spanish authorities in Mexico City reacted?</a:t>
            </a:r>
          </a:p>
        </p:txBody>
      </p:sp>
    </p:spTree>
    <p:extLst>
      <p:ext uri="{BB962C8B-B14F-4D97-AF65-F5344CB8AC3E}">
        <p14:creationId xmlns:p14="http://schemas.microsoft.com/office/powerpoint/2010/main" val="16003473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0"/>
            <a:ext cx="9259888" cy="760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9503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44600" y="0"/>
            <a:ext cx="15814675" cy="861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992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44600" y="0"/>
            <a:ext cx="15814675" cy="861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E91F73A-FFBE-4F9A-883B-8757122639AC}"/>
              </a:ext>
            </a:extLst>
          </p:cNvPr>
          <p:cNvSpPr txBox="1"/>
          <p:nvPr/>
        </p:nvSpPr>
        <p:spPr>
          <a:xfrm>
            <a:off x="2184400" y="5562600"/>
            <a:ext cx="6096000" cy="156966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TEKS Supporting Standard 7.2(D):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identify individuals, issues, and events related to Mexico becoming independent and its impact on Texas, including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the Battle of Medina</a:t>
            </a:r>
          </a:p>
        </p:txBody>
      </p:sp>
    </p:spTree>
    <p:extLst>
      <p:ext uri="{BB962C8B-B14F-4D97-AF65-F5344CB8AC3E}">
        <p14:creationId xmlns:p14="http://schemas.microsoft.com/office/powerpoint/2010/main" val="34597979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31AA3C0-A7D5-4B20-BB9A-357B763CAC56}"/>
              </a:ext>
            </a:extLst>
          </p:cNvPr>
          <p:cNvSpPr txBox="1"/>
          <p:nvPr/>
        </p:nvSpPr>
        <p:spPr>
          <a:xfrm>
            <a:off x="0" y="762000"/>
            <a:ext cx="101600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0" dirty="0">
                <a:latin typeface="Calibri" panose="020F0502020204030204" pitchFamily="34" charset="0"/>
                <a:cs typeface="Calibri" panose="020F0502020204030204" pitchFamily="34" charset="0"/>
              </a:rPr>
              <a:t>Of the 1,400 rebels, only around 100 survived.</a:t>
            </a:r>
          </a:p>
          <a:p>
            <a:pPr algn="ctr"/>
            <a:endParaRPr lang="en-US" sz="7000" dirty="0"/>
          </a:p>
        </p:txBody>
      </p:sp>
    </p:spTree>
    <p:extLst>
      <p:ext uri="{BB962C8B-B14F-4D97-AF65-F5344CB8AC3E}">
        <p14:creationId xmlns:p14="http://schemas.microsoft.com/office/powerpoint/2010/main" val="36371400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79" y="37578"/>
            <a:ext cx="7091362" cy="758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A person riding a horse&#10;&#10;Description automatically generated">
            <a:extLst>
              <a:ext uri="{FF2B5EF4-FFF2-40B4-BE49-F238E27FC236}">
                <a16:creationId xmlns:a16="http://schemas.microsoft.com/office/drawing/2014/main" id="{6163D941-BE2F-47EF-9A9D-E7AC52E19E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943" y="-30271"/>
            <a:ext cx="3040058" cy="5449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2211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31AA3C0-A7D5-4B20-BB9A-357B763CAC56}"/>
              </a:ext>
            </a:extLst>
          </p:cNvPr>
          <p:cNvSpPr txBox="1"/>
          <p:nvPr/>
        </p:nvSpPr>
        <p:spPr>
          <a:xfrm>
            <a:off x="0" y="762000"/>
            <a:ext cx="1016000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0" dirty="0">
                <a:latin typeface="Calibri" panose="020F0502020204030204" pitchFamily="34" charset="0"/>
                <a:cs typeface="Calibri" panose="020F0502020204030204" pitchFamily="34" charset="0"/>
              </a:rPr>
              <a:t>Of the 1,400 rebels, only around 100 survived.</a:t>
            </a:r>
          </a:p>
          <a:p>
            <a:pPr algn="ctr"/>
            <a:endParaRPr lang="en-US" sz="7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7000" dirty="0">
                <a:latin typeface="Calibri" panose="020F0502020204030204" pitchFamily="34" charset="0"/>
                <a:cs typeface="Calibri" panose="020F0502020204030204" pitchFamily="34" charset="0"/>
              </a:rPr>
              <a:t>Of Arredondo’s 1,800 soldiers, only 50 died.</a:t>
            </a:r>
          </a:p>
        </p:txBody>
      </p:sp>
    </p:spTree>
    <p:extLst>
      <p:ext uri="{BB962C8B-B14F-4D97-AF65-F5344CB8AC3E}">
        <p14:creationId xmlns:p14="http://schemas.microsoft.com/office/powerpoint/2010/main" val="38852319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1600"/>
            <a:ext cx="10174288" cy="746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8450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188" y="0"/>
            <a:ext cx="6889750" cy="768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81417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188" y="0"/>
            <a:ext cx="6889750" cy="768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502D0C1-8847-4574-8ABF-04214A9146A1}"/>
              </a:ext>
            </a:extLst>
          </p:cNvPr>
          <p:cNvSpPr txBox="1"/>
          <p:nvPr/>
        </p:nvSpPr>
        <p:spPr>
          <a:xfrm>
            <a:off x="2260600" y="5334000"/>
            <a:ext cx="6096000" cy="193899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TEKS Supporting Standard 7.2(D):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identify individuals, issues, and events related to Mexico becoming independent and its impact on Texas, including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Texas involvement in the fight for independence</a:t>
            </a:r>
          </a:p>
        </p:txBody>
      </p:sp>
    </p:spTree>
    <p:extLst>
      <p:ext uri="{BB962C8B-B14F-4D97-AF65-F5344CB8AC3E}">
        <p14:creationId xmlns:p14="http://schemas.microsoft.com/office/powerpoint/2010/main" val="408798448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31AA3C0-A7D5-4B20-BB9A-357B763CAC56}"/>
              </a:ext>
            </a:extLst>
          </p:cNvPr>
          <p:cNvSpPr txBox="1"/>
          <p:nvPr/>
        </p:nvSpPr>
        <p:spPr>
          <a:xfrm>
            <a:off x="5724" y="1143000"/>
            <a:ext cx="1016000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0" dirty="0">
                <a:latin typeface="Calibri" panose="020F0502020204030204" pitchFamily="34" charset="0"/>
                <a:cs typeface="Calibri" panose="020F0502020204030204" pitchFamily="34" charset="0"/>
              </a:rPr>
              <a:t>Major Problem #3: </a:t>
            </a:r>
          </a:p>
          <a:p>
            <a:pPr algn="ctr"/>
            <a:r>
              <a:rPr lang="en-US" sz="6000" dirty="0">
                <a:latin typeface="Calibri" panose="020F0502020204030204" pitchFamily="34" charset="0"/>
                <a:cs typeface="Calibri" panose="020F0502020204030204" pitchFamily="34" charset="0"/>
              </a:rPr>
              <a:t>Indian Raiding Increases Dramatically!</a:t>
            </a:r>
          </a:p>
        </p:txBody>
      </p:sp>
    </p:spTree>
    <p:extLst>
      <p:ext uri="{BB962C8B-B14F-4D97-AF65-F5344CB8AC3E}">
        <p14:creationId xmlns:p14="http://schemas.microsoft.com/office/powerpoint/2010/main" val="113823328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76400"/>
            <a:ext cx="10344150" cy="929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594091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1999" y="-25502"/>
            <a:ext cx="11142752" cy="7645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80381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1999" y="-25502"/>
            <a:ext cx="11142752" cy="7645502"/>
          </a:xfrm>
          <a:prstGeom prst="rect">
            <a:avLst/>
          </a:prstGeom>
        </p:spPr>
      </p:pic>
      <p:pic>
        <p:nvPicPr>
          <p:cNvPr id="3" name="Picture 2" descr="A person riding a horse&#10;&#10;Description automatically generated">
            <a:extLst>
              <a:ext uri="{FF2B5EF4-FFF2-40B4-BE49-F238E27FC236}">
                <a16:creationId xmlns:a16="http://schemas.microsoft.com/office/drawing/2014/main" id="{F3F64748-9402-4A79-AC08-F927B6DE2C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4250709" cy="7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89808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31AA3C0-A7D5-4B20-BB9A-357B763CAC56}"/>
              </a:ext>
            </a:extLst>
          </p:cNvPr>
          <p:cNvSpPr txBox="1"/>
          <p:nvPr/>
        </p:nvSpPr>
        <p:spPr>
          <a:xfrm>
            <a:off x="5724" y="1143000"/>
            <a:ext cx="1016000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0" dirty="0">
                <a:latin typeface="Calibri" panose="020F0502020204030204" pitchFamily="34" charset="0"/>
                <a:cs typeface="Calibri" panose="020F0502020204030204" pitchFamily="34" charset="0"/>
              </a:rPr>
              <a:t>Major Problem #4: </a:t>
            </a:r>
          </a:p>
          <a:p>
            <a:pPr algn="ctr"/>
            <a:r>
              <a:rPr lang="en-US" sz="6000" dirty="0">
                <a:latin typeface="Calibri" panose="020F0502020204030204" pitchFamily="34" charset="0"/>
                <a:cs typeface="Calibri" panose="020F0502020204030204" pitchFamily="34" charset="0"/>
              </a:rPr>
              <a:t>American Filibusters </a:t>
            </a:r>
          </a:p>
          <a:p>
            <a:pPr algn="ctr"/>
            <a:r>
              <a:rPr lang="en-US" sz="6000" dirty="0">
                <a:latin typeface="Calibri" panose="020F0502020204030204" pitchFamily="34" charset="0"/>
                <a:cs typeface="Calibri" panose="020F0502020204030204" pitchFamily="34" charset="0"/>
              </a:rPr>
              <a:t>Come over the Border </a:t>
            </a:r>
          </a:p>
          <a:p>
            <a:pPr algn="ctr"/>
            <a:r>
              <a:rPr lang="en-US" sz="6000" dirty="0">
                <a:latin typeface="Calibri" panose="020F0502020204030204" pitchFamily="34" charset="0"/>
                <a:cs typeface="Calibri" panose="020F0502020204030204" pitchFamily="34" charset="0"/>
              </a:rPr>
              <a:t>(and Spain can do nothing!)</a:t>
            </a:r>
          </a:p>
        </p:txBody>
      </p:sp>
    </p:spTree>
    <p:extLst>
      <p:ext uri="{BB962C8B-B14F-4D97-AF65-F5344CB8AC3E}">
        <p14:creationId xmlns:p14="http://schemas.microsoft.com/office/powerpoint/2010/main" val="201130786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" y="0"/>
            <a:ext cx="8891588" cy="768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30101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79" y="37578"/>
            <a:ext cx="7091362" cy="758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A person riding a horse&#10;&#10;Description automatically generated">
            <a:extLst>
              <a:ext uri="{FF2B5EF4-FFF2-40B4-BE49-F238E27FC236}">
                <a16:creationId xmlns:a16="http://schemas.microsoft.com/office/drawing/2014/main" id="{6163D941-BE2F-47EF-9A9D-E7AC52E19E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943" y="-30271"/>
            <a:ext cx="3040058" cy="5449736"/>
          </a:xfrm>
          <a:prstGeom prst="rect">
            <a:avLst/>
          </a:prstGeom>
        </p:spPr>
      </p:pic>
      <p:pic>
        <p:nvPicPr>
          <p:cNvPr id="4" name="Picture 3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0E4F24E8-A979-4A3F-ABDD-5955E19F86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80" y="5698"/>
            <a:ext cx="2819794" cy="5125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45295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188" y="0"/>
            <a:ext cx="6889750" cy="768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242710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188" y="0"/>
            <a:ext cx="6889750" cy="768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0AF3E50-9C15-4570-B350-4C0E80A5DE2E}"/>
              </a:ext>
            </a:extLst>
          </p:cNvPr>
          <p:cNvSpPr txBox="1"/>
          <p:nvPr/>
        </p:nvSpPr>
        <p:spPr>
          <a:xfrm>
            <a:off x="2055812" y="5105400"/>
            <a:ext cx="6477000" cy="2308324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Why did Spain’s presence in Texas go from tremendously weak in 1800 to the brink of complete collapse by 1820?</a:t>
            </a:r>
          </a:p>
        </p:txBody>
      </p:sp>
    </p:spTree>
    <p:extLst>
      <p:ext uri="{BB962C8B-B14F-4D97-AF65-F5344CB8AC3E}">
        <p14:creationId xmlns:p14="http://schemas.microsoft.com/office/powerpoint/2010/main" val="357716462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188" y="0"/>
            <a:ext cx="6889750" cy="768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Web_Navarro_JoseAntonio.jpg">
            <a:extLst>
              <a:ext uri="{FF2B5EF4-FFF2-40B4-BE49-F238E27FC236}">
                <a16:creationId xmlns:a16="http://schemas.microsoft.com/office/drawing/2014/main" id="{3E597819-9245-44C2-BB36-A9FC47663B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71750"/>
            <a:ext cx="34036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810684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31AA3C0-A7D5-4B20-BB9A-357B763CAC56}"/>
              </a:ext>
            </a:extLst>
          </p:cNvPr>
          <p:cNvSpPr txBox="1"/>
          <p:nvPr/>
        </p:nvSpPr>
        <p:spPr>
          <a:xfrm>
            <a:off x="660400" y="304800"/>
            <a:ext cx="899160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>
                <a:latin typeface="Calibri" panose="020F0502020204030204" pitchFamily="34" charset="0"/>
                <a:cs typeface="Calibri" panose="020F0502020204030204" pitchFamily="34" charset="0"/>
              </a:rPr>
              <a:t>MAJOR PROBLEMS FACING TEJANOS BY THE LATE 1810s:</a:t>
            </a:r>
          </a:p>
          <a:p>
            <a:endParaRPr lang="en-US" sz="3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450494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31AA3C0-A7D5-4B20-BB9A-357B763CAC56}"/>
              </a:ext>
            </a:extLst>
          </p:cNvPr>
          <p:cNvSpPr txBox="1"/>
          <p:nvPr/>
        </p:nvSpPr>
        <p:spPr>
          <a:xfrm>
            <a:off x="660400" y="304800"/>
            <a:ext cx="89916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>
                <a:latin typeface="Calibri" panose="020F0502020204030204" pitchFamily="34" charset="0"/>
                <a:cs typeface="Calibri" panose="020F0502020204030204" pitchFamily="34" charset="0"/>
              </a:rPr>
              <a:t>MAJOR PROBLEMS FACING TEJANOS BY THE LATE 1810s: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They had been decimated by the Mexican War for Independence.</a:t>
            </a:r>
          </a:p>
          <a:p>
            <a:pPr marL="514350" indent="-514350">
              <a:buFont typeface="+mj-lt"/>
              <a:buAutoNum type="arabicPeriod"/>
            </a:pPr>
            <a:endParaRPr lang="en-US" sz="3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3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888416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31AA3C0-A7D5-4B20-BB9A-357B763CAC56}"/>
              </a:ext>
            </a:extLst>
          </p:cNvPr>
          <p:cNvSpPr txBox="1"/>
          <p:nvPr/>
        </p:nvSpPr>
        <p:spPr>
          <a:xfrm>
            <a:off x="660400" y="304800"/>
            <a:ext cx="8991600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>
                <a:latin typeface="Calibri" panose="020F0502020204030204" pitchFamily="34" charset="0"/>
                <a:cs typeface="Calibri" panose="020F0502020204030204" pitchFamily="34" charset="0"/>
              </a:rPr>
              <a:t>MAJOR PROBLEMS FACING TEJANOS BY THE LATE 1810s: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They had been decimated by the Mexican War for Independence.</a:t>
            </a:r>
          </a:p>
          <a:p>
            <a:pPr marL="514350" indent="-514350">
              <a:buFont typeface="+mj-lt"/>
              <a:buAutoNum type="arabicPeriod"/>
            </a:pPr>
            <a:endParaRPr lang="en-US" sz="3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They could do nothing to stop any Anglo-Americans from coming into Texas.</a:t>
            </a:r>
          </a:p>
          <a:p>
            <a:pPr marL="514350" indent="-514350">
              <a:buFont typeface="+mj-lt"/>
              <a:buAutoNum type="arabicPeriod"/>
            </a:pPr>
            <a:endParaRPr lang="en-US" sz="3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3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112049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31AA3C0-A7D5-4B20-BB9A-357B763CAC56}"/>
              </a:ext>
            </a:extLst>
          </p:cNvPr>
          <p:cNvSpPr txBox="1"/>
          <p:nvPr/>
        </p:nvSpPr>
        <p:spPr>
          <a:xfrm>
            <a:off x="660400" y="304800"/>
            <a:ext cx="8991600" cy="601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>
                <a:latin typeface="Calibri" panose="020F0502020204030204" pitchFamily="34" charset="0"/>
                <a:cs typeface="Calibri" panose="020F0502020204030204" pitchFamily="34" charset="0"/>
              </a:rPr>
              <a:t>MAJOR PROBLEMS FACING TEJANOS BY THE LATE 1810s: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They had been decimated by the Mexican War for Independence.</a:t>
            </a:r>
          </a:p>
          <a:p>
            <a:pPr marL="514350" indent="-514350">
              <a:buFont typeface="+mj-lt"/>
              <a:buAutoNum type="arabicPeriod"/>
            </a:pPr>
            <a:endParaRPr lang="en-US" sz="3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They could do nothing to stop any Anglo-Americans from coming into Texas.</a:t>
            </a:r>
          </a:p>
          <a:p>
            <a:pPr marL="514350" indent="-514350">
              <a:buFont typeface="+mj-lt"/>
              <a:buAutoNum type="arabicPeriod"/>
            </a:pPr>
            <a:endParaRPr lang="en-US" sz="3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They were overrun by Indians.</a:t>
            </a:r>
          </a:p>
          <a:p>
            <a:pPr marL="514350" indent="-514350">
              <a:buFont typeface="+mj-lt"/>
              <a:buAutoNum type="arabicPeriod"/>
            </a:pPr>
            <a:endParaRPr lang="en-US" sz="3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3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95073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31AA3C0-A7D5-4B20-BB9A-357B763CAC56}"/>
              </a:ext>
            </a:extLst>
          </p:cNvPr>
          <p:cNvSpPr txBox="1"/>
          <p:nvPr/>
        </p:nvSpPr>
        <p:spPr>
          <a:xfrm>
            <a:off x="660400" y="304800"/>
            <a:ext cx="8991600" cy="7094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>
                <a:latin typeface="Calibri" panose="020F0502020204030204" pitchFamily="34" charset="0"/>
                <a:cs typeface="Calibri" panose="020F0502020204030204" pitchFamily="34" charset="0"/>
              </a:rPr>
              <a:t>MAJOR PROBLEMS FACING TEJANOS BY THE LATE 1810s: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They had been decimated by the Mexican War for Independence.</a:t>
            </a:r>
          </a:p>
          <a:p>
            <a:pPr marL="514350" indent="-514350">
              <a:buFont typeface="+mj-lt"/>
              <a:buAutoNum type="arabicPeriod"/>
            </a:pPr>
            <a:endParaRPr lang="en-US" sz="3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They could do nothing to stop any Anglo-Americans from coming into Texas.</a:t>
            </a:r>
          </a:p>
          <a:p>
            <a:pPr marL="514350" indent="-514350">
              <a:buFont typeface="+mj-lt"/>
              <a:buAutoNum type="arabicPeriod"/>
            </a:pPr>
            <a:endParaRPr lang="en-US" sz="3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They were overrun by Indians.</a:t>
            </a:r>
          </a:p>
          <a:p>
            <a:pPr marL="514350" indent="-514350">
              <a:buFont typeface="+mj-lt"/>
              <a:buAutoNum type="arabicPeriod"/>
            </a:pPr>
            <a:endParaRPr lang="en-US" sz="3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They were getting pretty much NO support from Mexico City.</a:t>
            </a:r>
          </a:p>
          <a:p>
            <a:endParaRPr lang="en-US" sz="3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63314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C550D7E-61A1-4137-93AA-1F9C02AD1100}"/>
              </a:ext>
            </a:extLst>
          </p:cNvPr>
          <p:cNvSpPr txBox="1"/>
          <p:nvPr/>
        </p:nvSpPr>
        <p:spPr>
          <a:xfrm>
            <a:off x="1193800" y="1676400"/>
            <a:ext cx="7543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Calibri" panose="020F0502020204030204" pitchFamily="34" charset="0"/>
                <a:cs typeface="Calibri" panose="020F0502020204030204" pitchFamily="34" charset="0"/>
              </a:rPr>
              <a:t>And then something happened that changed everything . . .</a:t>
            </a:r>
          </a:p>
        </p:txBody>
      </p:sp>
    </p:spTree>
    <p:extLst>
      <p:ext uri="{BB962C8B-B14F-4D97-AF65-F5344CB8AC3E}">
        <p14:creationId xmlns:p14="http://schemas.microsoft.com/office/powerpoint/2010/main" val="9037029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10174287" cy="768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73013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" y="-101600"/>
            <a:ext cx="8699500" cy="768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767269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556000" y="-5503333"/>
            <a:ext cx="15832667" cy="15114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969269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79" y="37578"/>
            <a:ext cx="7091362" cy="758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A person riding a horse&#10;&#10;Description automatically generated">
            <a:extLst>
              <a:ext uri="{FF2B5EF4-FFF2-40B4-BE49-F238E27FC236}">
                <a16:creationId xmlns:a16="http://schemas.microsoft.com/office/drawing/2014/main" id="{6163D941-BE2F-47EF-9A9D-E7AC52E19E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943" y="-30271"/>
            <a:ext cx="3040058" cy="5449736"/>
          </a:xfrm>
          <a:prstGeom prst="rect">
            <a:avLst/>
          </a:prstGeom>
        </p:spPr>
      </p:pic>
      <p:pic>
        <p:nvPicPr>
          <p:cNvPr id="4" name="Picture 3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0E4F24E8-A979-4A3F-ABDD-5955E19F86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80" y="5698"/>
            <a:ext cx="2819794" cy="5125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3122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79" y="37578"/>
            <a:ext cx="7091362" cy="758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A person riding a horse&#10;&#10;Description automatically generated">
            <a:extLst>
              <a:ext uri="{FF2B5EF4-FFF2-40B4-BE49-F238E27FC236}">
                <a16:creationId xmlns:a16="http://schemas.microsoft.com/office/drawing/2014/main" id="{6163D941-BE2F-47EF-9A9D-E7AC52E19E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943" y="-30271"/>
            <a:ext cx="3040058" cy="5449736"/>
          </a:xfrm>
          <a:prstGeom prst="rect">
            <a:avLst/>
          </a:prstGeom>
        </p:spPr>
      </p:pic>
      <p:pic>
        <p:nvPicPr>
          <p:cNvPr id="4" name="Picture 3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0E4F24E8-A979-4A3F-ABDD-5955E19F86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80" y="5698"/>
            <a:ext cx="2819794" cy="512516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41612F7-5419-4B38-85A8-3277B1D1A637}"/>
              </a:ext>
            </a:extLst>
          </p:cNvPr>
          <p:cNvSpPr txBox="1"/>
          <p:nvPr/>
        </p:nvSpPr>
        <p:spPr>
          <a:xfrm>
            <a:off x="2032000" y="2209800"/>
            <a:ext cx="6477000" cy="2308324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Why did Spain’s presence in Texas go from tremendously weak in 1800 to the brink of complete collapse by 1820?</a:t>
            </a:r>
          </a:p>
        </p:txBody>
      </p:sp>
    </p:spTree>
    <p:extLst>
      <p:ext uri="{BB962C8B-B14F-4D97-AF65-F5344CB8AC3E}">
        <p14:creationId xmlns:p14="http://schemas.microsoft.com/office/powerpoint/2010/main" val="8524798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4319" y="0"/>
            <a:ext cx="7091362" cy="758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56808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31AA3C0-A7D5-4B20-BB9A-357B763CAC56}"/>
              </a:ext>
            </a:extLst>
          </p:cNvPr>
          <p:cNvSpPr txBox="1"/>
          <p:nvPr/>
        </p:nvSpPr>
        <p:spPr>
          <a:xfrm>
            <a:off x="1203638" y="1295400"/>
            <a:ext cx="7752724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0" dirty="0">
                <a:latin typeface="Calibri" panose="020F0502020204030204" pitchFamily="34" charset="0"/>
                <a:cs typeface="Calibri" panose="020F0502020204030204" pitchFamily="34" charset="0"/>
              </a:rPr>
              <a:t>Major Problem #1: </a:t>
            </a:r>
          </a:p>
          <a:p>
            <a:pPr algn="ctr"/>
            <a:r>
              <a:rPr lang="en-US" sz="6000" dirty="0">
                <a:latin typeface="Calibri" panose="020F0502020204030204" pitchFamily="34" charset="0"/>
                <a:cs typeface="Calibri" panose="020F0502020204030204" pitchFamily="34" charset="0"/>
              </a:rPr>
              <a:t>The United States is your new neighbor!</a:t>
            </a:r>
          </a:p>
        </p:txBody>
      </p:sp>
    </p:spTree>
    <p:extLst>
      <p:ext uri="{BB962C8B-B14F-4D97-AF65-F5344CB8AC3E}">
        <p14:creationId xmlns:p14="http://schemas.microsoft.com/office/powerpoint/2010/main" val="3262291079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5193</TotalTime>
  <Words>472</Words>
  <Application>Microsoft Office PowerPoint</Application>
  <PresentationFormat>Custom</PresentationFormat>
  <Paragraphs>51</Paragraphs>
  <Slides>50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3" baseType="lpstr">
      <vt:lpstr>Calibri</vt:lpstr>
      <vt:lpstr>Times New Roman</vt:lpstr>
      <vt:lpstr>Default Design</vt:lpstr>
      <vt:lpstr>Collapse of Spanish Texas, 1800-1820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</dc:creator>
  <cp:lastModifiedBy>Andrew Torget</cp:lastModifiedBy>
  <cp:revision>158</cp:revision>
  <cp:lastPrinted>2020-10-26T18:41:21Z</cp:lastPrinted>
  <dcterms:created xsi:type="dcterms:W3CDTF">2004-05-06T09:28:21Z</dcterms:created>
  <dcterms:modified xsi:type="dcterms:W3CDTF">2020-10-26T18:41:32Z</dcterms:modified>
</cp:coreProperties>
</file>