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57"/>
  </p:handoutMasterIdLst>
  <p:sldIdLst>
    <p:sldId id="841" r:id="rId2"/>
    <p:sldId id="843" r:id="rId3"/>
    <p:sldId id="844" r:id="rId4"/>
    <p:sldId id="845" r:id="rId5"/>
    <p:sldId id="846" r:id="rId6"/>
    <p:sldId id="847" r:id="rId7"/>
    <p:sldId id="848" r:id="rId8"/>
    <p:sldId id="541" r:id="rId9"/>
    <p:sldId id="542" r:id="rId10"/>
    <p:sldId id="543" r:id="rId11"/>
    <p:sldId id="635" r:id="rId12"/>
    <p:sldId id="432" r:id="rId13"/>
    <p:sldId id="547" r:id="rId14"/>
    <p:sldId id="548" r:id="rId15"/>
    <p:sldId id="549" r:id="rId16"/>
    <p:sldId id="550" r:id="rId17"/>
    <p:sldId id="551" r:id="rId18"/>
    <p:sldId id="552" r:id="rId19"/>
    <p:sldId id="553" r:id="rId20"/>
    <p:sldId id="830" r:id="rId21"/>
    <p:sldId id="831" r:id="rId22"/>
    <p:sldId id="366" r:id="rId23"/>
    <p:sldId id="808" r:id="rId24"/>
    <p:sldId id="555" r:id="rId25"/>
    <p:sldId id="819" r:id="rId26"/>
    <p:sldId id="820" r:id="rId27"/>
    <p:sldId id="561" r:id="rId28"/>
    <p:sldId id="562" r:id="rId29"/>
    <p:sldId id="834" r:id="rId30"/>
    <p:sldId id="556" r:id="rId31"/>
    <p:sldId id="557" r:id="rId32"/>
    <p:sldId id="558" r:id="rId33"/>
    <p:sldId id="559" r:id="rId34"/>
    <p:sldId id="850" r:id="rId35"/>
    <p:sldId id="563" r:id="rId36"/>
    <p:sldId id="821" r:id="rId37"/>
    <p:sldId id="849" r:id="rId38"/>
    <p:sldId id="565" r:id="rId39"/>
    <p:sldId id="566" r:id="rId40"/>
    <p:sldId id="567" r:id="rId41"/>
    <p:sldId id="568" r:id="rId42"/>
    <p:sldId id="810" r:id="rId43"/>
    <p:sldId id="569" r:id="rId44"/>
    <p:sldId id="570" r:id="rId45"/>
    <p:sldId id="811" r:id="rId46"/>
    <p:sldId id="812" r:id="rId47"/>
    <p:sldId id="813" r:id="rId48"/>
    <p:sldId id="603" r:id="rId49"/>
    <p:sldId id="604" r:id="rId50"/>
    <p:sldId id="605" r:id="rId51"/>
    <p:sldId id="606" r:id="rId52"/>
    <p:sldId id="607" r:id="rId53"/>
    <p:sldId id="608" r:id="rId54"/>
    <p:sldId id="609" r:id="rId55"/>
    <p:sldId id="852" r:id="rId56"/>
  </p:sldIdLst>
  <p:sldSz cx="10160000" cy="7620000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138" autoAdjust="0"/>
    <p:restoredTop sz="90929"/>
  </p:normalViewPr>
  <p:slideViewPr>
    <p:cSldViewPr>
      <p:cViewPr varScale="1">
        <p:scale>
          <a:sx n="74" d="100"/>
          <a:sy n="74" d="100"/>
        </p:scale>
        <p:origin x="1404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customXml" Target="../customXml/item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customXml" Target="../customXml/item3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5"/>
          </a:xfrm>
          <a:prstGeom prst="rect">
            <a:avLst/>
          </a:prstGeom>
        </p:spPr>
        <p:txBody>
          <a:bodyPr vert="horz" lIns="93179" tIns="46590" rIns="93179" bIns="4659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5"/>
          </a:xfrm>
          <a:prstGeom prst="rect">
            <a:avLst/>
          </a:prstGeom>
        </p:spPr>
        <p:txBody>
          <a:bodyPr vert="horz" lIns="93179" tIns="46590" rIns="93179" bIns="46590" rtlCol="0"/>
          <a:lstStyle>
            <a:lvl1pPr algn="r">
              <a:defRPr sz="1200"/>
            </a:lvl1pPr>
          </a:lstStyle>
          <a:p>
            <a:fld id="{892E2517-0AFB-4298-B683-C61DB958AD75}" type="datetimeFigureOut">
              <a:rPr lang="en-US" smtClean="0"/>
              <a:t>7/10/2020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8"/>
            <a:ext cx="3037840" cy="466434"/>
          </a:xfrm>
          <a:prstGeom prst="rect">
            <a:avLst/>
          </a:prstGeom>
        </p:spPr>
        <p:txBody>
          <a:bodyPr vert="horz" lIns="93179" tIns="46590" rIns="93179" bIns="4659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8"/>
            <a:ext cx="3037840" cy="466434"/>
          </a:xfrm>
          <a:prstGeom prst="rect">
            <a:avLst/>
          </a:prstGeom>
        </p:spPr>
        <p:txBody>
          <a:bodyPr vert="horz" lIns="93179" tIns="46590" rIns="93179" bIns="46590" rtlCol="0" anchor="b"/>
          <a:lstStyle>
            <a:lvl1pPr algn="r">
              <a:defRPr sz="1200"/>
            </a:lvl1pPr>
          </a:lstStyle>
          <a:p>
            <a:fld id="{D4411BEA-AFA4-43D7-8421-13B41CB5EE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7658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366963"/>
            <a:ext cx="8636000" cy="163353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318000"/>
            <a:ext cx="7112000" cy="1947863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F3914C-7AC1-4B0E-A596-18B63B4C74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D63E9D-D74B-428A-A31F-13FF08E2FA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676275"/>
            <a:ext cx="2159000" cy="60975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676275"/>
            <a:ext cx="6324600" cy="60975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C5DCCE-8A67-425F-BB3B-1B05A7B848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C0AA27-60FB-4E94-978C-ECE9EFA543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3275" y="4895850"/>
            <a:ext cx="8636000" cy="15144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3275" y="3228975"/>
            <a:ext cx="8636000" cy="16668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93FD68-2BA2-4595-BA33-E68268F937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2200275"/>
            <a:ext cx="4241800" cy="45735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56200" y="2200275"/>
            <a:ext cx="4241800" cy="45735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8EB297-1D58-46A4-AC16-838C57CC26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4800"/>
            <a:ext cx="9144000" cy="1270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1704975"/>
            <a:ext cx="4489450" cy="711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000" y="2416175"/>
            <a:ext cx="4489450" cy="43910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0963" y="1704975"/>
            <a:ext cx="4491037" cy="711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60963" y="2416175"/>
            <a:ext cx="4491037" cy="43910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81ADEC-3287-45E5-803F-B8C1998A32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FBFF73-9FFB-4CFC-94DC-CF6EDA6325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0D170D-8F49-4C83-8076-09DA968AFA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3213"/>
            <a:ext cx="3343275" cy="12906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1925" y="303213"/>
            <a:ext cx="5680075" cy="65039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0" y="1593850"/>
            <a:ext cx="3343275" cy="52133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4546A8-C77E-4A04-BCB8-E48670CFA9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0725" y="5334000"/>
            <a:ext cx="6096000" cy="6302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90725" y="681038"/>
            <a:ext cx="6096000" cy="4572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90725" y="5964238"/>
            <a:ext cx="6096000" cy="8937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04B399-398F-456D-A349-9CC9C97D29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676275"/>
            <a:ext cx="8636000" cy="127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2200275"/>
            <a:ext cx="8636000" cy="4573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62000" y="6942138"/>
            <a:ext cx="2117725" cy="50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70275" y="6942138"/>
            <a:ext cx="3219450" cy="50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80275" y="6942138"/>
            <a:ext cx="2119313" cy="50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7EBD9CD5-1F22-42EF-A9E1-2BB9ADD491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DB7463-A125-4108-A1C3-CC7D3EA5D4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2000" y="1981200"/>
            <a:ext cx="8636000" cy="1633537"/>
          </a:xfrm>
        </p:spPr>
        <p:txBody>
          <a:bodyPr/>
          <a:lstStyle/>
          <a:p>
            <a:r>
              <a:rPr lang="en-US" sz="6600" dirty="0"/>
              <a:t>Road to Revolution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4F2975-21A6-45EC-8544-BA72A3A9A6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51000" y="3830877"/>
            <a:ext cx="7112000" cy="1947863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/>
              <a:t>Andrew J. Torget</a:t>
            </a:r>
          </a:p>
          <a:p>
            <a:pPr>
              <a:spcBef>
                <a:spcPts val="0"/>
              </a:spcBef>
            </a:pPr>
            <a:r>
              <a:rPr lang="en-US" dirty="0"/>
              <a:t>University of North Texas</a:t>
            </a:r>
          </a:p>
          <a:p>
            <a:pPr>
              <a:spcBef>
                <a:spcPts val="0"/>
              </a:spcBef>
            </a:pPr>
            <a:r>
              <a:rPr lang="en-US" dirty="0"/>
              <a:t>Andrew.Torget@unt.edu</a:t>
            </a:r>
          </a:p>
        </p:txBody>
      </p:sp>
    </p:spTree>
    <p:extLst>
      <p:ext uri="{BB962C8B-B14F-4D97-AF65-F5344CB8AC3E}">
        <p14:creationId xmlns:p14="http://schemas.microsoft.com/office/powerpoint/2010/main" val="42348436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687" y="-1447800"/>
            <a:ext cx="9572625" cy="13604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5151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31AA3C0-A7D5-4B20-BB9A-357B763CAC56}"/>
              </a:ext>
            </a:extLst>
          </p:cNvPr>
          <p:cNvSpPr txBox="1"/>
          <p:nvPr/>
        </p:nvSpPr>
        <p:spPr>
          <a:xfrm>
            <a:off x="660400" y="304800"/>
            <a:ext cx="8991600" cy="6017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b="1" dirty="0">
                <a:latin typeface="Calibri" panose="020F0502020204030204" pitchFamily="34" charset="0"/>
                <a:cs typeface="Calibri" panose="020F0502020204030204" pitchFamily="34" charset="0"/>
              </a:rPr>
              <a:t>LAW OF APRIL 6, 1830:</a:t>
            </a:r>
          </a:p>
          <a:p>
            <a:endParaRPr lang="en-US" sz="35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500" dirty="0">
                <a:latin typeface="Calibri" panose="020F0502020204030204" pitchFamily="34" charset="0"/>
                <a:cs typeface="Calibri" panose="020F0502020204030204" pitchFamily="34" charset="0"/>
              </a:rPr>
              <a:t>No more American immigration into Mexico!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5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500" dirty="0">
                <a:latin typeface="Calibri" panose="020F0502020204030204" pitchFamily="34" charset="0"/>
                <a:cs typeface="Calibri" panose="020F0502020204030204" pitchFamily="34" charset="0"/>
              </a:rPr>
              <a:t>Mexico’s president has the right to establish new forts in Texas to begin collecting taxes.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5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500" dirty="0">
                <a:latin typeface="Calibri" panose="020F0502020204030204" pitchFamily="34" charset="0"/>
                <a:cs typeface="Calibri" panose="020F0502020204030204" pitchFamily="34" charset="0"/>
              </a:rPr>
              <a:t>Mandated that the importation of enslaved people stop.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5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35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3308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Box 1">
            <a:extLst>
              <a:ext uri="{FF2B5EF4-FFF2-40B4-BE49-F238E27FC236}">
                <a16:creationId xmlns:a16="http://schemas.microsoft.com/office/drawing/2014/main" id="{67BD9548-C311-4DD6-9723-4A0FE0A9E9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2800" y="1676400"/>
            <a:ext cx="8610600" cy="415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400" b="1" dirty="0"/>
              <a:t>TEKS Supporting Standard 7.3(A)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4400" dirty="0"/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400" dirty="0"/>
              <a:t>Describe the chain of events that led to the Texas Revolution, including the </a:t>
            </a:r>
            <a:r>
              <a:rPr lang="en-US" altLang="en-US" sz="4400" dirty="0" err="1"/>
              <a:t>Mier</a:t>
            </a:r>
            <a:r>
              <a:rPr lang="en-US" altLang="en-US" sz="4400" dirty="0"/>
              <a:t> y Teran Report and the Law of April 6, 1830.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2388" y="1588"/>
            <a:ext cx="7434262" cy="7589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2307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63600" y="0"/>
            <a:ext cx="11212513" cy="76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36504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9963" y="1588"/>
            <a:ext cx="6121400" cy="765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51372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5588" y="1588"/>
            <a:ext cx="7118350" cy="7589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7359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6750" y="3175"/>
            <a:ext cx="6080125" cy="759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28873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7650" y="0"/>
            <a:ext cx="6102350" cy="76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68400" y="-304800"/>
            <a:ext cx="6338888" cy="792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49391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5588" y="1588"/>
            <a:ext cx="7118350" cy="7589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35034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6200" y="0"/>
            <a:ext cx="7127875" cy="7589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20768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31AA3C0-A7D5-4B20-BB9A-357B763CAC56}"/>
              </a:ext>
            </a:extLst>
          </p:cNvPr>
          <p:cNvSpPr txBox="1"/>
          <p:nvPr/>
        </p:nvSpPr>
        <p:spPr>
          <a:xfrm>
            <a:off x="889000" y="533400"/>
            <a:ext cx="8153400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/>
              <a:t>Now Stephen F. Austin is imprisoned in Mexico City!</a:t>
            </a:r>
          </a:p>
          <a:p>
            <a:pPr algn="ctr"/>
            <a:endParaRPr lang="en-US" sz="6000" dirty="0"/>
          </a:p>
          <a:p>
            <a:pPr algn="ctr"/>
            <a:r>
              <a:rPr lang="en-US" sz="6000" dirty="0"/>
              <a:t>How do the Texans react?</a:t>
            </a:r>
          </a:p>
          <a:p>
            <a:pPr algn="ctr"/>
            <a:endParaRPr lang="en-US" sz="7000" dirty="0"/>
          </a:p>
        </p:txBody>
      </p:sp>
    </p:spTree>
    <p:extLst>
      <p:ext uri="{BB962C8B-B14F-4D97-AF65-F5344CB8AC3E}">
        <p14:creationId xmlns:p14="http://schemas.microsoft.com/office/powerpoint/2010/main" val="39451973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5588" y="1588"/>
            <a:ext cx="7118350" cy="7589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7401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31334"/>
            <a:ext cx="10160000" cy="10228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23422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31AA3C0-A7D5-4B20-BB9A-357B763CAC56}"/>
              </a:ext>
            </a:extLst>
          </p:cNvPr>
          <p:cNvSpPr txBox="1"/>
          <p:nvPr/>
        </p:nvSpPr>
        <p:spPr>
          <a:xfrm>
            <a:off x="34099" y="1752600"/>
            <a:ext cx="10160000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0" dirty="0"/>
              <a:t>Population results of the cotton boom:</a:t>
            </a:r>
          </a:p>
          <a:p>
            <a:pPr algn="ctr"/>
            <a:r>
              <a:rPr lang="en-US" sz="7000" dirty="0"/>
              <a:t>10,000 to 21,000</a:t>
            </a:r>
          </a:p>
          <a:p>
            <a:pPr algn="ctr"/>
            <a:endParaRPr lang="en-US" sz="7000" dirty="0"/>
          </a:p>
          <a:p>
            <a:pPr algn="ctr"/>
            <a:endParaRPr lang="en-US" sz="7000" dirty="0"/>
          </a:p>
        </p:txBody>
      </p:sp>
    </p:spTree>
    <p:extLst>
      <p:ext uri="{BB962C8B-B14F-4D97-AF65-F5344CB8AC3E}">
        <p14:creationId xmlns:p14="http://schemas.microsoft.com/office/powerpoint/2010/main" val="17696363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63600" y="0"/>
            <a:ext cx="11212513" cy="76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190654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Box 1"/>
          <p:cNvSpPr txBox="1">
            <a:spLocks noChangeArrowheads="1"/>
          </p:cNvSpPr>
          <p:nvPr/>
        </p:nvSpPr>
        <p:spPr bwMode="auto">
          <a:xfrm>
            <a:off x="850900" y="2438400"/>
            <a:ext cx="8458200" cy="2092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500" dirty="0"/>
              <a:t>And then, Mexico erupts in a civil war!</a:t>
            </a:r>
          </a:p>
        </p:txBody>
      </p:sp>
    </p:spTree>
    <p:extLst>
      <p:ext uri="{BB962C8B-B14F-4D97-AF65-F5344CB8AC3E}">
        <p14:creationId xmlns:p14="http://schemas.microsoft.com/office/powerpoint/2010/main" val="180809864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5588" y="1588"/>
            <a:ext cx="7118350" cy="7589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189031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5588" y="1588"/>
            <a:ext cx="7118350" cy="7589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4525" y="3667125"/>
            <a:ext cx="3165475" cy="395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106686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5588" y="1588"/>
            <a:ext cx="7118350" cy="7589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4525" y="3667125"/>
            <a:ext cx="3165475" cy="395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1" descr="14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19488"/>
            <a:ext cx="2733675" cy="406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868917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3975" y="1588"/>
            <a:ext cx="7840663" cy="7589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4285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6200" y="0"/>
            <a:ext cx="7127875" cy="7589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A person riding a horse&#10;&#10;Description automatically generated">
            <a:extLst>
              <a:ext uri="{FF2B5EF4-FFF2-40B4-BE49-F238E27FC236}">
                <a16:creationId xmlns:a16="http://schemas.microsoft.com/office/drawing/2014/main" id="{97CE3414-27D8-482B-9C4B-D761E91144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570"/>
            <a:ext cx="2848373" cy="5106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59707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Box 1"/>
          <p:cNvSpPr txBox="1">
            <a:spLocks noChangeArrowheads="1"/>
          </p:cNvSpPr>
          <p:nvPr/>
        </p:nvSpPr>
        <p:spPr bwMode="auto">
          <a:xfrm>
            <a:off x="660400" y="2590800"/>
            <a:ext cx="8951913" cy="109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6500"/>
              <a:t>Peace Party Vs. War Party</a:t>
            </a:r>
          </a:p>
        </p:txBody>
      </p:sp>
    </p:spTree>
    <p:extLst>
      <p:ext uri="{BB962C8B-B14F-4D97-AF65-F5344CB8AC3E}">
        <p14:creationId xmlns:p14="http://schemas.microsoft.com/office/powerpoint/2010/main" val="301026859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Box 1"/>
          <p:cNvSpPr txBox="1">
            <a:spLocks noChangeArrowheads="1"/>
          </p:cNvSpPr>
          <p:nvPr/>
        </p:nvSpPr>
        <p:spPr bwMode="auto">
          <a:xfrm>
            <a:off x="660400" y="2590800"/>
            <a:ext cx="8951913" cy="109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6500"/>
              <a:t>Peace Party Vs. War Party</a:t>
            </a:r>
          </a:p>
        </p:txBody>
      </p:sp>
      <p:pic>
        <p:nvPicPr>
          <p:cNvPr id="1536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3810000"/>
            <a:ext cx="3108325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567018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Box 1"/>
          <p:cNvSpPr txBox="1">
            <a:spLocks noChangeArrowheads="1"/>
          </p:cNvSpPr>
          <p:nvPr/>
        </p:nvSpPr>
        <p:spPr bwMode="auto">
          <a:xfrm>
            <a:off x="660400" y="2590800"/>
            <a:ext cx="8951913" cy="109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6500"/>
              <a:t>Peace Party Vs. War Party</a:t>
            </a:r>
          </a:p>
        </p:txBody>
      </p:sp>
      <p:pic>
        <p:nvPicPr>
          <p:cNvPr id="1638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3810000"/>
            <a:ext cx="3108325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5163" y="3962400"/>
            <a:ext cx="3124200" cy="438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170220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Box 1"/>
          <p:cNvSpPr txBox="1">
            <a:spLocks noChangeArrowheads="1"/>
          </p:cNvSpPr>
          <p:nvPr/>
        </p:nvSpPr>
        <p:spPr bwMode="auto">
          <a:xfrm>
            <a:off x="660400" y="2590800"/>
            <a:ext cx="8951913" cy="109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6500"/>
              <a:t>Peace Party Vs. War Party</a:t>
            </a:r>
          </a:p>
        </p:txBody>
      </p:sp>
      <p:pic>
        <p:nvPicPr>
          <p:cNvPr id="1741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3810000"/>
            <a:ext cx="3108325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5163" y="3962400"/>
            <a:ext cx="3124200" cy="438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7400" y="3810000"/>
            <a:ext cx="3429000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299193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Box 1">
            <a:extLst>
              <a:ext uri="{FF2B5EF4-FFF2-40B4-BE49-F238E27FC236}">
                <a16:creationId xmlns:a16="http://schemas.microsoft.com/office/drawing/2014/main" id="{67BD9548-C311-4DD6-9723-4A0FE0A9E9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2800" y="1676400"/>
            <a:ext cx="8610600" cy="34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400" b="1" dirty="0"/>
              <a:t>TEKS Readiness Standard 7.16(A)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4400" dirty="0"/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400" dirty="0"/>
              <a:t>Identify different points of view of political parties and interest groups on important Texas issues.</a:t>
            </a:r>
          </a:p>
        </p:txBody>
      </p:sp>
    </p:spTree>
    <p:extLst>
      <p:ext uri="{BB962C8B-B14F-4D97-AF65-F5344CB8AC3E}">
        <p14:creationId xmlns:p14="http://schemas.microsoft.com/office/powerpoint/2010/main" val="281911839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5588" y="1588"/>
            <a:ext cx="7118350" cy="7589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390162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Box 1"/>
          <p:cNvSpPr txBox="1">
            <a:spLocks noChangeArrowheads="1"/>
          </p:cNvSpPr>
          <p:nvPr/>
        </p:nvSpPr>
        <p:spPr bwMode="auto">
          <a:xfrm>
            <a:off x="850900" y="2438400"/>
            <a:ext cx="8458200" cy="2092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500" dirty="0"/>
              <a:t>Gonzales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500" dirty="0"/>
              <a:t>October 1835</a:t>
            </a:r>
          </a:p>
        </p:txBody>
      </p:sp>
    </p:spTree>
    <p:extLst>
      <p:ext uri="{BB962C8B-B14F-4D97-AF65-F5344CB8AC3E}">
        <p14:creationId xmlns:p14="http://schemas.microsoft.com/office/powerpoint/2010/main" val="333492936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Box 1">
            <a:extLst>
              <a:ext uri="{FF2B5EF4-FFF2-40B4-BE49-F238E27FC236}">
                <a16:creationId xmlns:a16="http://schemas.microsoft.com/office/drawing/2014/main" id="{67BD9548-C311-4DD6-9723-4A0FE0A9E9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1400" y="1676400"/>
            <a:ext cx="8382000" cy="415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400" b="1" dirty="0"/>
              <a:t>TEKS Readiness Standard 7.3(C)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4400" dirty="0"/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400" dirty="0"/>
              <a:t>Explain the issues surrounding significant events in the Texas Revolution, including the Battle of Gonzales.</a:t>
            </a:r>
          </a:p>
        </p:txBody>
      </p:sp>
    </p:spTree>
    <p:extLst>
      <p:ext uri="{BB962C8B-B14F-4D97-AF65-F5344CB8AC3E}">
        <p14:creationId xmlns:p14="http://schemas.microsoft.com/office/powerpoint/2010/main" val="360372278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3975" y="1588"/>
            <a:ext cx="7840663" cy="7589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486364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11200" y="-695325"/>
            <a:ext cx="11963400" cy="938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56410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6200" y="0"/>
            <a:ext cx="7127875" cy="7589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A person riding a horse&#10;&#10;Description automatically generated">
            <a:extLst>
              <a:ext uri="{FF2B5EF4-FFF2-40B4-BE49-F238E27FC236}">
                <a16:creationId xmlns:a16="http://schemas.microsoft.com/office/drawing/2014/main" id="{97CE3414-27D8-482B-9C4B-D761E91144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570"/>
            <a:ext cx="2848373" cy="510611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643CEEE-7141-40CB-8677-B51FC9A940D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1675" y="-17745"/>
            <a:ext cx="3108325" cy="5097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184032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3175"/>
            <a:ext cx="10129837" cy="752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629538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00" y="0"/>
            <a:ext cx="5345113" cy="7589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006445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31AA3C0-A7D5-4B20-BB9A-357B763CAC56}"/>
              </a:ext>
            </a:extLst>
          </p:cNvPr>
          <p:cNvSpPr txBox="1"/>
          <p:nvPr/>
        </p:nvSpPr>
        <p:spPr>
          <a:xfrm>
            <a:off x="0" y="2133600"/>
            <a:ext cx="101600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0" dirty="0"/>
              <a:t>The Consultation:</a:t>
            </a:r>
          </a:p>
          <a:p>
            <a:pPr algn="ctr"/>
            <a:r>
              <a:rPr lang="en-US" sz="7000" dirty="0"/>
              <a:t>November 1, 1835</a:t>
            </a:r>
          </a:p>
          <a:p>
            <a:pPr algn="ctr"/>
            <a:endParaRPr lang="en-US" sz="7000" dirty="0"/>
          </a:p>
          <a:p>
            <a:pPr algn="ctr"/>
            <a:endParaRPr lang="en-US" sz="7000" dirty="0"/>
          </a:p>
        </p:txBody>
      </p:sp>
    </p:spTree>
    <p:extLst>
      <p:ext uri="{BB962C8B-B14F-4D97-AF65-F5344CB8AC3E}">
        <p14:creationId xmlns:p14="http://schemas.microsoft.com/office/powerpoint/2010/main" val="424126031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3975" y="1588"/>
            <a:ext cx="7840663" cy="7589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799028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3975" y="1588"/>
            <a:ext cx="7840663" cy="7589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90963"/>
            <a:ext cx="3355975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046228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31AA3C0-A7D5-4B20-BB9A-357B763CAC56}"/>
              </a:ext>
            </a:extLst>
          </p:cNvPr>
          <p:cNvSpPr txBox="1"/>
          <p:nvPr/>
        </p:nvSpPr>
        <p:spPr>
          <a:xfrm>
            <a:off x="279400" y="76200"/>
            <a:ext cx="96012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dirty="0"/>
              <a:t>Divisions among Texans, late 1835:</a:t>
            </a:r>
          </a:p>
          <a:p>
            <a:endParaRPr lang="en-US" sz="5000" dirty="0"/>
          </a:p>
          <a:p>
            <a:endParaRPr lang="en-US" sz="5000" dirty="0"/>
          </a:p>
          <a:p>
            <a:pPr algn="ctr"/>
            <a:endParaRPr lang="en-US" sz="5000" dirty="0"/>
          </a:p>
        </p:txBody>
      </p:sp>
    </p:spTree>
    <p:extLst>
      <p:ext uri="{BB962C8B-B14F-4D97-AF65-F5344CB8AC3E}">
        <p14:creationId xmlns:p14="http://schemas.microsoft.com/office/powerpoint/2010/main" val="272612057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31AA3C0-A7D5-4B20-BB9A-357B763CAC56}"/>
              </a:ext>
            </a:extLst>
          </p:cNvPr>
          <p:cNvSpPr txBox="1"/>
          <p:nvPr/>
        </p:nvSpPr>
        <p:spPr>
          <a:xfrm>
            <a:off x="279400" y="76200"/>
            <a:ext cx="9601200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dirty="0"/>
              <a:t>Divisions among Texans, late 1835:</a:t>
            </a:r>
          </a:p>
          <a:p>
            <a:endParaRPr lang="en-US" sz="5000" dirty="0"/>
          </a:p>
          <a:p>
            <a:pPr marL="914400" indent="-914400">
              <a:buFont typeface="+mj-lt"/>
              <a:buAutoNum type="arabicPeriod"/>
            </a:pPr>
            <a:r>
              <a:rPr lang="en-US" sz="5000" dirty="0"/>
              <a:t>Should we fight at all?  War Party vs. Peace Party.</a:t>
            </a:r>
          </a:p>
          <a:p>
            <a:pPr marL="914400" indent="-914400">
              <a:buFont typeface="+mj-lt"/>
              <a:buAutoNum type="arabicPeriod"/>
            </a:pPr>
            <a:endParaRPr lang="en-US" sz="5000" dirty="0"/>
          </a:p>
          <a:p>
            <a:endParaRPr lang="en-US" sz="5000" dirty="0"/>
          </a:p>
          <a:p>
            <a:pPr algn="ctr"/>
            <a:endParaRPr lang="en-US" sz="5000" dirty="0"/>
          </a:p>
        </p:txBody>
      </p:sp>
    </p:spTree>
    <p:extLst>
      <p:ext uri="{BB962C8B-B14F-4D97-AF65-F5344CB8AC3E}">
        <p14:creationId xmlns:p14="http://schemas.microsoft.com/office/powerpoint/2010/main" val="124770772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31AA3C0-A7D5-4B20-BB9A-357B763CAC56}"/>
              </a:ext>
            </a:extLst>
          </p:cNvPr>
          <p:cNvSpPr txBox="1"/>
          <p:nvPr/>
        </p:nvSpPr>
        <p:spPr>
          <a:xfrm>
            <a:off x="279400" y="76200"/>
            <a:ext cx="9601200" cy="77867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dirty="0"/>
              <a:t>Divisions among Texans, late 1835:</a:t>
            </a:r>
          </a:p>
          <a:p>
            <a:endParaRPr lang="en-US" sz="5000" dirty="0"/>
          </a:p>
          <a:p>
            <a:pPr marL="914400" indent="-914400">
              <a:buFont typeface="+mj-lt"/>
              <a:buAutoNum type="arabicPeriod"/>
            </a:pPr>
            <a:r>
              <a:rPr lang="en-US" sz="5000" dirty="0"/>
              <a:t>Should we fight at all?  War Party vs. Peace Party.</a:t>
            </a:r>
          </a:p>
          <a:p>
            <a:pPr marL="914400" indent="-914400">
              <a:buFont typeface="+mj-lt"/>
              <a:buAutoNum type="arabicPeriod"/>
            </a:pPr>
            <a:endParaRPr lang="en-US" sz="5000" dirty="0"/>
          </a:p>
          <a:p>
            <a:pPr marL="914400" indent="-914400">
              <a:buFont typeface="+mj-lt"/>
              <a:buAutoNum type="arabicPeriod"/>
            </a:pPr>
            <a:r>
              <a:rPr lang="en-US" sz="5000" dirty="0"/>
              <a:t>If you want to fight, what are we fighting for? Constitution of 1824 vs. Independence.</a:t>
            </a:r>
          </a:p>
          <a:p>
            <a:endParaRPr lang="en-US" sz="5000" dirty="0"/>
          </a:p>
          <a:p>
            <a:pPr algn="ctr"/>
            <a:endParaRPr lang="en-US" sz="5000" dirty="0"/>
          </a:p>
        </p:txBody>
      </p:sp>
    </p:spTree>
    <p:extLst>
      <p:ext uri="{BB962C8B-B14F-4D97-AF65-F5344CB8AC3E}">
        <p14:creationId xmlns:p14="http://schemas.microsoft.com/office/powerpoint/2010/main" val="409408753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>
            <a:extLst>
              <a:ext uri="{FF2B5EF4-FFF2-40B4-BE49-F238E27FC236}">
                <a16:creationId xmlns:a16="http://schemas.microsoft.com/office/drawing/2014/main" id="{C834FA0E-66E4-42DA-9090-0344637115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3975" y="1588"/>
            <a:ext cx="7840663" cy="7589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32318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>
            <a:extLst>
              <a:ext uri="{FF2B5EF4-FFF2-40B4-BE49-F238E27FC236}">
                <a16:creationId xmlns:a16="http://schemas.microsoft.com/office/drawing/2014/main" id="{0BFBCFF7-F794-4203-8D81-75193C5CF4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-381000"/>
            <a:ext cx="9042400" cy="10056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36146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6200" y="0"/>
            <a:ext cx="7127875" cy="7589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A person riding a horse&#10;&#10;Description automatically generated">
            <a:extLst>
              <a:ext uri="{FF2B5EF4-FFF2-40B4-BE49-F238E27FC236}">
                <a16:creationId xmlns:a16="http://schemas.microsoft.com/office/drawing/2014/main" id="{97CE3414-27D8-482B-9C4B-D761E91144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570"/>
            <a:ext cx="2848373" cy="510611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643CEEE-7141-40CB-8677-B51FC9A940D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1675" y="-17745"/>
            <a:ext cx="3108325" cy="5097653"/>
          </a:xfrm>
          <a:prstGeom prst="rect">
            <a:avLst/>
          </a:prstGeom>
        </p:spPr>
      </p:pic>
      <p:pic>
        <p:nvPicPr>
          <p:cNvPr id="11" name="Picture 4">
            <a:extLst>
              <a:ext uri="{FF2B5EF4-FFF2-40B4-BE49-F238E27FC236}">
                <a16:creationId xmlns:a16="http://schemas.microsoft.com/office/drawing/2014/main" id="{C82E1AB3-ABBA-4367-8059-4002C10CB7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9" y="5051309"/>
            <a:ext cx="2679854" cy="3775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099079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6" descr="medium image">
            <a:extLst>
              <a:ext uri="{FF2B5EF4-FFF2-40B4-BE49-F238E27FC236}">
                <a16:creationId xmlns:a16="http://schemas.microsoft.com/office/drawing/2014/main" id="{9DE73988-A8D6-424D-B2BE-722E52AF50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92138" y="-1608138"/>
            <a:ext cx="11682413" cy="1049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287090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" descr="milam2.jpg">
            <a:extLst>
              <a:ext uri="{FF2B5EF4-FFF2-40B4-BE49-F238E27FC236}">
                <a16:creationId xmlns:a16="http://schemas.microsoft.com/office/drawing/2014/main" id="{899554CD-1D2A-4BA4-A5BA-2828259907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9200" y="22185"/>
            <a:ext cx="5418137" cy="7024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C11634F-2793-4BE1-AD67-3432B67D2872}"/>
              </a:ext>
            </a:extLst>
          </p:cNvPr>
          <p:cNvSpPr txBox="1"/>
          <p:nvPr/>
        </p:nvSpPr>
        <p:spPr>
          <a:xfrm>
            <a:off x="3403600" y="7086600"/>
            <a:ext cx="358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Ben Milam</a:t>
            </a:r>
          </a:p>
        </p:txBody>
      </p:sp>
    </p:spTree>
    <p:extLst>
      <p:ext uri="{BB962C8B-B14F-4D97-AF65-F5344CB8AC3E}">
        <p14:creationId xmlns:p14="http://schemas.microsoft.com/office/powerpoint/2010/main" val="33665950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6" descr="medium image">
            <a:extLst>
              <a:ext uri="{FF2B5EF4-FFF2-40B4-BE49-F238E27FC236}">
                <a16:creationId xmlns:a16="http://schemas.microsoft.com/office/drawing/2014/main" id="{23D6EDE1-D668-410C-8A76-D95A39BC78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92138" y="-1608138"/>
            <a:ext cx="11682413" cy="1049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6707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" descr="21.jpg">
            <a:extLst>
              <a:ext uri="{FF2B5EF4-FFF2-40B4-BE49-F238E27FC236}">
                <a16:creationId xmlns:a16="http://schemas.microsoft.com/office/drawing/2014/main" id="{EDA0F705-B963-4B2F-824E-5EC91D4D5B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06400" y="0"/>
            <a:ext cx="11617325" cy="800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154258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>
            <a:extLst>
              <a:ext uri="{FF2B5EF4-FFF2-40B4-BE49-F238E27FC236}">
                <a16:creationId xmlns:a16="http://schemas.microsoft.com/office/drawing/2014/main" id="{6438FDFD-3E65-4BF0-92E5-1A02C70606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3400" y="0"/>
            <a:ext cx="6621463" cy="76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718660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6200" y="0"/>
            <a:ext cx="7127875" cy="7589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643CEEE-7141-40CB-8677-B51FC9A940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1675" y="-17745"/>
            <a:ext cx="3108325" cy="5097653"/>
          </a:xfrm>
          <a:prstGeom prst="rect">
            <a:avLst/>
          </a:prstGeom>
        </p:spPr>
      </p:pic>
      <p:pic>
        <p:nvPicPr>
          <p:cNvPr id="12" name="Picture 4">
            <a:extLst>
              <a:ext uri="{FF2B5EF4-FFF2-40B4-BE49-F238E27FC236}">
                <a16:creationId xmlns:a16="http://schemas.microsoft.com/office/drawing/2014/main" id="{E4D1F01A-D154-4F90-9119-91F1057E4F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3324" y="4114800"/>
            <a:ext cx="3108325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>
            <a:extLst>
              <a:ext uri="{FF2B5EF4-FFF2-40B4-BE49-F238E27FC236}">
                <a16:creationId xmlns:a16="http://schemas.microsoft.com/office/drawing/2014/main" id="{4F004D5E-66F6-4BA6-8892-9D5871F0CD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668" y="2138362"/>
            <a:ext cx="3165475" cy="395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30877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6200" y="0"/>
            <a:ext cx="7127875" cy="7589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A person riding a horse&#10;&#10;Description automatically generated">
            <a:extLst>
              <a:ext uri="{FF2B5EF4-FFF2-40B4-BE49-F238E27FC236}">
                <a16:creationId xmlns:a16="http://schemas.microsoft.com/office/drawing/2014/main" id="{97CE3414-27D8-482B-9C4B-D761E91144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570"/>
            <a:ext cx="2848373" cy="510611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643CEEE-7141-40CB-8677-B51FC9A940D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1675" y="-17745"/>
            <a:ext cx="3108325" cy="5097653"/>
          </a:xfrm>
          <a:prstGeom prst="rect">
            <a:avLst/>
          </a:prstGeom>
        </p:spPr>
      </p:pic>
      <p:pic>
        <p:nvPicPr>
          <p:cNvPr id="11" name="Picture 4">
            <a:extLst>
              <a:ext uri="{FF2B5EF4-FFF2-40B4-BE49-F238E27FC236}">
                <a16:creationId xmlns:a16="http://schemas.microsoft.com/office/drawing/2014/main" id="{C82E1AB3-ABBA-4367-8059-4002C10CB7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9" y="5051309"/>
            <a:ext cx="2679854" cy="3775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>
            <a:extLst>
              <a:ext uri="{FF2B5EF4-FFF2-40B4-BE49-F238E27FC236}">
                <a16:creationId xmlns:a16="http://schemas.microsoft.com/office/drawing/2014/main" id="{E4D1F01A-D154-4F90-9119-91F1057E4F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3324" y="4114800"/>
            <a:ext cx="3108325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44603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6200" y="0"/>
            <a:ext cx="7127875" cy="7589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A person riding a horse&#10;&#10;Description automatically generated">
            <a:extLst>
              <a:ext uri="{FF2B5EF4-FFF2-40B4-BE49-F238E27FC236}">
                <a16:creationId xmlns:a16="http://schemas.microsoft.com/office/drawing/2014/main" id="{97CE3414-27D8-482B-9C4B-D761E91144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570"/>
            <a:ext cx="2848373" cy="510611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643CEEE-7141-40CB-8677-B51FC9A940D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1675" y="-17745"/>
            <a:ext cx="3108325" cy="5097653"/>
          </a:xfrm>
          <a:prstGeom prst="rect">
            <a:avLst/>
          </a:prstGeom>
        </p:spPr>
      </p:pic>
      <p:pic>
        <p:nvPicPr>
          <p:cNvPr id="11" name="Picture 4">
            <a:extLst>
              <a:ext uri="{FF2B5EF4-FFF2-40B4-BE49-F238E27FC236}">
                <a16:creationId xmlns:a16="http://schemas.microsoft.com/office/drawing/2014/main" id="{C82E1AB3-ABBA-4367-8059-4002C10CB7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9" y="5051309"/>
            <a:ext cx="2679854" cy="3775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>
            <a:extLst>
              <a:ext uri="{FF2B5EF4-FFF2-40B4-BE49-F238E27FC236}">
                <a16:creationId xmlns:a16="http://schemas.microsoft.com/office/drawing/2014/main" id="{E4D1F01A-D154-4F90-9119-91F1057E4F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3324" y="4114800"/>
            <a:ext cx="3108325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9D997DE-71C8-430C-A532-DDD496B7CF8C}"/>
              </a:ext>
            </a:extLst>
          </p:cNvPr>
          <p:cNvSpPr txBox="1"/>
          <p:nvPr/>
        </p:nvSpPr>
        <p:spPr>
          <a:xfrm>
            <a:off x="1776063" y="2531081"/>
            <a:ext cx="6706363" cy="3170099"/>
          </a:xfrm>
          <a:prstGeom prst="rect">
            <a:avLst/>
          </a:prstGeom>
          <a:solidFill>
            <a:schemeClr val="bg1"/>
          </a:solidFill>
          <a:ln w="3810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How did the overlap between different peoples and such different perspectives lead to the outbreak of the Texas Revolution by 1835?</a:t>
            </a:r>
          </a:p>
        </p:txBody>
      </p:sp>
    </p:spTree>
    <p:extLst>
      <p:ext uri="{BB962C8B-B14F-4D97-AF65-F5344CB8AC3E}">
        <p14:creationId xmlns:p14="http://schemas.microsoft.com/office/powerpoint/2010/main" val="13937172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8375" y="1588"/>
            <a:ext cx="5387975" cy="7589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93697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3588" y="1588"/>
            <a:ext cx="6111875" cy="7589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6314712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8114B8381992D49BFEC195D1E62885C" ma:contentTypeVersion="12" ma:contentTypeDescription="Create a new document." ma:contentTypeScope="" ma:versionID="bcf0f9b6107f41beef10986d0e1cb926">
  <xsd:schema xmlns:xsd="http://www.w3.org/2001/XMLSchema" xmlns:xs="http://www.w3.org/2001/XMLSchema" xmlns:p="http://schemas.microsoft.com/office/2006/metadata/properties" xmlns:ns2="edc1dda4-e497-4293-92fa-89c2d7121ae6" xmlns:ns3="8d85cce8-ce02-4b6f-9ec5-19814b89220d" targetNamespace="http://schemas.microsoft.com/office/2006/metadata/properties" ma:root="true" ma:fieldsID="87aab614151e668abac86855a81947f9" ns2:_="" ns3:_="">
    <xsd:import namespace="edc1dda4-e497-4293-92fa-89c2d7121ae6"/>
    <xsd:import namespace="8d85cce8-ce02-4b6f-9ec5-19814b89220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dc1dda4-e497-4293-92fa-89c2d7121ae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d85cce8-ce02-4b6f-9ec5-19814b89220d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A52A7F7-5232-4489-B608-523D2F08982E}"/>
</file>

<file path=customXml/itemProps2.xml><?xml version="1.0" encoding="utf-8"?>
<ds:datastoreItem xmlns:ds="http://schemas.openxmlformats.org/officeDocument/2006/customXml" ds:itemID="{300245A4-0BCA-4B02-9989-C0EF3455BBCA}"/>
</file>

<file path=customXml/itemProps3.xml><?xml version="1.0" encoding="utf-8"?>
<ds:datastoreItem xmlns:ds="http://schemas.openxmlformats.org/officeDocument/2006/customXml" ds:itemID="{32C7E8C2-8E22-47AF-AEBA-24F37EE29F86}"/>
</file>

<file path=docProps/app.xml><?xml version="1.0" encoding="utf-8"?>
<Properties xmlns="http://schemas.openxmlformats.org/officeDocument/2006/extended-properties" xmlns:vt="http://schemas.openxmlformats.org/officeDocument/2006/docPropsVTypes">
  <TotalTime>5244</TotalTime>
  <Words>299</Words>
  <Application>Microsoft Office PowerPoint</Application>
  <PresentationFormat>Custom</PresentationFormat>
  <Paragraphs>47</Paragraphs>
  <Slides>55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59" baseType="lpstr">
      <vt:lpstr>Arial</vt:lpstr>
      <vt:lpstr>Calibri</vt:lpstr>
      <vt:lpstr>Times New Roman</vt:lpstr>
      <vt:lpstr>Default Design</vt:lpstr>
      <vt:lpstr>Road to Revolution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Google</dc:creator>
  <cp:lastModifiedBy>Andrew Torget</cp:lastModifiedBy>
  <cp:revision>149</cp:revision>
  <cp:lastPrinted>2020-07-10T12:13:48Z</cp:lastPrinted>
  <dcterms:created xsi:type="dcterms:W3CDTF">2004-05-06T09:28:21Z</dcterms:created>
  <dcterms:modified xsi:type="dcterms:W3CDTF">2020-07-10T14:38:14Z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0x01010068114B8381992D49BFEC195D1E62885C</vt:lpwstr>
  </property>
</Properties>
</file>