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9"/>
  </p:handoutMasterIdLst>
  <p:sldIdLst>
    <p:sldId id="404" r:id="rId2"/>
    <p:sldId id="878" r:id="rId3"/>
    <p:sldId id="435" r:id="rId4"/>
    <p:sldId id="875" r:id="rId5"/>
    <p:sldId id="419" r:id="rId6"/>
    <p:sldId id="420" r:id="rId7"/>
    <p:sldId id="428" r:id="rId8"/>
    <p:sldId id="429" r:id="rId9"/>
    <p:sldId id="293" r:id="rId10"/>
    <p:sldId id="258" r:id="rId11"/>
    <p:sldId id="877" r:id="rId12"/>
    <p:sldId id="338" r:id="rId13"/>
    <p:sldId id="295" r:id="rId14"/>
    <p:sldId id="296" r:id="rId15"/>
    <p:sldId id="318" r:id="rId16"/>
    <p:sldId id="348" r:id="rId17"/>
    <p:sldId id="889" r:id="rId18"/>
    <p:sldId id="339" r:id="rId19"/>
    <p:sldId id="342" r:id="rId20"/>
    <p:sldId id="886" r:id="rId21"/>
    <p:sldId id="297" r:id="rId22"/>
    <p:sldId id="372" r:id="rId23"/>
    <p:sldId id="745" r:id="rId24"/>
    <p:sldId id="746" r:id="rId25"/>
    <p:sldId id="747" r:id="rId26"/>
    <p:sldId id="748" r:id="rId27"/>
    <p:sldId id="749" r:id="rId28"/>
    <p:sldId id="879" r:id="rId29"/>
    <p:sldId id="751" r:id="rId30"/>
    <p:sldId id="880" r:id="rId31"/>
    <p:sldId id="753" r:id="rId32"/>
    <p:sldId id="860" r:id="rId33"/>
    <p:sldId id="754" r:id="rId34"/>
    <p:sldId id="881" r:id="rId35"/>
    <p:sldId id="756" r:id="rId36"/>
    <p:sldId id="757" r:id="rId37"/>
    <p:sldId id="758" r:id="rId38"/>
    <p:sldId id="759" r:id="rId39"/>
    <p:sldId id="882" r:id="rId40"/>
    <p:sldId id="761" r:id="rId41"/>
    <p:sldId id="762" r:id="rId42"/>
    <p:sldId id="820" r:id="rId43"/>
    <p:sldId id="865" r:id="rId44"/>
    <p:sldId id="866" r:id="rId45"/>
    <p:sldId id="883" r:id="rId46"/>
    <p:sldId id="826" r:id="rId47"/>
    <p:sldId id="884" r:id="rId48"/>
    <p:sldId id="766" r:id="rId49"/>
    <p:sldId id="765" r:id="rId50"/>
    <p:sldId id="885" r:id="rId51"/>
    <p:sldId id="800" r:id="rId52"/>
    <p:sldId id="434" r:id="rId53"/>
    <p:sldId id="888" r:id="rId54"/>
    <p:sldId id="453" r:id="rId55"/>
    <p:sldId id="887" r:id="rId56"/>
    <p:sldId id="890" r:id="rId57"/>
    <p:sldId id="801" r:id="rId58"/>
  </p:sldIdLst>
  <p:sldSz cx="10160000" cy="7620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90929"/>
  </p:normalViewPr>
  <p:slideViewPr>
    <p:cSldViewPr>
      <p:cViewPr varScale="1">
        <p:scale>
          <a:sx n="74" d="100"/>
          <a:sy n="74" d="100"/>
        </p:scale>
        <p:origin x="15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92E2517-0AFB-4298-B683-C61DB958AD7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4411BEA-AFA4-43D7-8421-13B41CB5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914C-7AC1-4B0E-A596-18B63B4C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3E9D-D74B-428A-A31F-13FF08E2F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DCCE-8A67-425F-BB3B-1B05A7B84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AA27-60FB-4E94-978C-ECE9EFA54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FD68-2BA2-4595-BA33-E68268F9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297-1D58-46A4-AC16-838C57CC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ADEC-3287-45E5-803F-B8C1998A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FF73-9FFB-4CFC-94DC-CF6EDA63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170D-8F49-4C83-8076-09DA968A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6A8-C77E-4A04-BCB8-E48670CFA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B399-398F-456D-A349-9CC9C97D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D9CD5-1F22-42EF-A9E1-2BB9ADD4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C52F402C-DBE9-450C-A650-F967FB3B0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1016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/>
              <a:t>Annexation and Slavery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E873BDEF-8236-4DA3-9923-65F7E21A3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6" y="3024981"/>
            <a:ext cx="1016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Andrew J. Torget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University of North Texas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Andrew.Torget@unt.edu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24" y="0"/>
            <a:ext cx="10112076" cy="114844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24" y="0"/>
            <a:ext cx="10112076" cy="1148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53566-51EA-458B-9F95-FC7F4D1195CA}"/>
              </a:ext>
            </a:extLst>
          </p:cNvPr>
          <p:cNvSpPr txBox="1"/>
          <p:nvPr/>
        </p:nvSpPr>
        <p:spPr>
          <a:xfrm>
            <a:off x="520700" y="6248400"/>
            <a:ext cx="9118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TEKS Readiness Standard 7.4(B):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analyze the causes of and events leading to Texas annexation such as security and debt.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5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677334"/>
            <a:ext cx="6248400" cy="868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4" y="-164233"/>
            <a:ext cx="5919893" cy="7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1022438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1"/>
            <a:ext cx="5486400" cy="76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0"/>
            <a:ext cx="6226176" cy="76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400" y="-1295400"/>
            <a:ext cx="15578138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0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400" y="-1295400"/>
            <a:ext cx="15578138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8CBD8-0820-4FFF-AA5B-82A6089C2EA9}"/>
              </a:ext>
            </a:extLst>
          </p:cNvPr>
          <p:cNvSpPr txBox="1"/>
          <p:nvPr/>
        </p:nvSpPr>
        <p:spPr>
          <a:xfrm>
            <a:off x="520700" y="6248400"/>
            <a:ext cx="9118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TEKS Readiness Standard 7.4(B):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analyze the causes of and events leading to Texas annexation such as security and debt.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0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10134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1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507999"/>
            <a:ext cx="9482667" cy="119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666" y="0"/>
            <a:ext cx="658336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0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60713BC6-3B4D-4C28-BD56-F4C5D01F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992822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4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507999"/>
            <a:ext cx="9482667" cy="119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666" y="0"/>
            <a:ext cx="658336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05290-A293-4998-BEEA-4CF9133E3B4B}"/>
              </a:ext>
            </a:extLst>
          </p:cNvPr>
          <p:cNvSpPr txBox="1"/>
          <p:nvPr/>
        </p:nvSpPr>
        <p:spPr>
          <a:xfrm>
            <a:off x="520700" y="5638800"/>
            <a:ext cx="9118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TEKS Readiness Standard 7.4(A):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identify individuals, events, and issues during the administrations of Republic of Texas Presidents Houston and Lamar . . .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2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03505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931333" y="762001"/>
            <a:ext cx="8483600" cy="58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44" dirty="0"/>
              <a:t>“We are indeed in a most uncertain and precarious condition – without strength and, worse than all, without confidence in ourselves . . .  We are in collapse – perfectly prostrate and powerless.”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			</a:t>
            </a:r>
            <a:r>
              <a:rPr lang="en-US" altLang="en-US" sz="3556" dirty="0"/>
              <a:t>--</a:t>
            </a:r>
            <a:r>
              <a:rPr lang="en-US" altLang="en-US" sz="3556" i="1" dirty="0"/>
              <a:t>Washington Miller,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556" i="1" dirty="0"/>
              <a:t>				personal secretary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556" i="1" dirty="0"/>
              <a:t>				Sam Houston, 1842</a:t>
            </a:r>
          </a:p>
        </p:txBody>
      </p:sp>
    </p:spTree>
    <p:extLst>
      <p:ext uri="{BB962C8B-B14F-4D97-AF65-F5344CB8AC3E}">
        <p14:creationId xmlns:p14="http://schemas.microsoft.com/office/powerpoint/2010/main" val="295411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43B7C784-0216-420E-87F7-0BF79C8C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-533400"/>
            <a:ext cx="8534400" cy="107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2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FA7FAF31-A1B8-46A8-86EC-EBA2B7EF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27100"/>
            <a:ext cx="79121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0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CEB8FF5D-7ECE-4808-8B15-027C35A2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457200"/>
            <a:ext cx="10347326" cy="92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0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03761F32-0034-4399-9BEA-C53AC4F8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27100"/>
            <a:ext cx="79121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408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FC78DF2C-8BF1-459F-B6A3-74AF843E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-533400"/>
            <a:ext cx="8534400" cy="107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127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0"/>
            <a:ext cx="6226176" cy="76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323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tephenPearlAndrews.jpg">
            <a:extLst>
              <a:ext uri="{FF2B5EF4-FFF2-40B4-BE49-F238E27FC236}">
                <a16:creationId xmlns:a16="http://schemas.microsoft.com/office/drawing/2014/main" id="{A068832B-44CD-4E27-ADBA-E0BA0BF4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-533401"/>
            <a:ext cx="5029200" cy="76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45B09-7E10-4E69-8402-4C14BB027AF0}"/>
              </a:ext>
            </a:extLst>
          </p:cNvPr>
          <p:cNvSpPr txBox="1"/>
          <p:nvPr/>
        </p:nvSpPr>
        <p:spPr>
          <a:xfrm>
            <a:off x="3060700" y="714105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Stephen Pearl Andrews</a:t>
            </a:r>
          </a:p>
        </p:txBody>
      </p:sp>
    </p:spTree>
    <p:extLst>
      <p:ext uri="{BB962C8B-B14F-4D97-AF65-F5344CB8AC3E}">
        <p14:creationId xmlns:p14="http://schemas.microsoft.com/office/powerpoint/2010/main" val="332632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4F4BAEA3-7D09-4D39-96A3-70831563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286000"/>
            <a:ext cx="10173595" cy="1295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0"/>
            <a:ext cx="6226176" cy="76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755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917ACFA9-8251-46C8-BA23-58306D93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0"/>
            <a:ext cx="6324600" cy="77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81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5048BEA9-C733-400F-B1B8-916C59C8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01584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79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5048BEA9-C733-400F-B1B8-916C59C8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01584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05D14-E758-4B44-8E6C-EF5441F9727C}"/>
              </a:ext>
            </a:extLst>
          </p:cNvPr>
          <p:cNvSpPr txBox="1"/>
          <p:nvPr/>
        </p:nvSpPr>
        <p:spPr>
          <a:xfrm>
            <a:off x="1498600" y="64008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Vote on the Annexation of Texas -- June 8, 1844</a:t>
            </a:r>
          </a:p>
          <a:p>
            <a:pPr algn="ctr"/>
            <a:r>
              <a:rPr lang="en-US" sz="3000" dirty="0"/>
              <a:t>35 against – 16 in favor!</a:t>
            </a:r>
          </a:p>
        </p:txBody>
      </p:sp>
    </p:spTree>
    <p:extLst>
      <p:ext uri="{BB962C8B-B14F-4D97-AF65-F5344CB8AC3E}">
        <p14:creationId xmlns:p14="http://schemas.microsoft.com/office/powerpoint/2010/main" val="1456453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0"/>
            <a:ext cx="6226176" cy="76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49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9D8ABBDD-3084-4DA8-945B-28DE49A4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0"/>
            <a:ext cx="7239000" cy="903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39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534C1142-B256-4B14-A9E9-27B30BD0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-228600"/>
            <a:ext cx="7315200" cy="908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78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7E236E67-C96B-42F1-B13E-34C4D640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27100"/>
            <a:ext cx="79121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008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03811574-3374-49BF-8AB8-66901659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00" y="381000"/>
            <a:ext cx="5562600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>
            <a:extLst>
              <a:ext uri="{FF2B5EF4-FFF2-40B4-BE49-F238E27FC236}">
                <a16:creationId xmlns:a16="http://schemas.microsoft.com/office/drawing/2014/main" id="{88F2634E-67D3-4AFD-B5A0-864A1A12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81000"/>
            <a:ext cx="56435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44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0"/>
            <a:ext cx="6226176" cy="76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88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4F4BAEA3-7D09-4D39-96A3-70831563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286000"/>
            <a:ext cx="10173595" cy="1295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04823-F937-46CB-B784-6E227DDAC287}"/>
              </a:ext>
            </a:extLst>
          </p:cNvPr>
          <p:cNvSpPr txBox="1"/>
          <p:nvPr/>
        </p:nvSpPr>
        <p:spPr>
          <a:xfrm>
            <a:off x="1508795" y="4343400"/>
            <a:ext cx="7410003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did slavery prove to be such a consistent and powerful shaper of Texas from the Republic era, through annexation, and into the 1850s?</a:t>
            </a:r>
          </a:p>
        </p:txBody>
      </p:sp>
    </p:spTree>
    <p:extLst>
      <p:ext uri="{BB962C8B-B14F-4D97-AF65-F5344CB8AC3E}">
        <p14:creationId xmlns:p14="http://schemas.microsoft.com/office/powerpoint/2010/main" val="1347874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5E4F2FEF-A361-4724-B71C-042EF855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0"/>
            <a:ext cx="6324600" cy="77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02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E73CE699-C020-45CB-97BE-14A48402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01584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888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3628" y="838200"/>
            <a:ext cx="1016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FINAL VOTES ON TEXAS ANNEXATION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 U.S. CONGRESS:</a:t>
            </a:r>
          </a:p>
          <a:p>
            <a:pPr algn="ctr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57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3628" y="838200"/>
            <a:ext cx="1016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FINAL VOTES ON TEXAS ANNEXATION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 U.S. CONGRESS:</a:t>
            </a:r>
          </a:p>
          <a:p>
            <a:pPr algn="ctr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January 1845 -- House of Representatives: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120 in favor, 98 against</a:t>
            </a:r>
          </a:p>
          <a:p>
            <a:pPr algn="ctr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68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3628" y="838200"/>
            <a:ext cx="1016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FINAL VOTES ON TEXAS ANNEXATION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 U.S. CONGRESS:</a:t>
            </a:r>
          </a:p>
          <a:p>
            <a:pPr algn="ctr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January 1845 -- House of Representatives: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120 in favor, 98 against</a:t>
            </a:r>
          </a:p>
          <a:p>
            <a:pPr algn="ctr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February 1845 – Senate: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27 in favor, 25 against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39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0"/>
            <a:ext cx="6226176" cy="76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662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584200" y="152400"/>
            <a:ext cx="8991600" cy="832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TERMS OF THE U.S. OFFER </a:t>
            </a:r>
          </a:p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TO TEXAS FOR ANNEXATION: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Texas would enter the United States as a state, not a territory.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Texas would keep (and be responsible for) its public debt.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Texas would, however, retain its public lands.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Texas would turn over to the U.S. all its public buildings, forts,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 United States promised to resolve the boundary dispute between Texas and Mexico, enforcing the Rio Grande as the border.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55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0"/>
            <a:ext cx="6226176" cy="76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095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0AFFFBFD-998C-46C6-8A5A-1A907564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76200"/>
            <a:ext cx="5766279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BC727-464D-4DAC-8934-4DC92E9C2167}"/>
              </a:ext>
            </a:extLst>
          </p:cNvPr>
          <p:cNvSpPr txBox="1"/>
          <p:nvPr/>
        </p:nvSpPr>
        <p:spPr>
          <a:xfrm>
            <a:off x="5689600" y="1295400"/>
            <a:ext cx="4038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Polk signed the Texas Admission Act on December 29, 1845</a:t>
            </a:r>
          </a:p>
        </p:txBody>
      </p:sp>
    </p:spTree>
    <p:extLst>
      <p:ext uri="{BB962C8B-B14F-4D97-AF65-F5344CB8AC3E}">
        <p14:creationId xmlns:p14="http://schemas.microsoft.com/office/powerpoint/2010/main" val="741114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8A18DD00-2413-4F22-B6AC-C6DCC708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81000"/>
            <a:ext cx="716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4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4.jpg">
            <a:extLst>
              <a:ext uri="{FF2B5EF4-FFF2-40B4-BE49-F238E27FC236}">
                <a16:creationId xmlns:a16="http://schemas.microsoft.com/office/drawing/2014/main" id="{ED89E320-A42E-4D03-BDA1-2C8F66C04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8A18DD00-2413-4F22-B6AC-C6DCC708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81000"/>
            <a:ext cx="716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91B87-0B70-427D-B4FF-B7A3EFB2AF0B}"/>
              </a:ext>
            </a:extLst>
          </p:cNvPr>
          <p:cNvSpPr txBox="1"/>
          <p:nvPr/>
        </p:nvSpPr>
        <p:spPr>
          <a:xfrm>
            <a:off x="520700" y="6248400"/>
            <a:ext cx="9118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TEKS Supporting Standard 7.1(B):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explain the significance of the following dates:  . . .  1845, annexation.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98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60713BC6-3B4D-4C28-BD56-F4C5D01F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992822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09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3652CCB6-096E-4A62-BFCD-0CA22375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0160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3652CCB6-096E-4A62-BFCD-0CA22375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0160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3324B-034B-4DCA-8C62-3E1C9E5DA256}"/>
              </a:ext>
            </a:extLst>
          </p:cNvPr>
          <p:cNvSpPr txBox="1"/>
          <p:nvPr/>
        </p:nvSpPr>
        <p:spPr>
          <a:xfrm>
            <a:off x="660400" y="3048000"/>
            <a:ext cx="9118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TEKS Supporting Standard 7.10(B):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describe how immigration and migration to Texas have influenced Texas.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00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768CA4C-FB8E-4780-8C2B-1A1A0883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1298238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768CA4C-FB8E-4780-8C2B-1A1A0883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1298238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538B6-05BF-431F-9C1A-4E5F770FA86A}"/>
              </a:ext>
            </a:extLst>
          </p:cNvPr>
          <p:cNvSpPr txBox="1"/>
          <p:nvPr/>
        </p:nvSpPr>
        <p:spPr>
          <a:xfrm>
            <a:off x="520700" y="1123147"/>
            <a:ext cx="9118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TEKS Readiness Standard 7.4(B):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analyze the causes of and events leading to Texas annexation such as security and debt.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53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768CA4C-FB8E-4780-8C2B-1A1A0883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1298238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7C5A6-F085-4444-919E-B418C220BFAE}"/>
              </a:ext>
            </a:extLst>
          </p:cNvPr>
          <p:cNvSpPr txBox="1"/>
          <p:nvPr/>
        </p:nvSpPr>
        <p:spPr>
          <a:xfrm>
            <a:off x="1508795" y="4343400"/>
            <a:ext cx="7410003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did slavery prove to be such a consistent and powerful shaper of Texas from the Republic era, through annexation, and into the 1850s?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538B6-05BF-431F-9C1A-4E5F770FA86A}"/>
              </a:ext>
            </a:extLst>
          </p:cNvPr>
          <p:cNvSpPr txBox="1"/>
          <p:nvPr/>
        </p:nvSpPr>
        <p:spPr>
          <a:xfrm>
            <a:off x="520700" y="1123147"/>
            <a:ext cx="9118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TEKS Readiness Standard 7.4(B):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analyze the causes of and events leading to Texas annexation such as security and debt.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42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CF0DBD6A-B5BA-4766-B712-AAF4D93C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4400" cy="771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9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5.jpg">
            <a:extLst>
              <a:ext uri="{FF2B5EF4-FFF2-40B4-BE49-F238E27FC236}">
                <a16:creationId xmlns:a16="http://schemas.microsoft.com/office/drawing/2014/main" id="{6A4F0A4B-CF83-4258-B613-2AA8E26DE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39261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DE803010-FA27-48B2-B9DF-04493178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226300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6.jpg">
            <a:extLst>
              <a:ext uri="{FF2B5EF4-FFF2-40B4-BE49-F238E27FC236}">
                <a16:creationId xmlns:a16="http://schemas.microsoft.com/office/drawing/2014/main" id="{0A9B4F48-86B6-44B5-B7AF-4C0C0AAA8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989388"/>
            <a:ext cx="32639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D7676FD0-AF07-491F-8109-8531B916C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00450"/>
            <a:ext cx="252095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5C616A18-53FA-497B-98CE-868A704B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60000" cy="1442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56800" cy="780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488</Words>
  <Application>Microsoft Office PowerPoint</Application>
  <PresentationFormat>Custom</PresentationFormat>
  <Paragraphs>45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Andrew Torget</cp:lastModifiedBy>
  <cp:revision>194</cp:revision>
  <cp:lastPrinted>2017-01-17T17:03:30Z</cp:lastPrinted>
  <dcterms:created xsi:type="dcterms:W3CDTF">2004-05-06T09:28:21Z</dcterms:created>
  <dcterms:modified xsi:type="dcterms:W3CDTF">2021-02-01T22:22:42Z</dcterms:modified>
</cp:coreProperties>
</file>