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6"/>
  </p:notesMasterIdLst>
  <p:handoutMasterIdLst>
    <p:handoutMasterId r:id="rId27"/>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69" r:id="rId19"/>
    <p:sldId id="271" r:id="rId20"/>
    <p:sldId id="272" r:id="rId21"/>
    <p:sldId id="273" r:id="rId22"/>
    <p:sldId id="274" r:id="rId23"/>
    <p:sldId id="275" r:id="rId24"/>
    <p:sldId id="276"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51" autoAdjust="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8368116-5DAC-4F5A-86B0-40713EA9A7A8}" type="datetimeFigureOut">
              <a:rPr lang="en-US" smtClean="0"/>
              <a:t>3/31/2021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8FA9BA-4393-499E-B111-9409F11781F8}" type="slidenum">
              <a:rPr lang="en-US" smtClean="0"/>
              <a:t>‹#›</a:t>
            </a:fld>
            <a:endParaRPr lang="en-US"/>
          </a:p>
        </p:txBody>
      </p:sp>
    </p:spTree>
    <p:extLst>
      <p:ext uri="{BB962C8B-B14F-4D97-AF65-F5344CB8AC3E}">
        <p14:creationId xmlns:p14="http://schemas.microsoft.com/office/powerpoint/2010/main" val="2046282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7BB13C-D93A-4304-A8BF-887B0AA1FA9B}" type="datetimeFigureOut">
              <a:rPr lang="en-US" smtClean="0"/>
              <a:t>3/31/2021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4C7D87-ED75-42EB-A086-A053135DD6F2}" type="slidenum">
              <a:rPr lang="en-US" smtClean="0"/>
              <a:t>‹#›</a:t>
            </a:fld>
            <a:endParaRPr lang="en-US"/>
          </a:p>
        </p:txBody>
      </p:sp>
    </p:spTree>
    <p:extLst>
      <p:ext uri="{BB962C8B-B14F-4D97-AF65-F5344CB8AC3E}">
        <p14:creationId xmlns:p14="http://schemas.microsoft.com/office/powerpoint/2010/main" val="345192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Panoramic view of encampment of Army of Potomac at Cumberland Landing, on </a:t>
            </a:r>
            <a:r>
              <a:rPr lang="en-US" dirty="0" err="1" smtClean="0"/>
              <a:t>Pamunkey</a:t>
            </a:r>
            <a:r>
              <a:rPr lang="en-US" dirty="0" smtClean="0"/>
              <a:t> River, May 1862,</a:t>
            </a:r>
            <a:r>
              <a:rPr lang="en-US" baseline="0" dirty="0" smtClean="0"/>
              <a:t> Library of Congress Prints and Photographs Division, </a:t>
            </a:r>
            <a:r>
              <a:rPr lang="en-US" dirty="0" smtClean="0"/>
              <a:t>LC-USZ62-82752</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3</a:t>
            </a:fld>
            <a:endParaRPr lang="en-US"/>
          </a:p>
        </p:txBody>
      </p:sp>
    </p:spTree>
    <p:extLst>
      <p:ext uri="{BB962C8B-B14F-4D97-AF65-F5344CB8AC3E}">
        <p14:creationId xmlns:p14="http://schemas.microsoft.com/office/powerpoint/2010/main" val="2628122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Frank G. Campbell's military creation, Gettysburg</a:t>
            </a:r>
            <a:r>
              <a:rPr lang="en-US" i="1" baseline="0" dirty="0" smtClean="0"/>
              <a:t> </a:t>
            </a:r>
            <a:r>
              <a:rPr lang="en-US" baseline="0" dirty="0" smtClean="0"/>
              <a:t>(Hartford: Calhoun Print, 1898), Library of Congress Prints and Photographs Division, </a:t>
            </a:r>
            <a:r>
              <a:rPr lang="en-US" dirty="0" smtClean="0"/>
              <a:t>POS - TH - 1898 .G48, no. 1.</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12</a:t>
            </a:fld>
            <a:endParaRPr lang="en-US"/>
          </a:p>
        </p:txBody>
      </p:sp>
    </p:spTree>
    <p:extLst>
      <p:ext uri="{BB962C8B-B14F-4D97-AF65-F5344CB8AC3E}">
        <p14:creationId xmlns:p14="http://schemas.microsoft.com/office/powerpoint/2010/main" val="393792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Kurz</a:t>
            </a:r>
            <a:r>
              <a:rPr lang="en-US" dirty="0" smtClean="0"/>
              <a:t> &amp; </a:t>
            </a:r>
            <a:r>
              <a:rPr lang="en-US" dirty="0" err="1" smtClean="0"/>
              <a:t>Allision</a:t>
            </a:r>
            <a:r>
              <a:rPr lang="en-US" dirty="0" smtClean="0"/>
              <a:t>, Siege of Vicksburg--13, 15, &amp; 17 Corps, Commanded by Gen. U.S. Grant, assisted by the Navy under Admiral Porter--Surrender, July 4, 1863,</a:t>
            </a:r>
            <a:r>
              <a:rPr lang="en-US" baseline="0" dirty="0" smtClean="0"/>
              <a:t> (</a:t>
            </a:r>
            <a:r>
              <a:rPr lang="en-US" baseline="0" dirty="0" err="1" smtClean="0"/>
              <a:t>n.p</a:t>
            </a:r>
            <a:r>
              <a:rPr lang="en-US" baseline="0" dirty="0" smtClean="0"/>
              <a:t>.: </a:t>
            </a:r>
            <a:r>
              <a:rPr lang="en-US" baseline="0" dirty="0" err="1" smtClean="0"/>
              <a:t>n.p</a:t>
            </a:r>
            <a:r>
              <a:rPr lang="en-US" baseline="0" dirty="0" smtClean="0"/>
              <a:t>., 1888), </a:t>
            </a:r>
            <a:r>
              <a:rPr lang="en-US" dirty="0" smtClean="0"/>
              <a:t>LC-DIG-pga-01871.</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13</a:t>
            </a:fld>
            <a:endParaRPr lang="en-US"/>
          </a:p>
        </p:txBody>
      </p:sp>
    </p:spTree>
    <p:extLst>
      <p:ext uri="{BB962C8B-B14F-4D97-AF65-F5344CB8AC3E}">
        <p14:creationId xmlns:p14="http://schemas.microsoft.com/office/powerpoint/2010/main" val="105567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view of battle ground, Vicksburg, Mississippi]  (Detroit: Detroit Publishing</a:t>
            </a:r>
            <a:r>
              <a:rPr lang="en-US" baseline="0" dirty="0" smtClean="0"/>
              <a:t> Co., 1900), Library of Congress Prints and Photographs Division, </a:t>
            </a:r>
            <a:r>
              <a:rPr lang="en-US" dirty="0" smtClean="0"/>
              <a:t>LC-DIG-det-4a05884.</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14</a:t>
            </a:fld>
            <a:endParaRPr lang="en-US"/>
          </a:p>
        </p:txBody>
      </p:sp>
    </p:spTree>
    <p:extLst>
      <p:ext uri="{BB962C8B-B14F-4D97-AF65-F5344CB8AC3E}">
        <p14:creationId xmlns:p14="http://schemas.microsoft.com/office/powerpoint/2010/main" val="87421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Currier &amp; Ives, Siege and capture of Vicksburg, Miss. July 4th 1863</a:t>
            </a:r>
            <a:r>
              <a:rPr lang="en-US" baseline="0" dirty="0" smtClean="0"/>
              <a:t> (New York: Currier &amp; Ives, </a:t>
            </a:r>
            <a:r>
              <a:rPr lang="en-US" baseline="0" dirty="0" err="1" smtClean="0"/>
              <a:t>n.d.</a:t>
            </a:r>
            <a:r>
              <a:rPr lang="en-US" baseline="0" dirty="0" smtClean="0"/>
              <a:t>), Library of Congress Prints and Photographs Division, </a:t>
            </a:r>
            <a:r>
              <a:rPr lang="en-US" dirty="0" smtClean="0"/>
              <a:t>LC-DIG-pga-08904.</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15</a:t>
            </a:fld>
            <a:endParaRPr lang="en-US"/>
          </a:p>
        </p:txBody>
      </p:sp>
    </p:spTree>
    <p:extLst>
      <p:ext uri="{BB962C8B-B14F-4D97-AF65-F5344CB8AC3E}">
        <p14:creationId xmlns:p14="http://schemas.microsoft.com/office/powerpoint/2010/main" val="41365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leader and his battles - Ulysses S. Grant, Lieutenant-General, U.S.A. </a:t>
            </a:r>
            <a:r>
              <a:rPr lang="en-US" i="0" dirty="0" smtClean="0"/>
              <a:t>(New</a:t>
            </a:r>
            <a:r>
              <a:rPr lang="en-US" i="0" baseline="0" dirty="0" smtClean="0"/>
              <a:t> York: </a:t>
            </a:r>
            <a:r>
              <a:rPr lang="en-US" i="0" baseline="0" dirty="0" err="1" smtClean="0"/>
              <a:t>Haasis</a:t>
            </a:r>
            <a:r>
              <a:rPr lang="en-US" i="0" baseline="0" dirty="0" smtClean="0"/>
              <a:t> &amp; </a:t>
            </a:r>
            <a:r>
              <a:rPr lang="en-US" i="0" baseline="0" dirty="0" err="1" smtClean="0"/>
              <a:t>Lubrecht</a:t>
            </a:r>
            <a:r>
              <a:rPr lang="en-US" i="0" baseline="0" dirty="0" smtClean="0"/>
              <a:t>, c.1866), </a:t>
            </a:r>
            <a:r>
              <a:rPr lang="en-US" dirty="0" smtClean="0"/>
              <a:t>LC-DIG-pga-03430 .</a:t>
            </a:r>
            <a:endParaRPr lang="en-US" i="1" dirty="0"/>
          </a:p>
        </p:txBody>
      </p:sp>
      <p:sp>
        <p:nvSpPr>
          <p:cNvPr id="4" name="Slide Number Placeholder 3"/>
          <p:cNvSpPr>
            <a:spLocks noGrp="1"/>
          </p:cNvSpPr>
          <p:nvPr>
            <p:ph type="sldNum" sz="quarter" idx="10"/>
          </p:nvPr>
        </p:nvSpPr>
        <p:spPr/>
        <p:txBody>
          <a:bodyPr/>
          <a:lstStyle/>
          <a:p>
            <a:fld id="{754C7D87-ED75-42EB-A086-A053135DD6F2}" type="slidenum">
              <a:rPr lang="en-US" smtClean="0"/>
              <a:t>16</a:t>
            </a:fld>
            <a:endParaRPr lang="en-US"/>
          </a:p>
        </p:txBody>
      </p:sp>
    </p:spTree>
    <p:extLst>
      <p:ext uri="{BB962C8B-B14F-4D97-AF65-F5344CB8AC3E}">
        <p14:creationId xmlns:p14="http://schemas.microsoft.com/office/powerpoint/2010/main" val="282495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Nast, </a:t>
            </a:r>
            <a:r>
              <a:rPr lang="en-US" i="1" dirty="0" smtClean="0"/>
              <a:t>Emancipation</a:t>
            </a:r>
            <a:r>
              <a:rPr lang="en-US" i="0" baseline="0" dirty="0" smtClean="0"/>
              <a:t> (Philadelphia: S. </a:t>
            </a:r>
            <a:r>
              <a:rPr lang="en-US" i="0" baseline="0" dirty="0" err="1" smtClean="0"/>
              <a:t>Bott</a:t>
            </a:r>
            <a:r>
              <a:rPr lang="en-US" i="0" baseline="0" dirty="0" smtClean="0"/>
              <a:t>, c. 1865), Library of Congress Prints and Photographs Division, </a:t>
            </a:r>
            <a:r>
              <a:rPr lang="en-US" dirty="0" smtClean="0"/>
              <a:t>LC-DIG-pga-03898.</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4</a:t>
            </a:fld>
            <a:endParaRPr lang="en-US"/>
          </a:p>
        </p:txBody>
      </p:sp>
    </p:spTree>
    <p:extLst>
      <p:ext uri="{BB962C8B-B14F-4D97-AF65-F5344CB8AC3E}">
        <p14:creationId xmlns:p14="http://schemas.microsoft.com/office/powerpoint/2010/main" val="309495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 </a:t>
            </a:r>
            <a:r>
              <a:rPr lang="en-US" dirty="0" err="1" smtClean="0"/>
              <a:t>Serz</a:t>
            </a:r>
            <a:r>
              <a:rPr lang="en-US" dirty="0" smtClean="0"/>
              <a:t> engraving of W. E. Winner,</a:t>
            </a:r>
            <a:r>
              <a:rPr lang="en-US" baseline="0" dirty="0" smtClean="0"/>
              <a:t> </a:t>
            </a:r>
            <a:r>
              <a:rPr lang="en-US" i="1" baseline="0" dirty="0" smtClean="0"/>
              <a:t>Abraham Lincoln President of the United States Signing the Emancipation Proclamation</a:t>
            </a:r>
            <a:r>
              <a:rPr lang="en-US" i="0" baseline="0" dirty="0" smtClean="0"/>
              <a:t>, (Philadelphia: John Dainty, c. 1864), Library of Congress Prints and Photographs Division, </a:t>
            </a:r>
            <a:r>
              <a:rPr lang="en-US" dirty="0" smtClean="0"/>
              <a:t>LC-DIG-pga-08284</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5</a:t>
            </a:fld>
            <a:endParaRPr lang="en-US"/>
          </a:p>
        </p:txBody>
      </p:sp>
    </p:spTree>
    <p:extLst>
      <p:ext uri="{BB962C8B-B14F-4D97-AF65-F5344CB8AC3E}">
        <p14:creationId xmlns:p14="http://schemas.microsoft.com/office/powerpoint/2010/main" val="428063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 G. Fish, </a:t>
            </a:r>
            <a:r>
              <a:rPr lang="en-US" i="1" dirty="0" smtClean="0"/>
              <a:t>Emancipation</a:t>
            </a:r>
            <a:r>
              <a:rPr lang="en-US" i="0" dirty="0" smtClean="0"/>
              <a:t> (Boston: J. Soule,</a:t>
            </a:r>
            <a:r>
              <a:rPr lang="en-US" i="0" baseline="0" dirty="0" smtClean="0"/>
              <a:t> c. 1863), Library of Congress Prints and Photographs Division, </a:t>
            </a:r>
            <a:r>
              <a:rPr lang="en-US" dirty="0" smtClean="0"/>
              <a:t>LC-DIG-ppmsca-11278 </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6</a:t>
            </a:fld>
            <a:endParaRPr lang="en-US"/>
          </a:p>
        </p:txBody>
      </p:sp>
    </p:spTree>
    <p:extLst>
      <p:ext uri="{BB962C8B-B14F-4D97-AF65-F5344CB8AC3E}">
        <p14:creationId xmlns:p14="http://schemas.microsoft.com/office/powerpoint/2010/main" val="319395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Enoch Long, [Unidentified African American soldier in Union uniform with a rifle and revolver in front of painted backdrop showing weapons and American flag at Benton Barracks, Saint Louis, Missouri],</a:t>
            </a:r>
            <a:r>
              <a:rPr lang="en-US" baseline="0" dirty="0" smtClean="0"/>
              <a:t> c.1863-1865, Library of Congress Prints and Photographs Division, </a:t>
            </a:r>
            <a:r>
              <a:rPr lang="en-US" dirty="0" smtClean="0"/>
              <a:t>LC-DIG-ppmsca-36456.</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7</a:t>
            </a:fld>
            <a:endParaRPr lang="en-US"/>
          </a:p>
        </p:txBody>
      </p:sp>
    </p:spTree>
    <p:extLst>
      <p:ext uri="{BB962C8B-B14F-4D97-AF65-F5344CB8AC3E}">
        <p14:creationId xmlns:p14="http://schemas.microsoft.com/office/powerpoint/2010/main" val="247151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[Sailor with cigar in hand holding a double case image of confederate soldiers], </a:t>
            </a:r>
            <a:r>
              <a:rPr lang="en-US" dirty="0" err="1" smtClean="0"/>
              <a:t>ambrotype</a:t>
            </a:r>
            <a:r>
              <a:rPr lang="en-US" dirty="0" smtClean="0"/>
              <a:t>, c.1860-1870, Library of Congress Prints and Photographs</a:t>
            </a:r>
            <a:r>
              <a:rPr lang="en-US" baseline="0" dirty="0" smtClean="0"/>
              <a:t> Division, </a:t>
            </a:r>
            <a:r>
              <a:rPr lang="en-US" dirty="0" smtClean="0"/>
              <a:t>LC-DIG-ppmsca-11292.</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8</a:t>
            </a:fld>
            <a:endParaRPr lang="en-US"/>
          </a:p>
        </p:txBody>
      </p:sp>
    </p:spTree>
    <p:extLst>
      <p:ext uri="{BB962C8B-B14F-4D97-AF65-F5344CB8AC3E}">
        <p14:creationId xmlns:p14="http://schemas.microsoft.com/office/powerpoint/2010/main" val="242181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Currier &amp; Ives, </a:t>
            </a:r>
            <a:r>
              <a:rPr lang="en-US" i="1" dirty="0" smtClean="0"/>
              <a:t>The Battle of Gettysburg, July 3 1863</a:t>
            </a:r>
            <a:r>
              <a:rPr lang="en-US" i="0" baseline="0" dirty="0" smtClean="0"/>
              <a:t> (New York: Currier &amp; Ives, c. 1863), Library of Congress Prints and Photographs Division, </a:t>
            </a:r>
            <a:r>
              <a:rPr lang="en-US" dirty="0" smtClean="0"/>
              <a:t>LC-DIG-pga-06132.</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9</a:t>
            </a:fld>
            <a:endParaRPr lang="en-US"/>
          </a:p>
        </p:txBody>
      </p:sp>
    </p:spTree>
    <p:extLst>
      <p:ext uri="{BB962C8B-B14F-4D97-AF65-F5344CB8AC3E}">
        <p14:creationId xmlns:p14="http://schemas.microsoft.com/office/powerpoint/2010/main" val="231213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B. </a:t>
            </a:r>
            <a:r>
              <a:rPr lang="en-US" dirty="0" err="1" smtClean="0"/>
              <a:t>Batchelder</a:t>
            </a:r>
            <a:r>
              <a:rPr lang="en-US" dirty="0" smtClean="0"/>
              <a:t>,</a:t>
            </a:r>
            <a:r>
              <a:rPr lang="en-US" baseline="0" dirty="0" smtClean="0"/>
              <a:t> </a:t>
            </a:r>
            <a:r>
              <a:rPr lang="en-US" i="1" baseline="0" dirty="0" smtClean="0"/>
              <a:t>Gettysburg Battlefield</a:t>
            </a:r>
            <a:r>
              <a:rPr lang="en-US" i="0" baseline="0" dirty="0" smtClean="0"/>
              <a:t> (New York: Endicott &amp; Co., c. 1863), Library of Congress Prints and Photographs Division, </a:t>
            </a:r>
            <a:r>
              <a:rPr lang="en-US" dirty="0" smtClean="0"/>
              <a:t>LC-DIG-pga-01158.</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10</a:t>
            </a:fld>
            <a:endParaRPr lang="en-US"/>
          </a:p>
        </p:txBody>
      </p:sp>
    </p:spTree>
    <p:extLst>
      <p:ext uri="{BB962C8B-B14F-4D97-AF65-F5344CB8AC3E}">
        <p14:creationId xmlns:p14="http://schemas.microsoft.com/office/powerpoint/2010/main" val="2220389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Julian </a:t>
            </a:r>
            <a:r>
              <a:rPr lang="en-US" dirty="0" err="1" smtClean="0"/>
              <a:t>Vannerson</a:t>
            </a:r>
            <a:r>
              <a:rPr lang="en-US" dirty="0" smtClean="0"/>
              <a:t>, [General Robert E. Lee, full-length portrait, standing, facing front, with left hand at waist, on sword, wearing military uniform] c. 1864, Library of Congress Prints and Photographs</a:t>
            </a:r>
            <a:r>
              <a:rPr lang="en-US" baseline="0" dirty="0" smtClean="0"/>
              <a:t> Division, </a:t>
            </a:r>
            <a:r>
              <a:rPr lang="en-US" dirty="0" smtClean="0"/>
              <a:t>LC-DIG-ppmsca-35446.</a:t>
            </a:r>
            <a:endParaRPr lang="en-US" dirty="0"/>
          </a:p>
        </p:txBody>
      </p:sp>
      <p:sp>
        <p:nvSpPr>
          <p:cNvPr id="4" name="Slide Number Placeholder 3"/>
          <p:cNvSpPr>
            <a:spLocks noGrp="1"/>
          </p:cNvSpPr>
          <p:nvPr>
            <p:ph type="sldNum" sz="quarter" idx="10"/>
          </p:nvPr>
        </p:nvSpPr>
        <p:spPr/>
        <p:txBody>
          <a:bodyPr/>
          <a:lstStyle/>
          <a:p>
            <a:fld id="{754C7D87-ED75-42EB-A086-A053135DD6F2}" type="slidenum">
              <a:rPr lang="en-US" smtClean="0"/>
              <a:t>11</a:t>
            </a:fld>
            <a:endParaRPr lang="en-US"/>
          </a:p>
        </p:txBody>
      </p:sp>
    </p:spTree>
    <p:extLst>
      <p:ext uri="{BB962C8B-B14F-4D97-AF65-F5344CB8AC3E}">
        <p14:creationId xmlns:p14="http://schemas.microsoft.com/office/powerpoint/2010/main" val="22442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0FFAFD-AAB9-42B0-8651-A63B8C4A42FF}"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3876737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90FFAFD-AAB9-42B0-8651-A63B8C4A42FF}"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18510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90FFAFD-AAB9-42B0-8651-A63B8C4A42FF}"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4229774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90FFAFD-AAB9-42B0-8651-A63B8C4A42FF}"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C465E-FC3F-4313-BF07-858C407050D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13104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0FFAFD-AAB9-42B0-8651-A63B8C4A42FF}"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1141711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0FFAFD-AAB9-42B0-8651-A63B8C4A42FF}" type="datetimeFigureOut">
              <a:rPr lang="en-US" smtClean="0"/>
              <a:t>3/31/2021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1709360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0FFAFD-AAB9-42B0-8651-A63B8C4A42FF}" type="datetimeFigureOut">
              <a:rPr lang="en-US" smtClean="0"/>
              <a:t>3/31/2021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972340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0FFAFD-AAB9-42B0-8651-A63B8C4A42FF}"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51941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0FFAFD-AAB9-42B0-8651-A63B8C4A42FF}"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54240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90FFAFD-AAB9-42B0-8651-A63B8C4A42FF}"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363336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0FFAFD-AAB9-42B0-8651-A63B8C4A42FF}"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306908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0FFAFD-AAB9-42B0-8651-A63B8C4A42FF}"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22903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0FFAFD-AAB9-42B0-8651-A63B8C4A42FF}" type="datetimeFigureOut">
              <a:rPr lang="en-US" smtClean="0"/>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130406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90FFAFD-AAB9-42B0-8651-A63B8C4A42FF}" type="datetimeFigureOut">
              <a:rPr lang="en-US" smtClean="0"/>
              <a:t>3/31/2021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22190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90FFAFD-AAB9-42B0-8651-A63B8C4A42FF}" type="datetimeFigureOut">
              <a:rPr lang="en-US" smtClean="0"/>
              <a:t>3/31/2021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145553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890FFAFD-AAB9-42B0-8651-A63B8C4A42FF}" type="datetimeFigureOut">
              <a:rPr lang="en-US" smtClean="0"/>
              <a:t>3/31/2021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272086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90FFAFD-AAB9-42B0-8651-A63B8C4A42FF}"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C465E-FC3F-4313-BF07-858C407050DF}" type="slidenum">
              <a:rPr lang="en-US" smtClean="0"/>
              <a:t>‹#›</a:t>
            </a:fld>
            <a:endParaRPr lang="en-US"/>
          </a:p>
        </p:txBody>
      </p:sp>
    </p:spTree>
    <p:extLst>
      <p:ext uri="{BB962C8B-B14F-4D97-AF65-F5344CB8AC3E}">
        <p14:creationId xmlns:p14="http://schemas.microsoft.com/office/powerpoint/2010/main" val="88617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90FFAFD-AAB9-42B0-8651-A63B8C4A42FF}" type="datetimeFigureOut">
              <a:rPr lang="en-US" smtClean="0"/>
              <a:t>3/31/2021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AEC465E-FC3F-4313-BF07-858C407050DF}" type="slidenum">
              <a:rPr lang="en-US" smtClean="0"/>
              <a:t>‹#›</a:t>
            </a:fld>
            <a:endParaRPr lang="en-US"/>
          </a:p>
        </p:txBody>
      </p:sp>
    </p:spTree>
    <p:extLst>
      <p:ext uri="{BB962C8B-B14F-4D97-AF65-F5344CB8AC3E}">
        <p14:creationId xmlns:p14="http://schemas.microsoft.com/office/powerpoint/2010/main" val="95196431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urcelsj@Grinnell.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mericanhistory.si.edu/changing-america-emancipation-proclamation-1863-and-march-washington-1963/1863/military-service" TargetMode="External"/><Relationship Id="rId2" Type="http://schemas.openxmlformats.org/officeDocument/2006/relationships/hyperlink" Target="https://www.loc.gov/pictures/" TargetMode="External"/><Relationship Id="rId1" Type="http://schemas.openxmlformats.org/officeDocument/2006/relationships/slideLayout" Target="../slideLayouts/slideLayout2.xml"/><Relationship Id="rId5" Type="http://schemas.openxmlformats.org/officeDocument/2006/relationships/hyperlink" Target="https://www.battlefields.org/learn/civil-war/battles/vicksburg" TargetMode="External"/><Relationship Id="rId4" Type="http://schemas.openxmlformats.org/officeDocument/2006/relationships/hyperlink" Target="https://www.battlefields.org/learn/civil-war/battles/gettysbu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Turning Points of the Civil War</a:t>
            </a:r>
            <a:endParaRPr lang="en-US" dirty="0"/>
          </a:p>
        </p:txBody>
      </p:sp>
      <p:sp>
        <p:nvSpPr>
          <p:cNvPr id="3" name="Subtitle 2"/>
          <p:cNvSpPr>
            <a:spLocks noGrp="1"/>
          </p:cNvSpPr>
          <p:nvPr>
            <p:ph type="subTitle" idx="1"/>
          </p:nvPr>
        </p:nvSpPr>
        <p:spPr/>
        <p:txBody>
          <a:bodyPr>
            <a:normAutofit/>
          </a:bodyPr>
          <a:lstStyle/>
          <a:p>
            <a:r>
              <a:rPr lang="en-US" dirty="0" smtClean="0"/>
              <a:t>Dr. Sarah j. purcell</a:t>
            </a:r>
          </a:p>
          <a:p>
            <a:r>
              <a:rPr lang="en-US" dirty="0" smtClean="0"/>
              <a:t>Grinnell college				</a:t>
            </a:r>
            <a:r>
              <a:rPr lang="en-US" dirty="0" smtClean="0">
                <a:hlinkClick r:id="rId2"/>
              </a:rPr>
              <a:t>purcelsj@Grinnell.edu</a:t>
            </a:r>
            <a:r>
              <a:rPr lang="en-US" dirty="0" smtClean="0"/>
              <a:t> </a:t>
            </a:r>
            <a:endParaRPr lang="en-US" dirty="0"/>
          </a:p>
        </p:txBody>
      </p:sp>
    </p:spTree>
    <p:extLst>
      <p:ext uri="{BB962C8B-B14F-4D97-AF65-F5344CB8AC3E}">
        <p14:creationId xmlns:p14="http://schemas.microsoft.com/office/powerpoint/2010/main" val="4187042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Gettysburg—Scale of Battle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2366" y="2052638"/>
            <a:ext cx="6129044" cy="4195762"/>
          </a:xfrm>
        </p:spPr>
      </p:pic>
    </p:spTree>
    <p:extLst>
      <p:ext uri="{BB962C8B-B14F-4D97-AF65-F5344CB8AC3E}">
        <p14:creationId xmlns:p14="http://schemas.microsoft.com/office/powerpoint/2010/main" val="55462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Gettysburg—”High Water Mark?”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75546" y="2052638"/>
            <a:ext cx="2602683" cy="4195762"/>
          </a:xfrm>
        </p:spPr>
      </p:pic>
    </p:spTree>
    <p:extLst>
      <p:ext uri="{BB962C8B-B14F-4D97-AF65-F5344CB8AC3E}">
        <p14:creationId xmlns:p14="http://schemas.microsoft.com/office/powerpoint/2010/main" val="3380891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Gettysburg &amp; Morale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64" y="1152983"/>
            <a:ext cx="2900515" cy="5524791"/>
          </a:xfrm>
        </p:spPr>
      </p:pic>
    </p:spTree>
    <p:extLst>
      <p:ext uri="{BB962C8B-B14F-4D97-AF65-F5344CB8AC3E}">
        <p14:creationId xmlns:p14="http://schemas.microsoft.com/office/powerpoint/2010/main" val="98597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Turning Point</a:t>
            </a:r>
            <a:r>
              <a:rPr lang="en-US" smtClean="0"/>
              <a:t>: </a:t>
            </a:r>
            <a:br>
              <a:rPr lang="en-US" smtClean="0"/>
            </a:br>
            <a:r>
              <a:rPr lang="en-US" smtClean="0"/>
              <a:t>Battle </a:t>
            </a:r>
            <a:r>
              <a:rPr lang="en-US" dirty="0" smtClean="0"/>
              <a:t>of Vicksburg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8187" y="2021260"/>
            <a:ext cx="5606381" cy="4423785"/>
          </a:xfrm>
        </p:spPr>
      </p:pic>
    </p:spTree>
    <p:extLst>
      <p:ext uri="{BB962C8B-B14F-4D97-AF65-F5344CB8AC3E}">
        <p14:creationId xmlns:p14="http://schemas.microsoft.com/office/powerpoint/2010/main" val="4073169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Vicksburg and Supply Lines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9405" y="2052638"/>
            <a:ext cx="5254966" cy="4195762"/>
          </a:xfrm>
        </p:spPr>
      </p:pic>
    </p:spTree>
    <p:extLst>
      <p:ext uri="{BB962C8B-B14F-4D97-AF65-F5344CB8AC3E}">
        <p14:creationId xmlns:p14="http://schemas.microsoft.com/office/powerpoint/2010/main" val="2219603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Vicksburg and Total War</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5332" y="1725578"/>
            <a:ext cx="6496488" cy="4699803"/>
          </a:xfrm>
        </p:spPr>
      </p:pic>
    </p:spTree>
    <p:extLst>
      <p:ext uri="{BB962C8B-B14F-4D97-AF65-F5344CB8AC3E}">
        <p14:creationId xmlns:p14="http://schemas.microsoft.com/office/powerpoint/2010/main" val="3110310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Vicksburg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6814" y="727587"/>
            <a:ext cx="4666580" cy="5973223"/>
          </a:xfrm>
        </p:spPr>
      </p:pic>
    </p:spTree>
    <p:extLst>
      <p:ext uri="{BB962C8B-B14F-4D97-AF65-F5344CB8AC3E}">
        <p14:creationId xmlns:p14="http://schemas.microsoft.com/office/powerpoint/2010/main" val="1063259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Points</a:t>
            </a:r>
            <a:endParaRPr lang="en-US" dirty="0"/>
          </a:p>
        </p:txBody>
      </p:sp>
      <p:sp>
        <p:nvSpPr>
          <p:cNvPr id="3" name="Content Placeholder 2"/>
          <p:cNvSpPr>
            <a:spLocks noGrp="1"/>
          </p:cNvSpPr>
          <p:nvPr>
            <p:ph idx="1"/>
          </p:nvPr>
        </p:nvSpPr>
        <p:spPr/>
        <p:txBody>
          <a:bodyPr>
            <a:normAutofit/>
          </a:bodyPr>
          <a:lstStyle/>
          <a:p>
            <a:r>
              <a:rPr lang="en-US" sz="3200" dirty="0" smtClean="0"/>
              <a:t>After July 1863  advantage shifted to the United States</a:t>
            </a:r>
          </a:p>
          <a:p>
            <a:r>
              <a:rPr lang="en-US" sz="3200" dirty="0" smtClean="0"/>
              <a:t>Union victory was NOT inevitable</a:t>
            </a:r>
          </a:p>
          <a:p>
            <a:r>
              <a:rPr lang="en-US" sz="3200" dirty="0" smtClean="0"/>
              <a:t>Turning points allowed long-term Union advantage to be mobilized</a:t>
            </a:r>
          </a:p>
          <a:p>
            <a:r>
              <a:rPr lang="en-US" sz="3200" dirty="0" smtClean="0"/>
              <a:t>Very different war after these turning points</a:t>
            </a:r>
          </a:p>
        </p:txBody>
      </p:sp>
    </p:spTree>
    <p:extLst>
      <p:ext uri="{BB962C8B-B14F-4D97-AF65-F5344CB8AC3E}">
        <p14:creationId xmlns:p14="http://schemas.microsoft.com/office/powerpoint/2010/main" val="2170637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Points &amp; Public Memory</a:t>
            </a:r>
            <a:endParaRPr lang="en-US" dirty="0"/>
          </a:p>
        </p:txBody>
      </p:sp>
      <p:sp>
        <p:nvSpPr>
          <p:cNvPr id="3" name="Content Placeholder 2"/>
          <p:cNvSpPr>
            <a:spLocks noGrp="1"/>
          </p:cNvSpPr>
          <p:nvPr>
            <p:ph idx="1"/>
          </p:nvPr>
        </p:nvSpPr>
        <p:spPr/>
        <p:txBody>
          <a:bodyPr/>
          <a:lstStyle/>
          <a:p>
            <a:r>
              <a:rPr lang="en-US" sz="3200" dirty="0" smtClean="0"/>
              <a:t>Gettysburg eclipses Vicksburg in public memory</a:t>
            </a:r>
          </a:p>
          <a:p>
            <a:r>
              <a:rPr lang="en-US" sz="3200" dirty="0" smtClean="0"/>
              <a:t>Emancipation is very important in public memory—but military significance is underplayed</a:t>
            </a:r>
          </a:p>
          <a:p>
            <a:r>
              <a:rPr lang="en-US" sz="3200" dirty="0" smtClean="0"/>
              <a:t>Return to historical questions</a:t>
            </a:r>
          </a:p>
          <a:p>
            <a:pPr marL="0" indent="0">
              <a:buNone/>
            </a:pPr>
            <a:endParaRPr lang="en-US" dirty="0"/>
          </a:p>
        </p:txBody>
      </p:sp>
    </p:spTree>
    <p:extLst>
      <p:ext uri="{BB962C8B-B14F-4D97-AF65-F5344CB8AC3E}">
        <p14:creationId xmlns:p14="http://schemas.microsoft.com/office/powerpoint/2010/main" val="4102322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Teaching links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pPr>
              <a:buFont typeface="Wingdings" panose="05000000000000000000" pitchFamily="2" charset="2"/>
              <a:buChar char="Ø"/>
            </a:pPr>
            <a:r>
              <a:rPr lang="en-US" dirty="0" smtClean="0"/>
              <a:t>Library of Congress Prints and Photographs Catalog</a:t>
            </a:r>
            <a:r>
              <a:rPr lang="en-US" dirty="0"/>
              <a:t>: </a:t>
            </a:r>
            <a:r>
              <a:rPr lang="en-US" dirty="0">
                <a:hlinkClick r:id="rId2"/>
              </a:rPr>
              <a:t>https://www.loc.gov/pictures</a:t>
            </a:r>
            <a:r>
              <a:rPr lang="en-US" dirty="0" smtClean="0">
                <a:hlinkClick r:id="rId2"/>
              </a:rPr>
              <a:t>/</a:t>
            </a:r>
            <a:r>
              <a:rPr lang="en-US" dirty="0" smtClean="0"/>
              <a:t> </a:t>
            </a:r>
          </a:p>
          <a:p>
            <a:pPr>
              <a:buFont typeface="Wingdings" panose="05000000000000000000" pitchFamily="2" charset="2"/>
              <a:buChar char="Ø"/>
            </a:pPr>
            <a:r>
              <a:rPr lang="en-US" dirty="0" smtClean="0"/>
              <a:t>NMAH “Changing America: </a:t>
            </a:r>
            <a:r>
              <a:rPr lang="en-US" dirty="0"/>
              <a:t>Military Service”: </a:t>
            </a:r>
            <a:r>
              <a:rPr lang="en-US" dirty="0">
                <a:hlinkClick r:id="rId3"/>
              </a:rPr>
              <a:t>https://</a:t>
            </a:r>
            <a:r>
              <a:rPr lang="en-US" dirty="0" smtClean="0">
                <a:hlinkClick r:id="rId3"/>
              </a:rPr>
              <a:t>americanhistory.si.edu/changing-america-emancipation-proclamation-1863-and-march-washington-1963/1863/military-service</a:t>
            </a:r>
            <a:r>
              <a:rPr lang="en-US" dirty="0" smtClean="0"/>
              <a:t> </a:t>
            </a:r>
          </a:p>
          <a:p>
            <a:pPr>
              <a:buFont typeface="Wingdings" panose="05000000000000000000" pitchFamily="2" charset="2"/>
              <a:buChar char="Ø"/>
            </a:pPr>
            <a:r>
              <a:rPr lang="en-US" dirty="0" smtClean="0"/>
              <a:t>American Battlefield Trust, “Gettysburg”  recommend </a:t>
            </a:r>
            <a:r>
              <a:rPr lang="en-US" dirty="0"/>
              <a:t>animated battle map video:  </a:t>
            </a:r>
            <a:r>
              <a:rPr lang="en-US" dirty="0">
                <a:hlinkClick r:id="rId4"/>
              </a:rPr>
              <a:t>https://</a:t>
            </a:r>
            <a:r>
              <a:rPr lang="en-US" dirty="0" smtClean="0">
                <a:hlinkClick r:id="rId4"/>
              </a:rPr>
              <a:t>www.battlefields.org/learn/civil-war/battles/gettysburg</a:t>
            </a:r>
            <a:r>
              <a:rPr lang="en-US" dirty="0" smtClean="0"/>
              <a:t> </a:t>
            </a:r>
          </a:p>
          <a:p>
            <a:pPr>
              <a:buFont typeface="Wingdings" panose="05000000000000000000" pitchFamily="2" charset="2"/>
              <a:buChar char="Ø"/>
            </a:pPr>
            <a:r>
              <a:rPr lang="en-US" dirty="0" smtClean="0"/>
              <a:t>American Battlefield Trust, “Vicksburg” recommend </a:t>
            </a:r>
            <a:r>
              <a:rPr lang="en-US" dirty="0"/>
              <a:t>animated battle map video: </a:t>
            </a:r>
            <a:r>
              <a:rPr lang="en-US" dirty="0">
                <a:hlinkClick r:id="rId5"/>
              </a:rPr>
              <a:t>https://</a:t>
            </a:r>
            <a:r>
              <a:rPr lang="en-US" dirty="0" smtClean="0">
                <a:hlinkClick r:id="rId5"/>
              </a:rPr>
              <a:t>www.battlefields.org/learn/civil-war/battles/vicksburg</a:t>
            </a:r>
            <a:r>
              <a:rPr lang="en-US" dirty="0" smtClean="0"/>
              <a:t> </a:t>
            </a:r>
            <a:endParaRPr lang="en-US" dirty="0"/>
          </a:p>
        </p:txBody>
      </p:sp>
    </p:spTree>
    <p:extLst>
      <p:ext uri="{BB962C8B-B14F-4D97-AF65-F5344CB8AC3E}">
        <p14:creationId xmlns:p14="http://schemas.microsoft.com/office/powerpoint/2010/main" val="1444370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Points of the Civil War</a:t>
            </a:r>
            <a:endParaRPr lang="en-US" dirty="0"/>
          </a:p>
        </p:txBody>
      </p:sp>
      <p:sp>
        <p:nvSpPr>
          <p:cNvPr id="3" name="Content Placeholder 2"/>
          <p:cNvSpPr>
            <a:spLocks noGrp="1"/>
          </p:cNvSpPr>
          <p:nvPr>
            <p:ph idx="1"/>
          </p:nvPr>
        </p:nvSpPr>
        <p:spPr/>
        <p:txBody>
          <a:bodyPr/>
          <a:lstStyle/>
          <a:p>
            <a:r>
              <a:rPr lang="en-US" sz="2400" dirty="0" smtClean="0"/>
              <a:t>What kind of historical questions are raised by thinking about “turning points?”  </a:t>
            </a:r>
          </a:p>
          <a:p>
            <a:r>
              <a:rPr lang="en-US" sz="2400" dirty="0" smtClean="0"/>
              <a:t>“Turning Points” were plural</a:t>
            </a:r>
          </a:p>
          <a:p>
            <a:r>
              <a:rPr lang="en-US" sz="2400" dirty="0" smtClean="0"/>
              <a:t>Situation of War by late 1862</a:t>
            </a:r>
          </a:p>
          <a:p>
            <a:pPr lvl="1"/>
            <a:r>
              <a:rPr lang="en-US" sz="2400" dirty="0" smtClean="0"/>
              <a:t>Lee’s first offensive into North was pushed back</a:t>
            </a:r>
          </a:p>
          <a:p>
            <a:pPr lvl="1"/>
            <a:r>
              <a:rPr lang="en-US" sz="2400" dirty="0" smtClean="0"/>
              <a:t>Lincoln issues preliminary Emancipation Proclamation</a:t>
            </a:r>
          </a:p>
          <a:p>
            <a:pPr lvl="1"/>
            <a:r>
              <a:rPr lang="en-US" sz="2400" dirty="0" smtClean="0"/>
              <a:t>Grant begins difficult Vicksburg Campaign</a:t>
            </a:r>
          </a:p>
          <a:p>
            <a:pPr lvl="1"/>
            <a:r>
              <a:rPr lang="en-US" sz="2400" dirty="0" smtClean="0"/>
              <a:t>Fredericksburg and Chancellorsville go poorly for U.S.</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756757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Sources: Frederick Douglass</a:t>
            </a:r>
            <a:endParaRPr lang="en-US" dirty="0"/>
          </a:p>
        </p:txBody>
      </p:sp>
      <p:sp>
        <p:nvSpPr>
          <p:cNvPr id="3" name="Content Placeholder 2"/>
          <p:cNvSpPr>
            <a:spLocks noGrp="1"/>
          </p:cNvSpPr>
          <p:nvPr>
            <p:ph idx="1"/>
          </p:nvPr>
        </p:nvSpPr>
        <p:spPr/>
        <p:txBody>
          <a:bodyPr/>
          <a:lstStyle/>
          <a:p>
            <a:r>
              <a:rPr lang="en-US" dirty="0" smtClean="0"/>
              <a:t>What connections did Frederick Douglass draw between emancipation and military service in his speech to Philadelphians in July 1863?</a:t>
            </a:r>
          </a:p>
          <a:p>
            <a:r>
              <a:rPr lang="en-US" dirty="0" smtClean="0"/>
              <a:t>How did Douglass try to persuade Black men to enlist in the U.S. Army?  What would military service do for Black Americans individually and collectively, according to Douglass?</a:t>
            </a:r>
          </a:p>
          <a:p>
            <a:r>
              <a:rPr lang="en-US" dirty="0" smtClean="0"/>
              <a:t>After reading this document: How would you describe the enlistment of Black men in the U.S. Army in 1863 as a “turning point” of the Civil War?</a:t>
            </a:r>
            <a:endParaRPr lang="en-US" dirty="0"/>
          </a:p>
        </p:txBody>
      </p:sp>
    </p:spTree>
    <p:extLst>
      <p:ext uri="{BB962C8B-B14F-4D97-AF65-F5344CB8AC3E}">
        <p14:creationId xmlns:p14="http://schemas.microsoft.com/office/powerpoint/2010/main" val="329500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 Josiah Gorgas</a:t>
            </a:r>
            <a:endParaRPr lang="en-US" dirty="0"/>
          </a:p>
        </p:txBody>
      </p:sp>
      <p:sp>
        <p:nvSpPr>
          <p:cNvPr id="3" name="Content Placeholder 2"/>
          <p:cNvSpPr>
            <a:spLocks noGrp="1"/>
          </p:cNvSpPr>
          <p:nvPr>
            <p:ph idx="1"/>
          </p:nvPr>
        </p:nvSpPr>
        <p:spPr/>
        <p:txBody>
          <a:bodyPr/>
          <a:lstStyle/>
          <a:p>
            <a:r>
              <a:rPr lang="en-US" dirty="0" smtClean="0"/>
              <a:t>How would you describe the tone of Gorgas’s journal entry from July 28, 1863?</a:t>
            </a:r>
          </a:p>
          <a:p>
            <a:r>
              <a:rPr lang="en-US" dirty="0" smtClean="0"/>
              <a:t>What kinds of factors does Gorgas cite in claiming that the Confederacy has completely reversed its “point of success” from just one month previous?  What is making Gorgas feel like failure is imminent?</a:t>
            </a:r>
          </a:p>
          <a:p>
            <a:r>
              <a:rPr lang="en-US" dirty="0" smtClean="0"/>
              <a:t>How would you compare Gorgas’s assessment of the “turning points” of 1863 to the speech by Frederick Douglass?  Compare their use of language and purpose in writing.</a:t>
            </a:r>
          </a:p>
          <a:p>
            <a:r>
              <a:rPr lang="en-US" dirty="0" smtClean="0"/>
              <a:t>What insight does Gorgas’s journal provide about the nature of “turning points” in history?</a:t>
            </a:r>
            <a:endParaRPr lang="en-US" dirty="0"/>
          </a:p>
        </p:txBody>
      </p:sp>
    </p:spTree>
    <p:extLst>
      <p:ext uri="{BB962C8B-B14F-4D97-AF65-F5344CB8AC3E}">
        <p14:creationId xmlns:p14="http://schemas.microsoft.com/office/powerpoint/2010/main" val="368737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cause a change in 1863?</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8187" y="2052638"/>
            <a:ext cx="5317401" cy="4195762"/>
          </a:xfrm>
        </p:spPr>
      </p:pic>
    </p:spTree>
    <p:extLst>
      <p:ext uri="{BB962C8B-B14F-4D97-AF65-F5344CB8AC3E}">
        <p14:creationId xmlns:p14="http://schemas.microsoft.com/office/powerpoint/2010/main" val="1627513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Turning Point: Emancipation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01397" y="2052638"/>
            <a:ext cx="5550982" cy="4195762"/>
          </a:xfrm>
        </p:spPr>
      </p:pic>
    </p:spTree>
    <p:extLst>
      <p:ext uri="{BB962C8B-B14F-4D97-AF65-F5344CB8AC3E}">
        <p14:creationId xmlns:p14="http://schemas.microsoft.com/office/powerpoint/2010/main" val="2775439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as Executive Action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5260" y="2052638"/>
            <a:ext cx="2963256" cy="4195762"/>
          </a:xfrm>
        </p:spPr>
      </p:pic>
    </p:spTree>
    <p:extLst>
      <p:ext uri="{BB962C8B-B14F-4D97-AF65-F5344CB8AC3E}">
        <p14:creationId xmlns:p14="http://schemas.microsoft.com/office/powerpoint/2010/main" val="2393921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&amp; War Aims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20309" y="1581998"/>
            <a:ext cx="2975742" cy="4666402"/>
          </a:xfrm>
        </p:spPr>
      </p:pic>
    </p:spTree>
    <p:extLst>
      <p:ext uri="{BB962C8B-B14F-4D97-AF65-F5344CB8AC3E}">
        <p14:creationId xmlns:p14="http://schemas.microsoft.com/office/powerpoint/2010/main" val="3359228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shaped by African Americans</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2813" y="2052638"/>
            <a:ext cx="3068150" cy="4195762"/>
          </a:xfrm>
        </p:spPr>
      </p:pic>
    </p:spTree>
    <p:extLst>
      <p:ext uri="{BB962C8B-B14F-4D97-AF65-F5344CB8AC3E}">
        <p14:creationId xmlns:p14="http://schemas.microsoft.com/office/powerpoint/2010/main" val="3569242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and Black Troops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57632" y="2052638"/>
            <a:ext cx="3638512" cy="4195762"/>
          </a:xfrm>
        </p:spPr>
      </p:pic>
    </p:spTree>
    <p:extLst>
      <p:ext uri="{BB962C8B-B14F-4D97-AF65-F5344CB8AC3E}">
        <p14:creationId xmlns:p14="http://schemas.microsoft.com/office/powerpoint/2010/main" val="110557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Turning Point:</a:t>
            </a:r>
            <a:br>
              <a:rPr lang="en-US" dirty="0" smtClean="0"/>
            </a:br>
            <a:r>
              <a:rPr lang="en-US" dirty="0" smtClean="0"/>
              <a:t>Battle of Gettysburg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41077" y="2117078"/>
            <a:ext cx="4677508" cy="3640599"/>
          </a:xfrm>
        </p:spPr>
      </p:pic>
    </p:spTree>
    <p:extLst>
      <p:ext uri="{BB962C8B-B14F-4D97-AF65-F5344CB8AC3E}">
        <p14:creationId xmlns:p14="http://schemas.microsoft.com/office/powerpoint/2010/main" val="42265974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47708AD8BA67498802F3722DC41FA0" ma:contentTypeVersion="34" ma:contentTypeDescription="Create a new document." ma:contentTypeScope="" ma:versionID="3d0f3db60ffea660b64084a5b25e1ed0">
  <xsd:schema xmlns:xsd="http://www.w3.org/2001/XMLSchema" xmlns:xs="http://www.w3.org/2001/XMLSchema" xmlns:p="http://schemas.microsoft.com/office/2006/metadata/properties" xmlns:ns3="30d1bda5-66ca-41ed-9e30-da1b264d6c12" xmlns:ns4="36ee2eb4-4952-4bfa-8faf-b8c6925aa635" targetNamespace="http://schemas.microsoft.com/office/2006/metadata/properties" ma:root="true" ma:fieldsID="23f1c839acf829d09d4f25f5f72d1e77" ns3:_="" ns4:_="">
    <xsd:import namespace="30d1bda5-66ca-41ed-9e30-da1b264d6c12"/>
    <xsd:import namespace="36ee2eb4-4952-4bfa-8faf-b8c6925aa6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d1bda5-66ca-41ed-9e30-da1b264d6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Teams_Channel_Section_Location" ma:index="39" nillable="true" ma:displayName="Teams Channel Section Location" ma:internalName="Teams_Channel_Section_Location">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ee2eb4-4952-4bfa-8faf-b8c6925aa6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30d1bda5-66ca-41ed-9e30-da1b264d6c12" xsi:nil="true"/>
    <FolderType xmlns="30d1bda5-66ca-41ed-9e30-da1b264d6c12" xsi:nil="true"/>
    <LMS_Mappings xmlns="30d1bda5-66ca-41ed-9e30-da1b264d6c12" xsi:nil="true"/>
    <AppVersion xmlns="30d1bda5-66ca-41ed-9e30-da1b264d6c12" xsi:nil="true"/>
    <TeamsChannelId xmlns="30d1bda5-66ca-41ed-9e30-da1b264d6c12" xsi:nil="true"/>
    <IsNotebookLocked xmlns="30d1bda5-66ca-41ed-9e30-da1b264d6c12" xsi:nil="true"/>
    <DefaultSectionNames xmlns="30d1bda5-66ca-41ed-9e30-da1b264d6c12" xsi:nil="true"/>
    <Templates xmlns="30d1bda5-66ca-41ed-9e30-da1b264d6c12" xsi:nil="true"/>
    <Self_Registration_Enabled xmlns="30d1bda5-66ca-41ed-9e30-da1b264d6c12" xsi:nil="true"/>
    <CultureName xmlns="30d1bda5-66ca-41ed-9e30-da1b264d6c12" xsi:nil="true"/>
    <Students xmlns="30d1bda5-66ca-41ed-9e30-da1b264d6c12">
      <UserInfo>
        <DisplayName/>
        <AccountId xsi:nil="true"/>
        <AccountType/>
      </UserInfo>
    </Students>
    <Invited_Students xmlns="30d1bda5-66ca-41ed-9e30-da1b264d6c12" xsi:nil="true"/>
    <Teachers xmlns="30d1bda5-66ca-41ed-9e30-da1b264d6c12">
      <UserInfo>
        <DisplayName/>
        <AccountId xsi:nil="true"/>
        <AccountType/>
      </UserInfo>
    </Teachers>
    <Student_Groups xmlns="30d1bda5-66ca-41ed-9e30-da1b264d6c12">
      <UserInfo>
        <DisplayName/>
        <AccountId xsi:nil="true"/>
        <AccountType/>
      </UserInfo>
    </Student_Groups>
    <Teams_Channel_Section_Location xmlns="30d1bda5-66ca-41ed-9e30-da1b264d6c12" xsi:nil="true"/>
    <Math_Settings xmlns="30d1bda5-66ca-41ed-9e30-da1b264d6c12" xsi:nil="true"/>
    <Has_Teacher_Only_SectionGroup xmlns="30d1bda5-66ca-41ed-9e30-da1b264d6c12" xsi:nil="true"/>
    <Owner xmlns="30d1bda5-66ca-41ed-9e30-da1b264d6c12">
      <UserInfo>
        <DisplayName/>
        <AccountId xsi:nil="true"/>
        <AccountType/>
      </UserInfo>
    </Owner>
    <Distribution_Groups xmlns="30d1bda5-66ca-41ed-9e30-da1b264d6c12" xsi:nil="true"/>
    <Invited_Teachers xmlns="30d1bda5-66ca-41ed-9e30-da1b264d6c12" xsi:nil="true"/>
    <Is_Collaboration_Space_Locked xmlns="30d1bda5-66ca-41ed-9e30-da1b264d6c12" xsi:nil="true"/>
  </documentManagement>
</p:properties>
</file>

<file path=customXml/itemProps1.xml><?xml version="1.0" encoding="utf-8"?>
<ds:datastoreItem xmlns:ds="http://schemas.openxmlformats.org/officeDocument/2006/customXml" ds:itemID="{13E6970C-CCDE-4877-B8DD-8B7C03E50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d1bda5-66ca-41ed-9e30-da1b264d6c12"/>
    <ds:schemaRef ds:uri="36ee2eb4-4952-4bfa-8faf-b8c6925aa6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D9EA56-A169-419A-9A03-8750FD4674E8}">
  <ds:schemaRefs>
    <ds:schemaRef ds:uri="http://schemas.microsoft.com/sharepoint/v3/contenttype/forms"/>
  </ds:schemaRefs>
</ds:datastoreItem>
</file>

<file path=customXml/itemProps3.xml><?xml version="1.0" encoding="utf-8"?>
<ds:datastoreItem xmlns:ds="http://schemas.openxmlformats.org/officeDocument/2006/customXml" ds:itemID="{F0ACE115-ABA0-470F-BECC-BFD50696456A}">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30d1bda5-66ca-41ed-9e30-da1b264d6c12"/>
    <ds:schemaRef ds:uri="http://schemas.microsoft.com/office/infopath/2007/PartnerControls"/>
    <ds:schemaRef ds:uri="36ee2eb4-4952-4bfa-8faf-b8c6925aa63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89</TotalTime>
  <Words>951</Words>
  <Application>Microsoft Office PowerPoint</Application>
  <PresentationFormat>Widescreen</PresentationFormat>
  <Paragraphs>77</Paragraphs>
  <Slides>21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Wingdings</vt:lpstr>
      <vt:lpstr>Wingdings 3</vt:lpstr>
      <vt:lpstr>Ion</vt:lpstr>
      <vt:lpstr>Turning Points of the Civil War</vt:lpstr>
      <vt:lpstr>Turning Points of the Civil War</vt:lpstr>
      <vt:lpstr>What will cause a change in 1863?</vt:lpstr>
      <vt:lpstr>First Turning Point: Emancipation</vt:lpstr>
      <vt:lpstr>Emancipation as Executive Action</vt:lpstr>
      <vt:lpstr>Emancipation &amp; War Aims</vt:lpstr>
      <vt:lpstr>Emancipation shaped by African Americans</vt:lpstr>
      <vt:lpstr>Emancipation and Black Troops</vt:lpstr>
      <vt:lpstr>Second Turning Point: Battle of Gettysburg</vt:lpstr>
      <vt:lpstr>Gettysburg—Scale of Battle</vt:lpstr>
      <vt:lpstr>Gettysburg—”High Water Mark?”</vt:lpstr>
      <vt:lpstr>Gettysburg &amp; Morale</vt:lpstr>
      <vt:lpstr>Third Turning Point:  Battle of Vicksburg</vt:lpstr>
      <vt:lpstr>Vicksburg and Supply Lines</vt:lpstr>
      <vt:lpstr>Vicksburg and Total War</vt:lpstr>
      <vt:lpstr>Vicksburg</vt:lpstr>
      <vt:lpstr>Turning Points</vt:lpstr>
      <vt:lpstr>Turning Points &amp; Public Memory</vt:lpstr>
      <vt:lpstr>Helpful Teaching links</vt:lpstr>
      <vt:lpstr>Primary Sources: Frederick Douglass</vt:lpstr>
      <vt:lpstr>Primary Source: Josiah Gorgas</vt:lpstr>
    </vt:vector>
  </TitlesOfParts>
  <Company>Grinnell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Points of the Civil War</dc:title>
  <dc:creator>Purcell, Sarah (Sarah)</dc:creator>
  <cp:lastModifiedBy>Purcell, Sarah (Sarah)</cp:lastModifiedBy>
  <cp:revision>12</cp:revision>
  <cp:lastPrinted>2021-03-31T13:08:44Z</cp:lastPrinted>
  <dcterms:created xsi:type="dcterms:W3CDTF">2021-03-23T15:20:25Z</dcterms:created>
  <dcterms:modified xsi:type="dcterms:W3CDTF">2021-03-31T19:57:52Z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0x0101005647708AD8BA67498802F3722DC41FA0</vt:lpwstr>
  </property>
</Properties>
</file>