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303" r:id="rId3"/>
    <p:sldId id="268" r:id="rId4"/>
    <p:sldId id="308" r:id="rId5"/>
    <p:sldId id="309" r:id="rId6"/>
    <p:sldId id="320" r:id="rId7"/>
    <p:sldId id="274" r:id="rId8"/>
    <p:sldId id="275" r:id="rId9"/>
    <p:sldId id="271" r:id="rId10"/>
    <p:sldId id="260" r:id="rId11"/>
    <p:sldId id="289" r:id="rId12"/>
    <p:sldId id="29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B8956-ABB6-B744-83E0-640ED9F2BBD0}" type="datetimeFigureOut">
              <a:rPr lang="en-US" smtClean="0"/>
              <a:t>6/10/21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08B28-F9B1-4743-A323-962562D19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62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mid 20th century dystopian scene linoleum block print is by San Francisco North Beach artist Martin Snipper (1914-2008).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94A69-18CE-644A-B416-44A4C71400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43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2C28-F254-E64D-8301-C3C4BD239D7B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6547D-9375-244A-9B82-B982471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8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2C28-F254-E64D-8301-C3C4BD239D7B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6547D-9375-244A-9B82-B982471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4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2C28-F254-E64D-8301-C3C4BD239D7B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6547D-9375-244A-9B82-B982471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1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2C28-F254-E64D-8301-C3C4BD239D7B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6547D-9375-244A-9B82-B982471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87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2C28-F254-E64D-8301-C3C4BD239D7B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6547D-9375-244A-9B82-B982471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70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2C28-F254-E64D-8301-C3C4BD239D7B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6547D-9375-244A-9B82-B982471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0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2C28-F254-E64D-8301-C3C4BD239D7B}" type="datetimeFigureOut">
              <a:rPr lang="en-US" smtClean="0"/>
              <a:t>6/10/21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6547D-9375-244A-9B82-B982471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2C28-F254-E64D-8301-C3C4BD239D7B}" type="datetimeFigureOut">
              <a:rPr lang="en-US" smtClean="0"/>
              <a:t>6/10/21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6547D-9375-244A-9B82-B982471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77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2C28-F254-E64D-8301-C3C4BD239D7B}" type="datetimeFigureOut">
              <a:rPr lang="en-US" smtClean="0"/>
              <a:t>6/10/21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6547D-9375-244A-9B82-B982471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48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2C28-F254-E64D-8301-C3C4BD239D7B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6547D-9375-244A-9B82-B982471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09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2C28-F254-E64D-8301-C3C4BD239D7B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6547D-9375-244A-9B82-B982471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7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62C28-F254-E64D-8301-C3C4BD239D7B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6547D-9375-244A-9B82-B982471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79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11" Type="http://schemas.openxmlformats.org/officeDocument/2006/relationships/image" Target="../media/image20.tiff"/><Relationship Id="rId5" Type="http://schemas.openxmlformats.org/officeDocument/2006/relationships/image" Target="../media/image14.tiff"/><Relationship Id="rId10" Type="http://schemas.openxmlformats.org/officeDocument/2006/relationships/image" Target="../media/image19.tiff"/><Relationship Id="rId4" Type="http://schemas.openxmlformats.org/officeDocument/2006/relationships/image" Target="../media/image13.tiff"/><Relationship Id="rId9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D75C3-9401-654A-B980-14B2A9EBBE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Utopia &amp; Dystopia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D2FA7A-6378-B247-B12A-EDF7F2F7D1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Jenny C. Mann</a:t>
            </a:r>
          </a:p>
          <a:p>
            <a:r>
              <a:rPr lang="en-US" dirty="0"/>
              <a:t>Dept. of English and the Gallatin School</a:t>
            </a:r>
          </a:p>
          <a:p>
            <a:r>
              <a:rPr lang="en-US" dirty="0"/>
              <a:t>NYU</a:t>
            </a:r>
          </a:p>
        </p:txBody>
      </p:sp>
    </p:spTree>
    <p:extLst>
      <p:ext uri="{BB962C8B-B14F-4D97-AF65-F5344CB8AC3E}">
        <p14:creationId xmlns:p14="http://schemas.microsoft.com/office/powerpoint/2010/main" val="828470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0" y="0"/>
            <a:ext cx="4654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33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D8BC78-1078-C94D-AA9D-48051D271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94" y="535487"/>
            <a:ext cx="1929494" cy="2899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FCF861-2475-3B42-B5DD-037713A36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870" y="156575"/>
            <a:ext cx="2438400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306E8-EED9-E842-BE5B-74C0C01A1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656" y="156576"/>
            <a:ext cx="3041398" cy="4697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6FD39-9CC0-4E49-AD95-4A547D865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920" y="3662471"/>
            <a:ext cx="1854200" cy="307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1CD8C-EBF6-3C41-8CC8-011149AE7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1750" y="3560871"/>
            <a:ext cx="2082800" cy="317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7D338A-05CB-4240-9BD7-D3AE0E9F1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7003" y="4513371"/>
            <a:ext cx="1295400" cy="222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095846-3005-7649-BB37-0814E74F7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8366" y="3677259"/>
            <a:ext cx="3195529" cy="3195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9997F0-DBFC-7B40-8384-E4CD49F622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89" y="260262"/>
            <a:ext cx="2057400" cy="317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B296A6-2DB8-144F-832B-0BDAB3B90C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9200" y="820434"/>
            <a:ext cx="2082800" cy="316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7B65CA-642E-3B47-B379-D0D8D4DCEF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612" y="3618021"/>
            <a:ext cx="20574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77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8DDEF-CF01-6342-8DD8-953D34957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Problems for the Study of Utopia: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4E6F4-643F-744A-A917-868662897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Why use fiction to outline a social program?</a:t>
            </a:r>
          </a:p>
          <a:p>
            <a:pPr lvl="0"/>
            <a:r>
              <a:rPr lang="en-US" dirty="0"/>
              <a:t>Where does the author of a utopia stand?</a:t>
            </a:r>
          </a:p>
          <a:p>
            <a:pPr lvl="0"/>
            <a:r>
              <a:rPr lang="en-US" dirty="0"/>
              <a:t>Are utopias ever really “good”?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5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97B2FD-1E7C-7446-BBB2-BDA52A744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55" y="526438"/>
            <a:ext cx="3127766" cy="4628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666A8-A897-8342-9506-B876400C8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18" y="402223"/>
            <a:ext cx="3022600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AA40F-3CE2-0C41-B508-D0C14BE53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817" y="5525631"/>
            <a:ext cx="3224281" cy="4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24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“utopia”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i="1" dirty="0" err="1"/>
              <a:t>ou-topos</a:t>
            </a:r>
            <a:r>
              <a:rPr lang="en-US" dirty="0"/>
              <a:t>, “not place”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AND/OR</a:t>
            </a:r>
          </a:p>
          <a:p>
            <a:pPr algn="ctr">
              <a:buNone/>
            </a:pPr>
            <a:endParaRPr lang="en-US" dirty="0"/>
          </a:p>
          <a:p>
            <a:pPr algn="ctr"/>
            <a:r>
              <a:rPr lang="en-US" i="1" dirty="0" err="1"/>
              <a:t>eu-topos</a:t>
            </a:r>
            <a:r>
              <a:rPr lang="en-US" dirty="0"/>
              <a:t>, “good place”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CFCFD-EEB5-AD40-B8F6-A03767FBF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084" y="1027906"/>
            <a:ext cx="2840068" cy="388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38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86C18A-67FA-254A-9572-3A33C83CEB5C}"/>
              </a:ext>
            </a:extLst>
          </p:cNvPr>
          <p:cNvSpPr/>
          <p:nvPr/>
        </p:nvSpPr>
        <p:spPr>
          <a:xfrm>
            <a:off x="1441808" y="318501"/>
            <a:ext cx="90720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“dystopia”</a:t>
            </a:r>
          </a:p>
          <a:p>
            <a:pPr algn="ctr"/>
            <a:endParaRPr lang="en-US" sz="28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(bad place)</a:t>
            </a:r>
            <a:r>
              <a:rPr lang="en-US" sz="28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D7E17-02E3-F141-A026-D3D145BA5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903" y="1928331"/>
            <a:ext cx="6096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75"/>
    </mc:Choice>
    <mc:Fallback xmlns="">
      <p:transition spd="slow" advTm="5107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7B51B5-8854-A549-93B4-93E220F35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20"/>
            <a:ext cx="9144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4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38"/>
    </mc:Choice>
    <mc:Fallback xmlns="">
      <p:transition spd="slow" advTm="5703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B743D6-0BC8-9D4B-A107-C4C96D4B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1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13"/>
    </mc:Choice>
    <mc:Fallback xmlns="">
      <p:transition spd="slow" advTm="5851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EB5E6-AB5E-514C-8226-C13DBFFBC8E8}"/>
              </a:ext>
            </a:extLst>
          </p:cNvPr>
          <p:cNvSpPr/>
          <p:nvPr/>
        </p:nvSpPr>
        <p:spPr>
          <a:xfrm>
            <a:off x="1899782" y="2041742"/>
            <a:ext cx="84926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“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idiom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” of utopia</a:t>
            </a:r>
          </a:p>
          <a:p>
            <a:pPr algn="ctr"/>
            <a:endParaRPr lang="en-US" sz="2800" b="1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(its literary qualities and distinctive set of traits)</a:t>
            </a:r>
            <a:endParaRPr lang="en-US" sz="28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17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E0AC9-2403-6A42-8CD7-274B0E172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Idiom of Utopia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8710CF-D884-7B46-9666-8B60721BFC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3423" y="1600201"/>
            <a:ext cx="3154155" cy="45259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5E281-319B-764A-ACCC-6CA650BD99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en-US" dirty="0"/>
              <a:t>Traveler’s tale</a:t>
            </a:r>
          </a:p>
          <a:p>
            <a:pPr lvl="0"/>
            <a:r>
              <a:rPr lang="en-US" dirty="0"/>
              <a:t>Description of imaginary society</a:t>
            </a:r>
          </a:p>
          <a:p>
            <a:pPr lvl="0"/>
            <a:r>
              <a:rPr lang="en-US" dirty="0"/>
              <a:t>Isolated physical location</a:t>
            </a:r>
          </a:p>
          <a:p>
            <a:pPr lvl="0"/>
            <a:r>
              <a:rPr lang="en-US" dirty="0"/>
              <a:t>First-person narrator</a:t>
            </a:r>
          </a:p>
          <a:p>
            <a:pPr lvl="0"/>
            <a:r>
              <a:rPr lang="en-US" dirty="0"/>
              <a:t>Philosophical dialogue</a:t>
            </a:r>
          </a:p>
          <a:p>
            <a:pPr lvl="0"/>
            <a:r>
              <a:rPr lang="en-US" dirty="0"/>
              <a:t>Creation through negation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160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39" y="201945"/>
            <a:ext cx="439270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79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</TotalTime>
  <Words>133</Words>
  <Application>Microsoft Macintosh PowerPoint</Application>
  <PresentationFormat>Widescreen</PresentationFormat>
  <Paragraphs>30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MS Mincho</vt:lpstr>
      <vt:lpstr>Arial</vt:lpstr>
      <vt:lpstr>Calibri</vt:lpstr>
      <vt:lpstr>Calibri Light</vt:lpstr>
      <vt:lpstr>Cambria</vt:lpstr>
      <vt:lpstr>Times New Roman</vt:lpstr>
      <vt:lpstr>Office Theme</vt:lpstr>
      <vt:lpstr>Utopia &amp; Dystopia</vt:lpstr>
      <vt:lpstr>PowerPoint Presentation</vt:lpstr>
      <vt:lpstr>“utopia”</vt:lpstr>
      <vt:lpstr>PowerPoint Presentation</vt:lpstr>
      <vt:lpstr>PowerPoint Presentation</vt:lpstr>
      <vt:lpstr>PowerPoint Presentation</vt:lpstr>
      <vt:lpstr>PowerPoint Presentation</vt:lpstr>
      <vt:lpstr>The Idiom of Utopia</vt:lpstr>
      <vt:lpstr>PowerPoint Presentation</vt:lpstr>
      <vt:lpstr>PowerPoint Presentation</vt:lpstr>
      <vt:lpstr>PowerPoint Presentation</vt:lpstr>
      <vt:lpstr>Critical Problems for the Study of Utopia: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Brian Macias</cp:lastModifiedBy>
  <cp:revision>25</cp:revision>
  <dcterms:created xsi:type="dcterms:W3CDTF">2021-02-08T15:55:06Z</dcterms:created>
  <dcterms:modified xsi:type="dcterms:W3CDTF">2021-06-10T16:36:53Z</dcterms:modified>
</cp:coreProperties>
</file>