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6" r:id="rId1"/>
  </p:sldMasterIdLst>
  <p:notesMasterIdLst>
    <p:notesMasterId r:id="rId22"/>
  </p:notesMasterIdLst>
  <p:handoutMasterIdLst>
    <p:handoutMasterId r:id="rId23"/>
  </p:handoutMasterIdLst>
  <p:sldIdLst>
    <p:sldId id="256" r:id="rId2"/>
    <p:sldId id="308" r:id="rId3"/>
    <p:sldId id="309" r:id="rId4"/>
    <p:sldId id="260" r:id="rId5"/>
    <p:sldId id="314" r:id="rId6"/>
    <p:sldId id="263" r:id="rId7"/>
    <p:sldId id="303" r:id="rId8"/>
    <p:sldId id="269" r:id="rId9"/>
    <p:sldId id="257" r:id="rId10"/>
    <p:sldId id="294" r:id="rId11"/>
    <p:sldId id="278" r:id="rId12"/>
    <p:sldId id="293" r:id="rId13"/>
    <p:sldId id="283" r:id="rId14"/>
    <p:sldId id="288" r:id="rId15"/>
    <p:sldId id="289" r:id="rId16"/>
    <p:sldId id="317" r:id="rId17"/>
    <p:sldId id="318" r:id="rId18"/>
    <p:sldId id="313" r:id="rId19"/>
    <p:sldId id="295" r:id="rId20"/>
    <p:sldId id="276" r:id="rId21"/>
  </p:sldIdLst>
  <p:sldSz cx="9144000" cy="6858000" type="screen4x3"/>
  <p:notesSz cx="9388475" cy="71024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691B06-C2C9-4B67-A0DD-CAF7DD521C29}"/>
              </a:ext>
            </a:extLst>
          </p:cNvPr>
          <p:cNvSpPr>
            <a:spLocks noGrp="1"/>
          </p:cNvSpPr>
          <p:nvPr>
            <p:ph type="hdr" sz="quarter"/>
          </p:nvPr>
        </p:nvSpPr>
        <p:spPr>
          <a:xfrm>
            <a:off x="0" y="0"/>
            <a:ext cx="4068339" cy="355124"/>
          </a:xfrm>
          <a:prstGeom prst="rect">
            <a:avLst/>
          </a:prstGeom>
        </p:spPr>
        <p:txBody>
          <a:bodyPr vert="horz" lIns="94229" tIns="47114" rIns="94229" bIns="47114"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1E03A120-C5C6-473C-B83F-2EA10BB2A506}"/>
              </a:ext>
            </a:extLst>
          </p:cNvPr>
          <p:cNvSpPr>
            <a:spLocks noGrp="1"/>
          </p:cNvSpPr>
          <p:nvPr>
            <p:ph type="dt" sz="quarter" idx="1"/>
          </p:nvPr>
        </p:nvSpPr>
        <p:spPr>
          <a:xfrm>
            <a:off x="5318506" y="0"/>
            <a:ext cx="4068339" cy="355124"/>
          </a:xfrm>
          <a:prstGeom prst="rect">
            <a:avLst/>
          </a:prstGeom>
        </p:spPr>
        <p:txBody>
          <a:bodyPr vert="horz" lIns="94229" tIns="47114" rIns="94229" bIns="47114" rtlCol="0"/>
          <a:lstStyle>
            <a:lvl1pPr algn="r" fontAlgn="auto">
              <a:spcBef>
                <a:spcPts val="0"/>
              </a:spcBef>
              <a:spcAft>
                <a:spcPts val="0"/>
              </a:spcAft>
              <a:defRPr sz="1200">
                <a:latin typeface="+mn-lt"/>
                <a:cs typeface="+mn-cs"/>
              </a:defRPr>
            </a:lvl1pPr>
          </a:lstStyle>
          <a:p>
            <a:pPr>
              <a:defRPr/>
            </a:pPr>
            <a:fld id="{06DC7DAE-A28A-4CFE-9006-56DEBFDA4182}" type="datetimeFigureOut">
              <a:rPr lang="en-US"/>
              <a:pPr>
                <a:defRPr/>
              </a:pPr>
              <a:t>6/24/2020</a:t>
            </a:fld>
            <a:endParaRPr lang="en-US"/>
          </a:p>
        </p:txBody>
      </p:sp>
      <p:sp>
        <p:nvSpPr>
          <p:cNvPr id="4" name="Footer Placeholder 3">
            <a:extLst>
              <a:ext uri="{FF2B5EF4-FFF2-40B4-BE49-F238E27FC236}">
                <a16:creationId xmlns:a16="http://schemas.microsoft.com/office/drawing/2014/main" id="{03C93B41-296A-4C41-BE37-6A2926A3C7EB}"/>
              </a:ext>
            </a:extLst>
          </p:cNvPr>
          <p:cNvSpPr>
            <a:spLocks noGrp="1"/>
          </p:cNvSpPr>
          <p:nvPr>
            <p:ph type="ftr" sz="quarter" idx="2"/>
          </p:nvPr>
        </p:nvSpPr>
        <p:spPr>
          <a:xfrm>
            <a:off x="0" y="6745708"/>
            <a:ext cx="4068339" cy="355124"/>
          </a:xfrm>
          <a:prstGeom prst="rect">
            <a:avLst/>
          </a:prstGeom>
        </p:spPr>
        <p:txBody>
          <a:bodyPr vert="horz" lIns="94229" tIns="47114" rIns="94229" bIns="47114"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01CB731D-DDF0-4B4D-BE78-9169492004A9}"/>
              </a:ext>
            </a:extLst>
          </p:cNvPr>
          <p:cNvSpPr>
            <a:spLocks noGrp="1"/>
          </p:cNvSpPr>
          <p:nvPr>
            <p:ph type="sldNum" sz="quarter" idx="3"/>
          </p:nvPr>
        </p:nvSpPr>
        <p:spPr>
          <a:xfrm>
            <a:off x="5318506" y="6745708"/>
            <a:ext cx="4068339" cy="355124"/>
          </a:xfrm>
          <a:prstGeom prst="rect">
            <a:avLst/>
          </a:prstGeom>
        </p:spPr>
        <p:txBody>
          <a:bodyPr vert="horz" wrap="square" lIns="94229" tIns="47114" rIns="94229" bIns="47114" numCol="1" anchor="b" anchorCtr="0" compatLnSpc="1">
            <a:prstTxWarp prst="textNoShape">
              <a:avLst/>
            </a:prstTxWarp>
          </a:bodyPr>
          <a:lstStyle>
            <a:lvl1pPr algn="r">
              <a:defRPr sz="1200">
                <a:latin typeface="Calibri" panose="020F0502020204030204" pitchFamily="34" charset="0"/>
              </a:defRPr>
            </a:lvl1pPr>
          </a:lstStyle>
          <a:p>
            <a:fld id="{19825678-A6E7-46BD-9A74-96924D667867}"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5FF5AE-A327-4233-824C-B8615D37326E}"/>
              </a:ext>
            </a:extLst>
          </p:cNvPr>
          <p:cNvSpPr>
            <a:spLocks noGrp="1"/>
          </p:cNvSpPr>
          <p:nvPr>
            <p:ph type="hdr" sz="quarter"/>
          </p:nvPr>
        </p:nvSpPr>
        <p:spPr>
          <a:xfrm>
            <a:off x="0" y="0"/>
            <a:ext cx="4068339" cy="355124"/>
          </a:xfrm>
          <a:prstGeom prst="rect">
            <a:avLst/>
          </a:prstGeom>
        </p:spPr>
        <p:txBody>
          <a:bodyPr vert="horz" lIns="94229" tIns="47114" rIns="94229" bIns="47114" rtlCol="0"/>
          <a:lstStyle>
            <a:lvl1pPr algn="l">
              <a:defRPr sz="1200">
                <a:cs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6CAFB720-4D68-4F34-A2A9-EA7C89162255}"/>
              </a:ext>
            </a:extLst>
          </p:cNvPr>
          <p:cNvSpPr>
            <a:spLocks noGrp="1"/>
          </p:cNvSpPr>
          <p:nvPr>
            <p:ph type="dt" idx="1"/>
          </p:nvPr>
        </p:nvSpPr>
        <p:spPr>
          <a:xfrm>
            <a:off x="5318506" y="0"/>
            <a:ext cx="4068339" cy="355124"/>
          </a:xfrm>
          <a:prstGeom prst="rect">
            <a:avLst/>
          </a:prstGeom>
        </p:spPr>
        <p:txBody>
          <a:bodyPr vert="horz" lIns="94229" tIns="47114" rIns="94229" bIns="47114" rtlCol="0"/>
          <a:lstStyle>
            <a:lvl1pPr algn="r">
              <a:defRPr sz="1200">
                <a:cs typeface="Arial" pitchFamily="34" charset="0"/>
              </a:defRPr>
            </a:lvl1pPr>
          </a:lstStyle>
          <a:p>
            <a:pPr>
              <a:defRPr/>
            </a:pPr>
            <a:fld id="{63847A89-C87C-4B78-B752-5EABFCAC584D}" type="datetimeFigureOut">
              <a:rPr lang="en-US"/>
              <a:pPr>
                <a:defRPr/>
              </a:pPr>
              <a:t>6/24/2020</a:t>
            </a:fld>
            <a:endParaRPr lang="en-US"/>
          </a:p>
        </p:txBody>
      </p:sp>
      <p:sp>
        <p:nvSpPr>
          <p:cNvPr id="4" name="Slide Image Placeholder 3">
            <a:extLst>
              <a:ext uri="{FF2B5EF4-FFF2-40B4-BE49-F238E27FC236}">
                <a16:creationId xmlns:a16="http://schemas.microsoft.com/office/drawing/2014/main" id="{6B7120E3-D559-4B94-932A-EC20BB8E00BC}"/>
              </a:ext>
            </a:extLst>
          </p:cNvPr>
          <p:cNvSpPr>
            <a:spLocks noGrp="1" noRot="1" noChangeAspect="1"/>
          </p:cNvSpPr>
          <p:nvPr>
            <p:ph type="sldImg" idx="2"/>
          </p:nvPr>
        </p:nvSpPr>
        <p:spPr>
          <a:xfrm>
            <a:off x="2919413" y="533400"/>
            <a:ext cx="3549650" cy="2662238"/>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a:extLst>
              <a:ext uri="{FF2B5EF4-FFF2-40B4-BE49-F238E27FC236}">
                <a16:creationId xmlns:a16="http://schemas.microsoft.com/office/drawing/2014/main" id="{ED668A38-84D3-4FF5-85D6-9BFA765BFCD5}"/>
              </a:ext>
            </a:extLst>
          </p:cNvPr>
          <p:cNvSpPr>
            <a:spLocks noGrp="1"/>
          </p:cNvSpPr>
          <p:nvPr>
            <p:ph type="body" sz="quarter" idx="3"/>
          </p:nvPr>
        </p:nvSpPr>
        <p:spPr>
          <a:xfrm>
            <a:off x="938848" y="3373676"/>
            <a:ext cx="7510780" cy="3196114"/>
          </a:xfrm>
          <a:prstGeom prst="rect">
            <a:avLst/>
          </a:prstGeom>
        </p:spPr>
        <p:txBody>
          <a:bodyPr vert="horz" lIns="94229" tIns="47114" rIns="94229" bIns="4711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4B0492C-E837-43CB-B8C7-09412A2D6990}"/>
              </a:ext>
            </a:extLst>
          </p:cNvPr>
          <p:cNvSpPr>
            <a:spLocks noGrp="1"/>
          </p:cNvSpPr>
          <p:nvPr>
            <p:ph type="ftr" sz="quarter" idx="4"/>
          </p:nvPr>
        </p:nvSpPr>
        <p:spPr>
          <a:xfrm>
            <a:off x="0" y="6745708"/>
            <a:ext cx="4068339" cy="355124"/>
          </a:xfrm>
          <a:prstGeom prst="rect">
            <a:avLst/>
          </a:prstGeom>
        </p:spPr>
        <p:txBody>
          <a:bodyPr vert="horz" lIns="94229" tIns="47114" rIns="94229" bIns="47114" rtlCol="0" anchor="b"/>
          <a:lstStyle>
            <a:lvl1pPr algn="l">
              <a:defRPr sz="120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525D84E-A5F7-4BE5-9E5D-2AC1419A6BBA}"/>
              </a:ext>
            </a:extLst>
          </p:cNvPr>
          <p:cNvSpPr>
            <a:spLocks noGrp="1"/>
          </p:cNvSpPr>
          <p:nvPr>
            <p:ph type="sldNum" sz="quarter" idx="5"/>
          </p:nvPr>
        </p:nvSpPr>
        <p:spPr>
          <a:xfrm>
            <a:off x="5318506" y="6745708"/>
            <a:ext cx="4068339" cy="355124"/>
          </a:xfrm>
          <a:prstGeom prst="rect">
            <a:avLst/>
          </a:prstGeom>
        </p:spPr>
        <p:txBody>
          <a:bodyPr vert="horz" wrap="square" lIns="94229" tIns="47114" rIns="94229" bIns="47114" numCol="1" anchor="b" anchorCtr="0" compatLnSpc="1">
            <a:prstTxWarp prst="textNoShape">
              <a:avLst/>
            </a:prstTxWarp>
          </a:bodyPr>
          <a:lstStyle>
            <a:lvl1pPr algn="r">
              <a:defRPr sz="1200"/>
            </a:lvl1pPr>
          </a:lstStyle>
          <a:p>
            <a:fld id="{F947B7D2-77C0-447C-B49D-6AA3272AB43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haretngov.tnsosfiles.com/tsla/exhibits/veterans/korea.ht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vce.eu/en/obj/cartoon_by_low_on_the_korean_war_30_june_1950-en-6e0a284f-0ae1-44e3-88f4-07c3f7f8fcc6.html"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ku.edu/library/news/index.php?view=article&amp;articleid=6954&amp;return=archiv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lideplayer.com/slide/27373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ovietinvasionofafghanistane.weebly.com/cartoons.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sutori.com/story/end-of-cold-war-timeline--UAbcrm7qtbNYtVUtF6quDCZ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loc.gov/exhibits/herblocks-history/on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alleyadvocate.com/2013/04/19/margaret-thatchers-caricatured-care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johndclare.net/cold_war10.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loc.gov/pictures/item/91727234/"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haretngov.tnsosfiles.com/tsla/exhibits/veterans/korea.ht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researchgate.net/figure/Leslie-G-Illingworth-Believe-It-or-Knout-Punch-12-July-1950-C-Punch-Ltd-All_fig3_28655895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oc.gov/item/today-in-history/january-0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ites.google.com/site/americanstations/home/second-red-scare-stations/saywhateverhappenedtofreedom-from-fea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bs.org/independentlens/paulconrad/gal_22.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oc.gov/exhibits/herblocks-history/ascent.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iowaculture.gov/history/education/educator-resources/primary-source-sets/cold-war-vietnam/stick-em-june-9-1964"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ti.osu.edu/opper/lesson-plans/cold-war-conflict-in-vietnam-the-vietnam-era-presidency/images/johnsons-sca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nhxua.net/album/nhung-tranh-biem-hoa-chinh-tri_88.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tracesofevil.com/p/blog-page_3.html" TargetMode="External"/><Relationship Id="rId4" Type="http://schemas.openxmlformats.org/officeDocument/2006/relationships/hyperlink" Target="http://dkobner.blogspot.com/2011/12/two-policies-in-vietnam-americanization.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Jack Knox, </a:t>
            </a:r>
            <a:r>
              <a:rPr kumimoji="0" lang="en-US" sz="1200" b="0" i="1" u="none" strike="noStrike" kern="1200" cap="none" spc="0" normalizeH="0" baseline="0" noProof="0" dirty="0">
                <a:ln>
                  <a:noFill/>
                </a:ln>
                <a:solidFill>
                  <a:prstClr val="black"/>
                </a:solidFill>
                <a:effectLst/>
                <a:uLnTx/>
                <a:uFillTx/>
                <a:latin typeface="+mn-lt"/>
                <a:ea typeface="+mn-ea"/>
                <a:cs typeface="+mn-cs"/>
              </a:rPr>
              <a:t>Nashville Banner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lang="en-US" dirty="0">
                <a:hlinkClick r:id="rId3"/>
              </a:rPr>
              <a:t>https://sharetngov.tnsosfiles.com/tsla/exhibits/veterans/korea.htm</a:t>
            </a:r>
            <a:r>
              <a:rPr lang="en-US" dirty="0"/>
              <a:t>; David Low, </a:t>
            </a:r>
            <a:r>
              <a:rPr lang="en-US" i="1" dirty="0"/>
              <a:t>Daily Herald</a:t>
            </a:r>
            <a:r>
              <a:rPr lang="en-US" dirty="0"/>
              <a:t>, </a:t>
            </a:r>
            <a:r>
              <a:rPr lang="en-US" dirty="0">
                <a:hlinkClick r:id="rId4"/>
              </a:rPr>
              <a:t>https://www.cvce.eu/en/obj/cartoon_by_low_on_the_korean_war_30_june_1950-en-6e0a284f-0ae1-44e3-88f4-07c3f7f8fcc6.html</a:t>
            </a:r>
            <a:r>
              <a:rPr lang="en-US" dirty="0"/>
              <a:t>. </a:t>
            </a: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endParaRPr lang="en-US" dirty="0"/>
          </a:p>
          <a:p>
            <a:endParaRPr lang="en-US" dirty="0"/>
          </a:p>
          <a:p>
            <a:r>
              <a:rPr lang="en-US" dirty="0"/>
              <a:t>Jack Knox, </a:t>
            </a:r>
            <a:r>
              <a:rPr lang="en-US" i="1" dirty="0"/>
              <a:t>Nashville Banner</a:t>
            </a:r>
            <a:r>
              <a:rPr lang="en-US" i="0" dirty="0"/>
              <a:t>, </a:t>
            </a:r>
            <a:r>
              <a:rPr lang="en-US" dirty="0">
                <a:hlinkClick r:id="rId3"/>
              </a:rPr>
              <a:t>https://sharetngov.tnsosfiles.com/tsla/exhibits/veterans/korea.htm</a:t>
            </a:r>
            <a:r>
              <a:rPr lang="en-US" dirty="0"/>
              <a:t>; </a:t>
            </a:r>
            <a:endParaRPr lang="en-US" i="1" dirty="0"/>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4</a:t>
            </a:fld>
            <a:endParaRPr lang="en-US" altLang="en-US"/>
          </a:p>
        </p:txBody>
      </p:sp>
    </p:spTree>
    <p:extLst>
      <p:ext uri="{BB962C8B-B14F-4D97-AF65-F5344CB8AC3E}">
        <p14:creationId xmlns:p14="http://schemas.microsoft.com/office/powerpoint/2010/main" val="8422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Bill Sanders, </a:t>
            </a:r>
            <a:r>
              <a:rPr lang="en-US" i="1" dirty="0"/>
              <a:t>Milwaukee Journal</a:t>
            </a:r>
            <a:r>
              <a:rPr lang="en-US" dirty="0"/>
              <a:t>, </a:t>
            </a:r>
            <a:r>
              <a:rPr lang="en-US" dirty="0">
                <a:hlinkClick r:id="rId3"/>
              </a:rPr>
              <a:t>https://www.wku.edu/library/news/index.php?view=article&amp;articleid=6954&amp;return=archive</a:t>
            </a:r>
            <a:r>
              <a:rPr lang="en-US" dirty="0"/>
              <a:t>. </a:t>
            </a:r>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16</a:t>
            </a:fld>
            <a:endParaRPr lang="en-US" altLang="en-US"/>
          </a:p>
        </p:txBody>
      </p:sp>
    </p:spTree>
    <p:extLst>
      <p:ext uri="{BB962C8B-B14F-4D97-AF65-F5344CB8AC3E}">
        <p14:creationId xmlns:p14="http://schemas.microsoft.com/office/powerpoint/2010/main" val="4171233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Peters, </a:t>
            </a:r>
            <a:r>
              <a:rPr lang="en-US" i="1" dirty="0"/>
              <a:t>Dayton Daily News</a:t>
            </a:r>
            <a:r>
              <a:rPr lang="en-US" dirty="0"/>
              <a:t>, </a:t>
            </a:r>
            <a:r>
              <a:rPr lang="en-US" dirty="0">
                <a:hlinkClick r:id="rId3"/>
              </a:rPr>
              <a:t>https://slideplayer.com/slide/273731/</a:t>
            </a:r>
            <a:r>
              <a:rPr lang="en-US" dirty="0"/>
              <a:t>. </a:t>
            </a:r>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17</a:t>
            </a:fld>
            <a:endParaRPr lang="en-US" altLang="en-US"/>
          </a:p>
        </p:txBody>
      </p:sp>
    </p:spTree>
    <p:extLst>
      <p:ext uri="{BB962C8B-B14F-4D97-AF65-F5344CB8AC3E}">
        <p14:creationId xmlns:p14="http://schemas.microsoft.com/office/powerpoint/2010/main" val="78592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D0A7B08-59AA-40C9-9035-972BBCBBB4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EF40FDA-EF95-4AF9-B1F5-41F130E1E7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hlinkClick r:id="rId3"/>
              </a:rPr>
              <a:t>https://sovietinvasionofafghanistane.weebly.com/cartoons.html</a:t>
            </a:r>
            <a:r>
              <a:rPr lang="en-US" dirty="0"/>
              <a:t>; N</a:t>
            </a:r>
            <a:r>
              <a:rPr lang="en-US" altLang="en-US" dirty="0"/>
              <a:t>icholas Garland, </a:t>
            </a:r>
            <a:r>
              <a:rPr lang="en-US" altLang="en-US" i="1" dirty="0"/>
              <a:t>The Independent</a:t>
            </a:r>
            <a:r>
              <a:rPr lang="en-US" altLang="en-US" dirty="0"/>
              <a:t>, </a:t>
            </a:r>
            <a:r>
              <a:rPr lang="en-US" dirty="0">
                <a:hlinkClick r:id="rId4"/>
              </a:rPr>
              <a:t>https://www.sutori.com/story/end-of-cold-war-timeline--UAbcrm7qtbNYtVUtF6quDCZG</a:t>
            </a:r>
            <a:r>
              <a:rPr lang="en-US" dirty="0"/>
              <a:t>.  </a:t>
            </a:r>
            <a:endParaRPr lang="en-US" altLang="en-US" dirty="0"/>
          </a:p>
        </p:txBody>
      </p:sp>
      <p:sp>
        <p:nvSpPr>
          <p:cNvPr id="26628" name="Slide Number Placeholder 3">
            <a:extLst>
              <a:ext uri="{FF2B5EF4-FFF2-40B4-BE49-F238E27FC236}">
                <a16:creationId xmlns:a16="http://schemas.microsoft.com/office/drawing/2014/main" id="{F2D0060F-D091-4828-AC80-4556F3B532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65610" indent="-294465" eaLnBrk="0" hangingPunct="0">
              <a:spcBef>
                <a:spcPct val="30000"/>
              </a:spcBef>
              <a:defRPr sz="1200">
                <a:solidFill>
                  <a:schemeClr val="tx1"/>
                </a:solidFill>
                <a:latin typeface="Calibri" panose="020F0502020204030204" pitchFamily="34" charset="0"/>
              </a:defRPr>
            </a:lvl2pPr>
            <a:lvl3pPr marL="1177862" indent="-235572" eaLnBrk="0" hangingPunct="0">
              <a:spcBef>
                <a:spcPct val="30000"/>
              </a:spcBef>
              <a:defRPr sz="1200">
                <a:solidFill>
                  <a:schemeClr val="tx1"/>
                </a:solidFill>
                <a:latin typeface="Calibri" panose="020F0502020204030204" pitchFamily="34" charset="0"/>
              </a:defRPr>
            </a:lvl3pPr>
            <a:lvl4pPr marL="1649006" indent="-235572" eaLnBrk="0" hangingPunct="0">
              <a:spcBef>
                <a:spcPct val="30000"/>
              </a:spcBef>
              <a:defRPr sz="1200">
                <a:solidFill>
                  <a:schemeClr val="tx1"/>
                </a:solidFill>
                <a:latin typeface="Calibri" panose="020F0502020204030204" pitchFamily="34" charset="0"/>
              </a:defRPr>
            </a:lvl4pPr>
            <a:lvl5pPr marL="2120151" indent="-235572" eaLnBrk="0" hangingPunct="0">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B2E642A-0C0B-4D94-BF63-48E486000196}" type="slidenum">
              <a:rPr lang="en-US" altLang="en-US">
                <a:latin typeface="Garamond" panose="02020404030301010803" pitchFamily="18" charset="0"/>
              </a:rPr>
              <a:pPr eaLnBrk="1" hangingPunct="1">
                <a:spcBef>
                  <a:spcPct val="0"/>
                </a:spcBef>
              </a:pPr>
              <a:t>18</a:t>
            </a:fld>
            <a:endParaRPr lang="en-US" altLang="en-US">
              <a:latin typeface="Garamond" panose="02020404030301010803"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8942A57-17CD-4659-A000-319DEF20B4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C07761FE-63B4-4623-AE0B-FD3E105A0C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United States was ultimately joined fully in the boycott by some countries — including Japan, West Germany (Schmidt was able to convince its National Olympic Committee (NOC) to support the boycott by a narrow margin), China, the Philippines, Argentina and Canada. Some of these countries competed at the Olympic Boycott Games in Philadelphia. The governments of United Kingdom, France and Australia supported the boycott but left any final decision for their athletes to participate in the Games to their respective NOC's and the decision of their individual athletes. The United Kingdom and France sent a much smaller athletic delegation than what was originally possible.  Herb Block, </a:t>
            </a:r>
            <a:r>
              <a:rPr lang="en-US" altLang="en-US" i="1" dirty="0"/>
              <a:t>Washington Post</a:t>
            </a:r>
            <a:r>
              <a:rPr lang="en-US" altLang="en-US" dirty="0"/>
              <a:t>, </a:t>
            </a:r>
            <a:r>
              <a:rPr lang="en-US" dirty="0">
                <a:hlinkClick r:id="rId3"/>
              </a:rPr>
              <a:t>https://www.loc.gov/exhibits/herblocks-history/one.html</a:t>
            </a:r>
            <a:r>
              <a:rPr lang="en-US" dirty="0"/>
              <a:t>. </a:t>
            </a:r>
            <a:endParaRPr lang="en-US" altLang="en-US" dirty="0"/>
          </a:p>
          <a:p>
            <a:pPr eaLnBrk="1" hangingPunct="1"/>
            <a:endParaRPr lang="en-US" altLang="en-US" dirty="0"/>
          </a:p>
        </p:txBody>
      </p:sp>
      <p:sp>
        <p:nvSpPr>
          <p:cNvPr id="27652" name="Slide Number Placeholder 3">
            <a:extLst>
              <a:ext uri="{FF2B5EF4-FFF2-40B4-BE49-F238E27FC236}">
                <a16:creationId xmlns:a16="http://schemas.microsoft.com/office/drawing/2014/main" id="{26E1A157-5990-4BBF-AB35-E5FFD79EF8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65610" indent="-294465" eaLnBrk="0" hangingPunct="0">
              <a:spcBef>
                <a:spcPct val="30000"/>
              </a:spcBef>
              <a:defRPr sz="1200">
                <a:solidFill>
                  <a:schemeClr val="tx1"/>
                </a:solidFill>
                <a:latin typeface="Calibri" panose="020F0502020204030204" pitchFamily="34" charset="0"/>
              </a:defRPr>
            </a:lvl2pPr>
            <a:lvl3pPr marL="1177862" indent="-235572" eaLnBrk="0" hangingPunct="0">
              <a:spcBef>
                <a:spcPct val="30000"/>
              </a:spcBef>
              <a:defRPr sz="1200">
                <a:solidFill>
                  <a:schemeClr val="tx1"/>
                </a:solidFill>
                <a:latin typeface="Calibri" panose="020F0502020204030204" pitchFamily="34" charset="0"/>
              </a:defRPr>
            </a:lvl3pPr>
            <a:lvl4pPr marL="1649006" indent="-235572" eaLnBrk="0" hangingPunct="0">
              <a:spcBef>
                <a:spcPct val="30000"/>
              </a:spcBef>
              <a:defRPr sz="1200">
                <a:solidFill>
                  <a:schemeClr val="tx1"/>
                </a:solidFill>
                <a:latin typeface="Calibri" panose="020F0502020204030204" pitchFamily="34" charset="0"/>
              </a:defRPr>
            </a:lvl4pPr>
            <a:lvl5pPr marL="2120151" indent="-235572" eaLnBrk="0" hangingPunct="0">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F760AF3-6390-45F4-87D0-310FF4D302D7}" type="slidenum">
              <a:rPr lang="en-US" altLang="en-US">
                <a:latin typeface="Garamond" panose="02020404030301010803" pitchFamily="18" charset="0"/>
              </a:rPr>
              <a:pPr eaLnBrk="1" hangingPunct="1">
                <a:spcBef>
                  <a:spcPct val="0"/>
                </a:spcBef>
              </a:pPr>
              <a:t>19</a:t>
            </a:fld>
            <a:endParaRPr lang="en-US" altLang="en-US">
              <a:latin typeface="Garamond" panose="02020404030301010803"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94C57D6-CC00-477D-96E5-021C7BC364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F4CEE403-3E2E-4AB0-8459-E148137568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Nicholas Garland, </a:t>
            </a:r>
            <a:r>
              <a:rPr lang="en-US" altLang="en-US" i="1" dirty="0"/>
              <a:t>Sunday Telegraph</a:t>
            </a:r>
            <a:r>
              <a:rPr lang="en-US" altLang="en-US" dirty="0"/>
              <a:t>, </a:t>
            </a:r>
            <a:r>
              <a:rPr lang="en-US" dirty="0">
                <a:hlinkClick r:id="rId3"/>
              </a:rPr>
              <a:t>https://valleyadvocate.com/2013/04/19/margaret-thatchers-caricatured-career/</a:t>
            </a:r>
            <a:r>
              <a:rPr lang="en-US" dirty="0"/>
              <a:t>.</a:t>
            </a:r>
            <a:endParaRPr lang="en-US" altLang="en-US" dirty="0"/>
          </a:p>
        </p:txBody>
      </p:sp>
      <p:sp>
        <p:nvSpPr>
          <p:cNvPr id="18436" name="Slide Number Placeholder 3">
            <a:extLst>
              <a:ext uri="{FF2B5EF4-FFF2-40B4-BE49-F238E27FC236}">
                <a16:creationId xmlns:a16="http://schemas.microsoft.com/office/drawing/2014/main" id="{20CDA0CD-5A5F-431A-9E94-A4EE7439D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80334" indent="-299374" eaLnBrk="0" hangingPunct="0">
              <a:spcBef>
                <a:spcPct val="30000"/>
              </a:spcBef>
              <a:defRPr sz="1200">
                <a:solidFill>
                  <a:schemeClr val="tx1"/>
                </a:solidFill>
                <a:latin typeface="Calibri" panose="020F0502020204030204" pitchFamily="34" charset="0"/>
              </a:defRPr>
            </a:lvl2pPr>
            <a:lvl3pPr marL="1200764" indent="-238844" eaLnBrk="0" hangingPunct="0">
              <a:spcBef>
                <a:spcPct val="30000"/>
              </a:spcBef>
              <a:defRPr sz="1200">
                <a:solidFill>
                  <a:schemeClr val="tx1"/>
                </a:solidFill>
                <a:latin typeface="Calibri" panose="020F0502020204030204" pitchFamily="34" charset="0"/>
              </a:defRPr>
            </a:lvl3pPr>
            <a:lvl4pPr marL="1680089" indent="-238844" eaLnBrk="0" hangingPunct="0">
              <a:spcBef>
                <a:spcPct val="30000"/>
              </a:spcBef>
              <a:defRPr sz="1200">
                <a:solidFill>
                  <a:schemeClr val="tx1"/>
                </a:solidFill>
                <a:latin typeface="Calibri" panose="020F0502020204030204" pitchFamily="34" charset="0"/>
              </a:defRPr>
            </a:lvl4pPr>
            <a:lvl5pPr marL="2161049" indent="-238844" eaLnBrk="0" hangingPunct="0">
              <a:spcBef>
                <a:spcPct val="30000"/>
              </a:spcBef>
              <a:defRPr sz="1200">
                <a:solidFill>
                  <a:schemeClr val="tx1"/>
                </a:solidFill>
                <a:latin typeface="Calibri" panose="020F0502020204030204" pitchFamily="34" charset="0"/>
              </a:defRPr>
            </a:lvl5pPr>
            <a:lvl6pPr marL="2632194" indent="-238844" eaLnBrk="0" fontAlgn="base" hangingPunct="0">
              <a:spcBef>
                <a:spcPct val="30000"/>
              </a:spcBef>
              <a:spcAft>
                <a:spcPct val="0"/>
              </a:spcAft>
              <a:defRPr sz="1200">
                <a:solidFill>
                  <a:schemeClr val="tx1"/>
                </a:solidFill>
                <a:latin typeface="Calibri" panose="020F0502020204030204" pitchFamily="34" charset="0"/>
              </a:defRPr>
            </a:lvl6pPr>
            <a:lvl7pPr marL="3103338" indent="-238844" eaLnBrk="0" fontAlgn="base" hangingPunct="0">
              <a:spcBef>
                <a:spcPct val="30000"/>
              </a:spcBef>
              <a:spcAft>
                <a:spcPct val="0"/>
              </a:spcAft>
              <a:defRPr sz="1200">
                <a:solidFill>
                  <a:schemeClr val="tx1"/>
                </a:solidFill>
                <a:latin typeface="Calibri" panose="020F0502020204030204" pitchFamily="34" charset="0"/>
              </a:defRPr>
            </a:lvl7pPr>
            <a:lvl8pPr marL="3574483" indent="-238844" eaLnBrk="0" fontAlgn="base" hangingPunct="0">
              <a:spcBef>
                <a:spcPct val="30000"/>
              </a:spcBef>
              <a:spcAft>
                <a:spcPct val="0"/>
              </a:spcAft>
              <a:defRPr sz="1200">
                <a:solidFill>
                  <a:schemeClr val="tx1"/>
                </a:solidFill>
                <a:latin typeface="Calibri" panose="020F0502020204030204" pitchFamily="34" charset="0"/>
              </a:defRPr>
            </a:lvl8pPr>
            <a:lvl9pPr marL="4045628" indent="-238844"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9E99A8B-7C67-40A6-B336-0D10D84A56BC}" type="slidenum">
              <a:rPr lang="en-US" altLang="en-US">
                <a:latin typeface="Garamond" panose="02020404030301010803" pitchFamily="18" charset="0"/>
              </a:rPr>
              <a:pPr eaLnBrk="1" hangingPunct="1">
                <a:spcBef>
                  <a:spcPct val="0"/>
                </a:spcBef>
              </a:pPr>
              <a:t>20</a:t>
            </a:fld>
            <a:endParaRPr lang="en-US" altLang="en-US">
              <a:latin typeface="Garamond" panose="02020404030301010803"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https://www.johndclare.net/cold_war10.htm</a:t>
            </a:r>
            <a:r>
              <a:rPr lang="en-US" dirty="0"/>
              <a:t>; </a:t>
            </a:r>
            <a:r>
              <a:rPr lang="en-US" dirty="0">
                <a:hlinkClick r:id="rId4"/>
              </a:rPr>
              <a:t>https://www.loc.gov/pictures/item/91727234/</a:t>
            </a:r>
            <a:r>
              <a:rPr lang="en-US" dirty="0"/>
              <a:t>.   </a:t>
            </a:r>
          </a:p>
          <a:p>
            <a:endParaRPr lang="en-US" dirty="0"/>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5</a:t>
            </a:fld>
            <a:endParaRPr lang="en-US" altLang="en-US"/>
          </a:p>
        </p:txBody>
      </p:sp>
    </p:spTree>
    <p:extLst>
      <p:ext uri="{BB962C8B-B14F-4D97-AF65-F5344CB8AC3E}">
        <p14:creationId xmlns:p14="http://schemas.microsoft.com/office/powerpoint/2010/main" val="43822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Jack Knox, </a:t>
            </a:r>
            <a:r>
              <a:rPr lang="en-US" i="1" dirty="0"/>
              <a:t>Nashville Banner</a:t>
            </a:r>
            <a:r>
              <a:rPr lang="en-US" i="0" dirty="0"/>
              <a:t>, </a:t>
            </a:r>
            <a:r>
              <a:rPr lang="en-US" dirty="0">
                <a:hlinkClick r:id="rId3"/>
              </a:rPr>
              <a:t>https://sharetngov.tnsosfiles.com/tsla/exhibits/veterans/korea.htm</a:t>
            </a:r>
            <a:r>
              <a:rPr lang="en-US" dirty="0"/>
              <a:t>; </a:t>
            </a:r>
            <a:r>
              <a:rPr lang="en-US" b="0" i="0" dirty="0">
                <a:solidFill>
                  <a:srgbClr val="111111"/>
                </a:solidFill>
                <a:effectLst/>
                <a:latin typeface="Roboto"/>
              </a:rPr>
              <a:t>Leslie G. Illingworth, </a:t>
            </a:r>
            <a:r>
              <a:rPr lang="en-US" b="0" i="1" dirty="0">
                <a:solidFill>
                  <a:srgbClr val="111111"/>
                </a:solidFill>
                <a:effectLst/>
                <a:latin typeface="Roboto"/>
              </a:rPr>
              <a:t>Punch</a:t>
            </a:r>
            <a:r>
              <a:rPr lang="en-US" b="0" i="0" dirty="0">
                <a:solidFill>
                  <a:srgbClr val="111111"/>
                </a:solidFill>
                <a:effectLst/>
                <a:latin typeface="Roboto"/>
              </a:rPr>
              <a:t>, </a:t>
            </a:r>
            <a:r>
              <a:rPr lang="en-US" dirty="0">
                <a:hlinkClick r:id="rId4"/>
              </a:rPr>
              <a:t>https://www.researchgate.net/figure/Leslie-G-Illingworth-Believe-It-or-Knout-Punch-12-July-1950-C-Punch-Ltd-All_fig3_286558957</a:t>
            </a:r>
            <a:r>
              <a:rPr lang="en-US" dirty="0"/>
              <a:t>.</a:t>
            </a:r>
            <a:endParaRPr lang="en-US" b="0" i="0" dirty="0">
              <a:solidFill>
                <a:srgbClr val="111111"/>
              </a:solidFill>
              <a:effectLst/>
              <a:latin typeface="Roboto"/>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7</a:t>
            </a:fld>
            <a:endParaRPr lang="en-US" altLang="en-US"/>
          </a:p>
        </p:txBody>
      </p:sp>
    </p:spTree>
    <p:extLst>
      <p:ext uri="{BB962C8B-B14F-4D97-AF65-F5344CB8AC3E}">
        <p14:creationId xmlns:p14="http://schemas.microsoft.com/office/powerpoint/2010/main" val="328449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Chase, </a:t>
            </a:r>
            <a:r>
              <a:rPr lang="en-US" i="1" dirty="0"/>
              <a:t>New Orleans States</a:t>
            </a:r>
            <a:r>
              <a:rPr lang="en-US" dirty="0"/>
              <a:t>, </a:t>
            </a:r>
            <a:r>
              <a:rPr lang="en-US" dirty="0">
                <a:hlinkClick r:id="rId3"/>
              </a:rPr>
              <a:t>https://www.loc.gov/item/today-in-history/january-05/</a:t>
            </a:r>
            <a:r>
              <a:rPr lang="en-US" dirty="0"/>
              <a:t>; Herb Block, </a:t>
            </a:r>
            <a:r>
              <a:rPr lang="en-US" i="1" dirty="0"/>
              <a:t>Washington Post</a:t>
            </a:r>
            <a:r>
              <a:rPr lang="en-US" dirty="0"/>
              <a:t>, </a:t>
            </a:r>
            <a:r>
              <a:rPr lang="en-US" dirty="0">
                <a:hlinkClick r:id="rId4"/>
              </a:rPr>
              <a:t>https://sites.google.com/site/americanstations/home/second-red-scare-stations/saywhateverhappenedtofreedom-from-fear</a:t>
            </a:r>
            <a:r>
              <a:rPr lang="en-US" dirty="0"/>
              <a:t>.</a:t>
            </a:r>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8</a:t>
            </a:fld>
            <a:endParaRPr lang="en-US" altLang="en-US"/>
          </a:p>
        </p:txBody>
      </p:sp>
    </p:spTree>
    <p:extLst>
      <p:ext uri="{BB962C8B-B14F-4D97-AF65-F5344CB8AC3E}">
        <p14:creationId xmlns:p14="http://schemas.microsoft.com/office/powerpoint/2010/main" val="261717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from </a:t>
            </a:r>
            <a:r>
              <a:rPr lang="en-US" i="1" dirty="0"/>
              <a:t>Time</a:t>
            </a:r>
            <a:r>
              <a:rPr lang="en-US" dirty="0"/>
              <a:t> magazine, 1954.</a:t>
            </a:r>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10</a:t>
            </a:fld>
            <a:endParaRPr lang="en-US" altLang="en-US"/>
          </a:p>
        </p:txBody>
      </p:sp>
    </p:spTree>
    <p:extLst>
      <p:ext uri="{BB962C8B-B14F-4D97-AF65-F5344CB8AC3E}">
        <p14:creationId xmlns:p14="http://schemas.microsoft.com/office/powerpoint/2010/main" val="346285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C3EC61A-5A2B-4A25-B723-8B0F099239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280876C-0BD8-4059-B1C5-67F43D6EDF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Wayne Morse: “I believe this resolution to be a historic mistake. I believe that within the next century, future generations will look with dismay and great disappointment upon a Congress which is now about to make such a historic mistake.”  Paul Conrad, </a:t>
            </a:r>
            <a:r>
              <a:rPr lang="en-US" altLang="en-US" i="1" dirty="0"/>
              <a:t>Los Angeles Times, </a:t>
            </a:r>
            <a:r>
              <a:rPr lang="en-US" dirty="0">
                <a:hlinkClick r:id="rId3"/>
              </a:rPr>
              <a:t>https://www.pbs.org/independentlens/paulconrad/gal_22.html</a:t>
            </a:r>
            <a:r>
              <a:rPr lang="en-US" dirty="0"/>
              <a:t>. </a:t>
            </a:r>
            <a:endParaRPr lang="en-US" altLang="en-US" dirty="0"/>
          </a:p>
          <a:p>
            <a:endParaRPr lang="en-US" altLang="en-US" dirty="0"/>
          </a:p>
        </p:txBody>
      </p:sp>
      <p:sp>
        <p:nvSpPr>
          <p:cNvPr id="31748" name="Slide Number Placeholder 3">
            <a:extLst>
              <a:ext uri="{FF2B5EF4-FFF2-40B4-BE49-F238E27FC236}">
                <a16:creationId xmlns:a16="http://schemas.microsoft.com/office/drawing/2014/main" id="{D6B90B9B-17FD-40C6-946B-236CABF5B5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65610" indent="-294465" eaLnBrk="0" hangingPunct="0">
              <a:spcBef>
                <a:spcPct val="30000"/>
              </a:spcBef>
              <a:defRPr sz="1200">
                <a:solidFill>
                  <a:schemeClr val="tx1"/>
                </a:solidFill>
                <a:latin typeface="Calibri" panose="020F0502020204030204" pitchFamily="34" charset="0"/>
              </a:defRPr>
            </a:lvl2pPr>
            <a:lvl3pPr marL="1177862" indent="-235572" eaLnBrk="0" hangingPunct="0">
              <a:spcBef>
                <a:spcPct val="30000"/>
              </a:spcBef>
              <a:defRPr sz="1200">
                <a:solidFill>
                  <a:schemeClr val="tx1"/>
                </a:solidFill>
                <a:latin typeface="Calibri" panose="020F0502020204030204" pitchFamily="34" charset="0"/>
              </a:defRPr>
            </a:lvl3pPr>
            <a:lvl4pPr marL="1649006" indent="-235572" eaLnBrk="0" hangingPunct="0">
              <a:spcBef>
                <a:spcPct val="30000"/>
              </a:spcBef>
              <a:defRPr sz="1200">
                <a:solidFill>
                  <a:schemeClr val="tx1"/>
                </a:solidFill>
                <a:latin typeface="Calibri" panose="020F0502020204030204" pitchFamily="34" charset="0"/>
              </a:defRPr>
            </a:lvl4pPr>
            <a:lvl5pPr marL="2120151" indent="-235572" eaLnBrk="0" hangingPunct="0">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4ECD780-60E7-43BC-BB0D-C9B66747C87C}" type="slidenum">
              <a:rPr lang="en-US" altLang="en-US">
                <a:latin typeface="Tw Cen MT" panose="020B0602020104020603" pitchFamily="34" charset="0"/>
              </a:rPr>
              <a:pPr eaLnBrk="1" hangingPunct="1">
                <a:spcBef>
                  <a:spcPct val="0"/>
                </a:spcBef>
              </a:pPr>
              <a:t>11</a:t>
            </a:fld>
            <a:endParaRPr lang="en-US" altLang="en-US">
              <a:latin typeface="Tw Cen MT" panose="020B0602020104020603"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2BB707E-21F6-4AA4-9DFD-4FDA1C3AEE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59B0C66B-9D34-40B8-B0FF-9A67041654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Ground troops: 184,000 by end of 1965; 389,000 by end of 1966; 486,000 by end of 1967; 537,000 by end of 1968.  Herb Block, </a:t>
            </a:r>
            <a:r>
              <a:rPr lang="en-US" altLang="en-US" i="1" dirty="0"/>
              <a:t>Washington Post</a:t>
            </a:r>
            <a:r>
              <a:rPr lang="en-US" altLang="en-US" dirty="0"/>
              <a:t>, </a:t>
            </a:r>
            <a:r>
              <a:rPr lang="en-US" dirty="0">
                <a:hlinkClick r:id="rId3"/>
              </a:rPr>
              <a:t>https://www.loc.gov/exhibits/herblocks-history/ascent.html</a:t>
            </a:r>
            <a:r>
              <a:rPr lang="en-US" dirty="0"/>
              <a:t>; Edmund S. </a:t>
            </a:r>
            <a:r>
              <a:rPr lang="en-US" b="0" i="0" dirty="0" err="1">
                <a:solidFill>
                  <a:srgbClr val="555555"/>
                </a:solidFill>
                <a:effectLst/>
                <a:latin typeface="Open Sans"/>
              </a:rPr>
              <a:t>Valtman</a:t>
            </a:r>
            <a:r>
              <a:rPr lang="en-US" b="0" i="0" dirty="0">
                <a:solidFill>
                  <a:srgbClr val="555555"/>
                </a:solidFill>
                <a:effectLst/>
                <a:latin typeface="Open Sans"/>
              </a:rPr>
              <a:t>, </a:t>
            </a:r>
            <a:r>
              <a:rPr lang="en-US" b="0" i="1" dirty="0">
                <a:solidFill>
                  <a:srgbClr val="555555"/>
                </a:solidFill>
                <a:effectLst/>
                <a:latin typeface="Open Sans"/>
              </a:rPr>
              <a:t>The Hartford Times</a:t>
            </a:r>
            <a:r>
              <a:rPr lang="en-US" b="0" i="0" dirty="0">
                <a:solidFill>
                  <a:srgbClr val="555555"/>
                </a:solidFill>
                <a:effectLst/>
                <a:latin typeface="Open Sans"/>
              </a:rPr>
              <a:t>, </a:t>
            </a:r>
            <a:r>
              <a:rPr lang="en-US" dirty="0">
                <a:hlinkClick r:id="rId4"/>
              </a:rPr>
              <a:t>https://iowaculture.gov/history/education/educator-resources/primary-source-sets/cold-war-vietnam/stick-em-june-9-1964</a:t>
            </a:r>
            <a:r>
              <a:rPr lang="en-US" dirty="0"/>
              <a:t>. </a:t>
            </a:r>
            <a:endParaRPr lang="en-US" altLang="en-US" dirty="0"/>
          </a:p>
          <a:p>
            <a:pPr eaLnBrk="1" hangingPunct="1">
              <a:spcBef>
                <a:spcPct val="0"/>
              </a:spcBef>
            </a:pPr>
            <a:endParaRPr lang="en-US" altLang="en-US" dirty="0"/>
          </a:p>
        </p:txBody>
      </p:sp>
      <p:sp>
        <p:nvSpPr>
          <p:cNvPr id="32772" name="Slide Number Placeholder 3">
            <a:extLst>
              <a:ext uri="{FF2B5EF4-FFF2-40B4-BE49-F238E27FC236}">
                <a16:creationId xmlns:a16="http://schemas.microsoft.com/office/drawing/2014/main" id="{8F90A5C5-426B-4479-A36B-C413FB980C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65610" indent="-294465" eaLnBrk="0" hangingPunct="0">
              <a:spcBef>
                <a:spcPct val="30000"/>
              </a:spcBef>
              <a:defRPr sz="1200">
                <a:solidFill>
                  <a:schemeClr val="tx1"/>
                </a:solidFill>
                <a:latin typeface="Calibri" panose="020F0502020204030204" pitchFamily="34" charset="0"/>
              </a:defRPr>
            </a:lvl2pPr>
            <a:lvl3pPr marL="1177862" indent="-235572" eaLnBrk="0" hangingPunct="0">
              <a:spcBef>
                <a:spcPct val="30000"/>
              </a:spcBef>
              <a:defRPr sz="1200">
                <a:solidFill>
                  <a:schemeClr val="tx1"/>
                </a:solidFill>
                <a:latin typeface="Calibri" panose="020F0502020204030204" pitchFamily="34" charset="0"/>
              </a:defRPr>
            </a:lvl3pPr>
            <a:lvl4pPr marL="1649006" indent="-235572" eaLnBrk="0" hangingPunct="0">
              <a:spcBef>
                <a:spcPct val="30000"/>
              </a:spcBef>
              <a:defRPr sz="1200">
                <a:solidFill>
                  <a:schemeClr val="tx1"/>
                </a:solidFill>
                <a:latin typeface="Calibri" panose="020F0502020204030204" pitchFamily="34" charset="0"/>
              </a:defRPr>
            </a:lvl4pPr>
            <a:lvl5pPr marL="2120151" indent="-235572" eaLnBrk="0" hangingPunct="0">
              <a:spcBef>
                <a:spcPct val="30000"/>
              </a:spcBef>
              <a:defRPr sz="1200">
                <a:solidFill>
                  <a:schemeClr val="tx1"/>
                </a:solidFill>
                <a:latin typeface="Calibri" panose="020F0502020204030204" pitchFamily="34" charset="0"/>
              </a:defRPr>
            </a:lvl5pPr>
            <a:lvl6pPr marL="2591295" indent="-235572" eaLnBrk="0" fontAlgn="base" hangingPunct="0">
              <a:spcBef>
                <a:spcPct val="30000"/>
              </a:spcBef>
              <a:spcAft>
                <a:spcPct val="0"/>
              </a:spcAft>
              <a:defRPr sz="1200">
                <a:solidFill>
                  <a:schemeClr val="tx1"/>
                </a:solidFill>
                <a:latin typeface="Calibri" panose="020F0502020204030204" pitchFamily="34" charset="0"/>
              </a:defRPr>
            </a:lvl6pPr>
            <a:lvl7pPr marL="3062440" indent="-235572" eaLnBrk="0" fontAlgn="base" hangingPunct="0">
              <a:spcBef>
                <a:spcPct val="30000"/>
              </a:spcBef>
              <a:spcAft>
                <a:spcPct val="0"/>
              </a:spcAft>
              <a:defRPr sz="1200">
                <a:solidFill>
                  <a:schemeClr val="tx1"/>
                </a:solidFill>
                <a:latin typeface="Calibri" panose="020F0502020204030204" pitchFamily="34" charset="0"/>
              </a:defRPr>
            </a:lvl7pPr>
            <a:lvl8pPr marL="3533585" indent="-235572" eaLnBrk="0" fontAlgn="base" hangingPunct="0">
              <a:spcBef>
                <a:spcPct val="30000"/>
              </a:spcBef>
              <a:spcAft>
                <a:spcPct val="0"/>
              </a:spcAft>
              <a:defRPr sz="1200">
                <a:solidFill>
                  <a:schemeClr val="tx1"/>
                </a:solidFill>
                <a:latin typeface="Calibri" panose="020F0502020204030204" pitchFamily="34" charset="0"/>
              </a:defRPr>
            </a:lvl8pPr>
            <a:lvl9pPr marL="4004729" indent="-235572"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1FBC474-D4EA-4E42-90D6-C7C1007D2316}" type="slidenum">
              <a:rPr lang="en-US" altLang="en-US">
                <a:latin typeface="Tw Cen MT" panose="020B0602020104020603" pitchFamily="34" charset="0"/>
              </a:rPr>
              <a:pPr eaLnBrk="1" hangingPunct="1">
                <a:spcBef>
                  <a:spcPct val="0"/>
                </a:spcBef>
              </a:pPr>
              <a:t>12</a:t>
            </a:fld>
            <a:endParaRPr lang="en-US" altLang="en-US">
              <a:latin typeface="Tw Cen MT" panose="020B0602020104020603"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Levine, </a:t>
            </a:r>
            <a:r>
              <a:rPr lang="en-US" i="1" dirty="0"/>
              <a:t>New York Review of Books</a:t>
            </a:r>
            <a:r>
              <a:rPr lang="en-US" dirty="0"/>
              <a:t>, </a:t>
            </a:r>
            <a:r>
              <a:rPr lang="en-US" dirty="0">
                <a:hlinkClick r:id="rId3"/>
              </a:rPr>
              <a:t>https://hti.osu.edu/opper/lesson-plans/cold-war-conflict-in-vietnam-the-vietnam-era-presidency/images/johnsons-scar</a:t>
            </a:r>
            <a:r>
              <a:rPr lang="en-US" dirty="0"/>
              <a:t>. </a:t>
            </a:r>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13</a:t>
            </a:fld>
            <a:endParaRPr lang="en-US" altLang="en-US"/>
          </a:p>
        </p:txBody>
      </p:sp>
    </p:spTree>
    <p:extLst>
      <p:ext uri="{BB962C8B-B14F-4D97-AF65-F5344CB8AC3E}">
        <p14:creationId xmlns:p14="http://schemas.microsoft.com/office/powerpoint/2010/main" val="117647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Arial" panose="020B0604020202020204" pitchFamily="34" charset="0"/>
              </a:rPr>
              <a:t>Hugh Haynie, </a:t>
            </a:r>
            <a:r>
              <a:rPr lang="en-US" b="0" i="1" dirty="0">
                <a:effectLst/>
                <a:latin typeface="Arial" panose="020B0604020202020204" pitchFamily="34" charset="0"/>
              </a:rPr>
              <a:t>Louisville Courier-Journal</a:t>
            </a:r>
            <a:r>
              <a:rPr lang="en-US" b="0" i="0" dirty="0">
                <a:effectLst/>
                <a:latin typeface="Arial" panose="020B0604020202020204" pitchFamily="34" charset="0"/>
              </a:rPr>
              <a:t>, “</a:t>
            </a:r>
            <a:r>
              <a:rPr lang="en-US" dirty="0">
                <a:hlinkClick r:id="rId3"/>
              </a:rPr>
              <a:t>https://anhxua.net/album/nhung-tranh-biem-hoa-chinh-tri_88.html</a:t>
            </a:r>
            <a:r>
              <a:rPr lang="en-US" dirty="0"/>
              <a:t>; </a:t>
            </a:r>
            <a:r>
              <a:rPr lang="en-US" sz="1200" b="0" i="0" kern="1200" dirty="0">
                <a:solidFill>
                  <a:schemeClr val="tx1"/>
                </a:solidFill>
                <a:effectLst/>
                <a:latin typeface="+mn-lt"/>
                <a:ea typeface="+mn-ea"/>
                <a:cs typeface="+mn-cs"/>
              </a:rPr>
              <a:t>"The Slow U.S. Withdrawal,” </a:t>
            </a:r>
            <a:r>
              <a:rPr lang="en-US" b="0" i="1" dirty="0">
                <a:effectLst/>
                <a:latin typeface="Arial" panose="020B0604020202020204" pitchFamily="34" charset="0"/>
              </a:rPr>
              <a:t>Issues of our Times in Cartoons </a:t>
            </a:r>
            <a:r>
              <a:rPr lang="en-US" b="0" i="0" dirty="0">
                <a:effectLst/>
                <a:latin typeface="Arial" panose="020B0604020202020204" pitchFamily="34" charset="0"/>
              </a:rPr>
              <a:t>(Highsmith Inc. 1995), </a:t>
            </a:r>
            <a:r>
              <a:rPr lang="en-US" dirty="0">
                <a:hlinkClick r:id="rId4"/>
              </a:rPr>
              <a:t>http://dkobner.blogspot.com/2011/12/two-policies-in-vietnam-americanization.html</a:t>
            </a:r>
            <a:r>
              <a:rPr lang="en-US" b="0" i="0" dirty="0">
                <a:effectLst/>
                <a:latin typeface="Arial" panose="020B0604020202020204" pitchFamily="34" charset="0"/>
              </a:rPr>
              <a:t>; Les </a:t>
            </a:r>
            <a:r>
              <a:rPr lang="en-US" b="0" i="0" dirty="0" err="1">
                <a:effectLst/>
                <a:latin typeface="Arial" panose="020B0604020202020204" pitchFamily="34" charset="0"/>
              </a:rPr>
              <a:t>Gibbard</a:t>
            </a:r>
            <a:r>
              <a:rPr lang="en-US" b="0" i="0" dirty="0">
                <a:effectLst/>
                <a:latin typeface="Arial" panose="020B0604020202020204" pitchFamily="34" charset="0"/>
              </a:rPr>
              <a:t>, </a:t>
            </a:r>
            <a:r>
              <a:rPr lang="en-US" b="0" i="1" dirty="0">
                <a:effectLst/>
                <a:latin typeface="Arial" panose="020B0604020202020204" pitchFamily="34" charset="0"/>
              </a:rPr>
              <a:t>The Guardian</a:t>
            </a:r>
            <a:r>
              <a:rPr lang="en-US" b="0" i="0" dirty="0">
                <a:effectLst/>
                <a:latin typeface="Arial" panose="020B0604020202020204" pitchFamily="34" charset="0"/>
              </a:rPr>
              <a:t>, </a:t>
            </a:r>
            <a:r>
              <a:rPr lang="en-US" dirty="0">
                <a:hlinkClick r:id="rId5"/>
              </a:rPr>
              <a:t>https://www.tracesofevil.com/p/blog-page_3.html</a:t>
            </a:r>
            <a:r>
              <a:rPr lang="en-US" dirty="0"/>
              <a:t>. </a:t>
            </a:r>
            <a:endParaRPr lang="en-US" b="0" i="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947B7D2-77C0-447C-B49D-6AA3272AB43C}" type="slidenum">
              <a:rPr lang="en-US" altLang="en-US" smtClean="0"/>
              <a:pPr/>
              <a:t>14</a:t>
            </a:fld>
            <a:endParaRPr lang="en-US" altLang="en-US"/>
          </a:p>
        </p:txBody>
      </p:sp>
    </p:spTree>
    <p:extLst>
      <p:ext uri="{BB962C8B-B14F-4D97-AF65-F5344CB8AC3E}">
        <p14:creationId xmlns:p14="http://schemas.microsoft.com/office/powerpoint/2010/main" val="3897110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fld id="{8D00DDC1-A714-40AB-9C53-755AE4AEF6EF}" type="slidenum">
              <a:rPr lang="en-US" altLang="en-US" smtClean="0"/>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9BA4C8BE-1916-4704-98AF-4560AE577897}" type="datetimeFigureOut">
              <a:rPr lang="en-US" smtClean="0"/>
              <a:pPr>
                <a:defRPr/>
              </a:pPr>
              <a:t>6/24/2020</a:t>
            </a:fld>
            <a:endParaRPr lang="en-US"/>
          </a:p>
        </p:txBody>
      </p:sp>
    </p:spTree>
    <p:extLst>
      <p:ext uri="{BB962C8B-B14F-4D97-AF65-F5344CB8AC3E}">
        <p14:creationId xmlns:p14="http://schemas.microsoft.com/office/powerpoint/2010/main" val="931416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fld id="{6FEA529A-DAA7-4707-8C98-83CA50C77544}" type="slidenum">
              <a:rPr lang="en-US" altLang="en-US" smtClean="0"/>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F6D13319-7A14-4594-9EEC-914C0CF99E11}" type="datetimeFigureOut">
              <a:rPr lang="en-US" smtClean="0"/>
              <a:pPr>
                <a:defRPr/>
              </a:pPr>
              <a:t>6/24/2020</a:t>
            </a:fld>
            <a:endParaRPr lang="en-US"/>
          </a:p>
        </p:txBody>
      </p:sp>
    </p:spTree>
    <p:extLst>
      <p:ext uri="{BB962C8B-B14F-4D97-AF65-F5344CB8AC3E}">
        <p14:creationId xmlns:p14="http://schemas.microsoft.com/office/powerpoint/2010/main" val="212408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fld id="{EE6F57F9-D495-4640-A75E-A19E7AB6026E}" type="slidenum">
              <a:rPr lang="en-US" altLang="en-US" smtClean="0"/>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E5009E0B-E112-49F0-8847-0A2E806575AE}" type="datetimeFigureOut">
              <a:rPr lang="en-US" smtClean="0"/>
              <a:pPr>
                <a:defRPr/>
              </a:pPr>
              <a:t>6/24/2020</a:t>
            </a:fld>
            <a:endParaRPr lang="en-US"/>
          </a:p>
        </p:txBody>
      </p:sp>
    </p:spTree>
    <p:extLst>
      <p:ext uri="{BB962C8B-B14F-4D97-AF65-F5344CB8AC3E}">
        <p14:creationId xmlns:p14="http://schemas.microsoft.com/office/powerpoint/2010/main" val="1738872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fld id="{D2504557-DFA8-4932-B2B0-2774CDB603F0}" type="slidenum">
              <a:rPr lang="en-US" altLang="en-US" smtClean="0"/>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B16085F4-45B5-4A8E-9CFD-C6CC8C61B2A3}" type="datetimeFigureOut">
              <a:rPr lang="en-US" smtClean="0"/>
              <a:pPr>
                <a:defRPr/>
              </a:pPr>
              <a:t>6/24/2020</a:t>
            </a:fld>
            <a:endParaRPr lang="en-US"/>
          </a:p>
        </p:txBody>
      </p:sp>
    </p:spTree>
    <p:extLst>
      <p:ext uri="{BB962C8B-B14F-4D97-AF65-F5344CB8AC3E}">
        <p14:creationId xmlns:p14="http://schemas.microsoft.com/office/powerpoint/2010/main" val="23165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fld id="{E566EF4C-213F-42B2-81DB-8344B47C80D2}" type="slidenum">
              <a:rPr lang="en-US" altLang="en-US" smtClean="0"/>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030FEDF6-56C2-4E7F-A8ED-523F0B031E2C}" type="datetimeFigureOut">
              <a:rPr lang="en-US" smtClean="0"/>
              <a:pPr>
                <a:defRPr/>
              </a:pPr>
              <a:t>6/24/2020</a:t>
            </a:fld>
            <a:endParaRPr lang="en-US"/>
          </a:p>
        </p:txBody>
      </p:sp>
    </p:spTree>
    <p:extLst>
      <p:ext uri="{BB962C8B-B14F-4D97-AF65-F5344CB8AC3E}">
        <p14:creationId xmlns:p14="http://schemas.microsoft.com/office/powerpoint/2010/main" val="378997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fld id="{11CF65C6-EC34-4741-ADF6-D4D008D7C1F5}" type="slidenum">
              <a:rPr lang="en-US" altLang="en-US" smtClean="0"/>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8F880164-B456-4E61-94D2-5D8CFB0B2805}" type="datetimeFigureOut">
              <a:rPr lang="en-US" smtClean="0"/>
              <a:pPr>
                <a:defRPr/>
              </a:pPr>
              <a:t>6/24/2020</a:t>
            </a:fld>
            <a:endParaRPr lang="en-US"/>
          </a:p>
        </p:txBody>
      </p:sp>
    </p:spTree>
    <p:extLst>
      <p:ext uri="{BB962C8B-B14F-4D97-AF65-F5344CB8AC3E}">
        <p14:creationId xmlns:p14="http://schemas.microsoft.com/office/powerpoint/2010/main" val="6519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fld id="{30FC770A-4E0C-4671-A588-B0821ACA1998}" type="slidenum">
              <a:rPr lang="en-US" altLang="en-US" smtClean="0"/>
              <a:pPr/>
              <a:t>‹#›</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6C30B2CE-F071-4CB0-9F04-B835C9D52634}" type="datetimeFigureOut">
              <a:rPr lang="en-US" smtClean="0"/>
              <a:pPr>
                <a:defRPr/>
              </a:pPr>
              <a:t>6/24/2020</a:t>
            </a:fld>
            <a:endParaRPr lang="en-US"/>
          </a:p>
        </p:txBody>
      </p:sp>
    </p:spTree>
    <p:extLst>
      <p:ext uri="{BB962C8B-B14F-4D97-AF65-F5344CB8AC3E}">
        <p14:creationId xmlns:p14="http://schemas.microsoft.com/office/powerpoint/2010/main" val="211208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fld id="{CDE97B0E-8C2F-48F8-A9DB-3C9566A8E09F}" type="slidenum">
              <a:rPr lang="en-US" altLang="en-US" smtClean="0"/>
              <a:pPr/>
              <a:t>‹#›</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2B00C296-58EA-447A-A693-325D3C33EB14}" type="datetimeFigureOut">
              <a:rPr lang="en-US" smtClean="0"/>
              <a:pPr>
                <a:defRPr/>
              </a:pPr>
              <a:t>6/24/2020</a:t>
            </a:fld>
            <a:endParaRPr lang="en-US"/>
          </a:p>
        </p:txBody>
      </p:sp>
    </p:spTree>
    <p:extLst>
      <p:ext uri="{BB962C8B-B14F-4D97-AF65-F5344CB8AC3E}">
        <p14:creationId xmlns:p14="http://schemas.microsoft.com/office/powerpoint/2010/main" val="2162559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fld id="{0F4450B3-514D-41DC-B094-7639C793329B}" type="slidenum">
              <a:rPr lang="en-US" altLang="en-US" smtClean="0"/>
              <a:pPr/>
              <a:t>‹#›</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70B4CEC8-8F32-4FFB-AD6E-BBBA25A542C6}" type="datetimeFigureOut">
              <a:rPr lang="en-US" smtClean="0"/>
              <a:pPr>
                <a:defRPr/>
              </a:pPr>
              <a:t>6/24/2020</a:t>
            </a:fld>
            <a:endParaRPr lang="en-US"/>
          </a:p>
        </p:txBody>
      </p:sp>
    </p:spTree>
    <p:extLst>
      <p:ext uri="{BB962C8B-B14F-4D97-AF65-F5344CB8AC3E}">
        <p14:creationId xmlns:p14="http://schemas.microsoft.com/office/powerpoint/2010/main" val="1394247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fld id="{30FC770A-4E0C-4671-A588-B0821ACA1998}" type="slidenum">
              <a:rPr lang="en-US" altLang="en-US" smtClean="0"/>
              <a:pPr/>
              <a:t>‹#›</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6C30B2CE-F071-4CB0-9F04-B835C9D52634}" type="datetimeFigureOut">
              <a:rPr lang="en-US" smtClean="0"/>
              <a:pPr>
                <a:defRPr/>
              </a:pPr>
              <a:t>6/24/2020</a:t>
            </a:fld>
            <a:endParaRPr lang="en-US"/>
          </a:p>
        </p:txBody>
      </p:sp>
    </p:spTree>
    <p:extLst>
      <p:ext uri="{BB962C8B-B14F-4D97-AF65-F5344CB8AC3E}">
        <p14:creationId xmlns:p14="http://schemas.microsoft.com/office/powerpoint/2010/main" val="332206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fld id="{002E6B1B-23BC-4F46-B5E9-1D54DB4B50D0}" type="slidenum">
              <a:rPr lang="en-US" altLang="en-US" smtClean="0"/>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917C3118-6D05-415A-931F-A9F31247E970}" type="datetimeFigureOut">
              <a:rPr lang="en-US" smtClean="0"/>
              <a:pPr>
                <a:defRPr/>
              </a:pPr>
              <a:t>6/24/2020</a:t>
            </a:fld>
            <a:endParaRPr lang="en-US"/>
          </a:p>
        </p:txBody>
      </p:sp>
    </p:spTree>
    <p:extLst>
      <p:ext uri="{BB962C8B-B14F-4D97-AF65-F5344CB8AC3E}">
        <p14:creationId xmlns:p14="http://schemas.microsoft.com/office/powerpoint/2010/main" val="370282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eaLnBrk="1" hangingPunct="1">
              <a:defRPr>
                <a:solidFill>
                  <a:srgbClr val="FFFFFF"/>
                </a:solidFill>
                <a:latin typeface="Calibri" panose="020F0502020204030204" pitchFamily="34" charset="0"/>
              </a:defRPr>
            </a:lvl1pPr>
          </a:lstStyle>
          <a:p>
            <a:fld id="{30FC770A-4E0C-4671-A588-B0821ACA1998}" type="slidenum">
              <a:rPr lang="en-US" altLang="en-US" smtClean="0"/>
              <a:pPr/>
              <a:t>‹#›</a:t>
            </a:fld>
            <a:endParaRPr lang="en-US" alt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2"/>
                </a:solidFill>
                <a:latin typeface="+mn-lt"/>
                <a:cs typeface="+mn-cs"/>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bg2"/>
                </a:solidFill>
                <a:latin typeface="+mn-lt"/>
                <a:cs typeface="+mn-cs"/>
              </a:defRPr>
            </a:lvl1pPr>
          </a:lstStyle>
          <a:p>
            <a:pPr>
              <a:defRPr/>
            </a:pPr>
            <a:fld id="{6C30B2CE-F071-4CB0-9F04-B835C9D52634}" type="datetimeFigureOut">
              <a:rPr lang="en-US" smtClean="0"/>
              <a:pPr>
                <a:defRPr/>
              </a:pPr>
              <a:t>6/24/2020</a:t>
            </a:fld>
            <a:endParaRPr lang="en-US"/>
          </a:p>
        </p:txBody>
      </p:sp>
    </p:spTree>
    <p:extLst>
      <p:ext uri="{BB962C8B-B14F-4D97-AF65-F5344CB8AC3E}">
        <p14:creationId xmlns:p14="http://schemas.microsoft.com/office/powerpoint/2010/main" val="2926333492"/>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libri" pitchFamily="34" charset="0"/>
        </a:defRPr>
      </a:lvl2pPr>
      <a:lvl3pPr algn="l" rtl="0" eaLnBrk="1" fontAlgn="base" hangingPunct="1">
        <a:spcBef>
          <a:spcPct val="0"/>
        </a:spcBef>
        <a:spcAft>
          <a:spcPct val="0"/>
        </a:spcAft>
        <a:defRPr sz="4600">
          <a:solidFill>
            <a:schemeClr val="tx2"/>
          </a:solidFill>
          <a:latin typeface="Calibri" pitchFamily="34" charset="0"/>
        </a:defRPr>
      </a:lvl3pPr>
      <a:lvl4pPr algn="l" rtl="0" eaLnBrk="1" fontAlgn="base" hangingPunct="1">
        <a:spcBef>
          <a:spcPct val="0"/>
        </a:spcBef>
        <a:spcAft>
          <a:spcPct val="0"/>
        </a:spcAft>
        <a:defRPr sz="4600">
          <a:solidFill>
            <a:schemeClr val="tx2"/>
          </a:solidFill>
          <a:latin typeface="Calibri" pitchFamily="34" charset="0"/>
        </a:defRPr>
      </a:lvl4pPr>
      <a:lvl5pPr algn="l" rtl="0" eaLnBrk="1" fontAlgn="base" hangingPunct="1">
        <a:spcBef>
          <a:spcPct val="0"/>
        </a:spcBef>
        <a:spcAft>
          <a:spcPct val="0"/>
        </a:spcAft>
        <a:defRPr sz="4600">
          <a:solidFill>
            <a:schemeClr val="tx2"/>
          </a:solidFill>
          <a:latin typeface="Calibri" pitchFamily="34" charset="0"/>
        </a:defRPr>
      </a:lvl5pPr>
      <a:lvl6pPr marL="457200" algn="l" rtl="0" eaLnBrk="1" fontAlgn="base" hangingPunct="1">
        <a:spcBef>
          <a:spcPct val="0"/>
        </a:spcBef>
        <a:spcAft>
          <a:spcPct val="0"/>
        </a:spcAft>
        <a:defRPr sz="4600">
          <a:solidFill>
            <a:schemeClr val="tx2"/>
          </a:solidFill>
          <a:latin typeface="Calibri" pitchFamily="34" charset="0"/>
        </a:defRPr>
      </a:lvl6pPr>
      <a:lvl7pPr marL="914400" algn="l" rtl="0" eaLnBrk="1" fontAlgn="base" hangingPunct="1">
        <a:spcBef>
          <a:spcPct val="0"/>
        </a:spcBef>
        <a:spcAft>
          <a:spcPct val="0"/>
        </a:spcAft>
        <a:defRPr sz="4600">
          <a:solidFill>
            <a:schemeClr val="tx2"/>
          </a:solidFill>
          <a:latin typeface="Calibri" pitchFamily="34" charset="0"/>
        </a:defRPr>
      </a:lvl7pPr>
      <a:lvl8pPr marL="1371600" algn="l" rtl="0" eaLnBrk="1" fontAlgn="base" hangingPunct="1">
        <a:spcBef>
          <a:spcPct val="0"/>
        </a:spcBef>
        <a:spcAft>
          <a:spcPct val="0"/>
        </a:spcAft>
        <a:defRPr sz="4600">
          <a:solidFill>
            <a:schemeClr val="tx2"/>
          </a:solidFill>
          <a:latin typeface="Calibri" pitchFamily="34" charset="0"/>
        </a:defRPr>
      </a:lvl8pPr>
      <a:lvl9pPr marL="1828800" algn="l" rtl="0" eaLnBrk="1" fontAlgn="base" hangingPunct="1">
        <a:spcBef>
          <a:spcPct val="0"/>
        </a:spcBef>
        <a:spcAft>
          <a:spcPct val="0"/>
        </a:spcAft>
        <a:defRPr sz="4600">
          <a:solidFill>
            <a:schemeClr val="tx2"/>
          </a:solidFill>
          <a:latin typeface="Calibri" pitchFamily="34" charset="0"/>
        </a:defRPr>
      </a:lvl9pPr>
    </p:titleStyle>
    <p:body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E7BC29"/>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D092A7"/>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9C85C0"/>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807F-A696-47BC-BC81-8D56FA19FF39}"/>
              </a:ext>
            </a:extLst>
          </p:cNvPr>
          <p:cNvSpPr>
            <a:spLocks noGrp="1"/>
          </p:cNvSpPr>
          <p:nvPr>
            <p:ph type="ctrTitle"/>
          </p:nvPr>
        </p:nvSpPr>
        <p:spPr/>
        <p:txBody>
          <a:bodyPr>
            <a:normAutofit fontScale="90000"/>
          </a:bodyPr>
          <a:lstStyle/>
          <a:p>
            <a:pPr eaLnBrk="1" fontAlgn="auto" hangingPunct="1">
              <a:spcAft>
                <a:spcPts val="0"/>
              </a:spcAft>
              <a:defRPr/>
            </a:pPr>
            <a:r>
              <a:rPr lang="en-US" dirty="0"/>
              <a:t>War and Foreign Engagements of the Cold War</a:t>
            </a:r>
          </a:p>
        </p:txBody>
      </p:sp>
      <p:sp>
        <p:nvSpPr>
          <p:cNvPr id="3" name="Subtitle 2">
            <a:extLst>
              <a:ext uri="{FF2B5EF4-FFF2-40B4-BE49-F238E27FC236}">
                <a16:creationId xmlns:a16="http://schemas.microsoft.com/office/drawing/2014/main" id="{00696D02-F1D6-4893-863E-6119E8DCB183}"/>
              </a:ext>
            </a:extLst>
          </p:cNvPr>
          <p:cNvSpPr>
            <a:spLocks noGrp="1"/>
          </p:cNvSpPr>
          <p:nvPr>
            <p:ph type="subTitle" idx="1"/>
          </p:nvPr>
        </p:nvSpPr>
        <p:spPr/>
        <p:txBody>
          <a:bodyPr/>
          <a:lstStyle/>
          <a:p>
            <a:r>
              <a:rPr lang="en-US" dirty="0"/>
              <a:t>Mary Ann Heiss</a:t>
            </a:r>
          </a:p>
          <a:p>
            <a:r>
              <a:rPr lang="en-US" dirty="0"/>
              <a:t>Kent State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D40E-2B9E-4683-A32C-0DB2B3259B9C}"/>
              </a:ext>
            </a:extLst>
          </p:cNvPr>
          <p:cNvSpPr>
            <a:spLocks noGrp="1"/>
          </p:cNvSpPr>
          <p:nvPr>
            <p:ph type="title"/>
          </p:nvPr>
        </p:nvSpPr>
        <p:spPr/>
        <p:txBody>
          <a:bodyPr/>
          <a:lstStyle/>
          <a:p>
            <a:pPr eaLnBrk="1" hangingPunct="1">
              <a:defRPr/>
            </a:pPr>
            <a:r>
              <a:rPr lang="en-US" dirty="0"/>
              <a:t>Context/Background</a:t>
            </a:r>
          </a:p>
        </p:txBody>
      </p:sp>
      <p:pic>
        <p:nvPicPr>
          <p:cNvPr id="8" name="Content Placeholder 7">
            <a:extLst>
              <a:ext uri="{FF2B5EF4-FFF2-40B4-BE49-F238E27FC236}">
                <a16:creationId xmlns:a16="http://schemas.microsoft.com/office/drawing/2014/main" id="{40760F5B-FA9A-47B7-94EF-0063DD7D49F1}"/>
              </a:ext>
            </a:extLst>
          </p:cNvPr>
          <p:cNvPicPr>
            <a:picLocks noGrp="1" noChangeAspect="1"/>
          </p:cNvPicPr>
          <p:nvPr>
            <p:ph sz="half" idx="1"/>
          </p:nvPr>
        </p:nvPicPr>
        <p:blipFill>
          <a:blip r:embed="rId3"/>
          <a:stretch>
            <a:fillRect/>
          </a:stretch>
        </p:blipFill>
        <p:spPr>
          <a:xfrm>
            <a:off x="805898" y="1536700"/>
            <a:ext cx="2960203" cy="4589463"/>
          </a:xfrm>
          <a:prstGeom prst="rect">
            <a:avLst/>
          </a:prstGeom>
        </p:spPr>
      </p:pic>
      <p:pic>
        <p:nvPicPr>
          <p:cNvPr id="6" name="Content Placeholder 5">
            <a:extLst>
              <a:ext uri="{FF2B5EF4-FFF2-40B4-BE49-F238E27FC236}">
                <a16:creationId xmlns:a16="http://schemas.microsoft.com/office/drawing/2014/main" id="{09692778-EB80-4232-AB5E-84A0F6F925BA}"/>
              </a:ext>
            </a:extLst>
          </p:cNvPr>
          <p:cNvPicPr>
            <a:picLocks noGrp="1" noChangeAspect="1"/>
          </p:cNvPicPr>
          <p:nvPr>
            <p:ph sz="half" idx="2"/>
          </p:nvPr>
        </p:nvPicPr>
        <p:blipFill>
          <a:blip r:embed="rId4"/>
          <a:stretch>
            <a:fillRect/>
          </a:stretch>
        </p:blipFill>
        <p:spPr>
          <a:xfrm>
            <a:off x="4607351" y="1416067"/>
            <a:ext cx="3657600" cy="1932431"/>
          </a:xfrm>
          <a:prstGeom prst="rect">
            <a:avLst/>
          </a:prstGeom>
        </p:spPr>
      </p:pic>
      <p:pic>
        <p:nvPicPr>
          <p:cNvPr id="10" name="Picture 9">
            <a:extLst>
              <a:ext uri="{FF2B5EF4-FFF2-40B4-BE49-F238E27FC236}">
                <a16:creationId xmlns:a16="http://schemas.microsoft.com/office/drawing/2014/main" id="{89D4183A-E936-4830-A0F3-F5F5003C52F7}"/>
              </a:ext>
            </a:extLst>
          </p:cNvPr>
          <p:cNvPicPr>
            <a:picLocks noChangeAspect="1"/>
          </p:cNvPicPr>
          <p:nvPr/>
        </p:nvPicPr>
        <p:blipFill>
          <a:blip r:embed="rId5"/>
          <a:stretch>
            <a:fillRect/>
          </a:stretch>
        </p:blipFill>
        <p:spPr>
          <a:xfrm>
            <a:off x="5138230" y="3458440"/>
            <a:ext cx="2975106" cy="31519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5E797CC-32BA-408C-8EEA-94DEC38DCCA3}"/>
              </a:ext>
            </a:extLst>
          </p:cNvPr>
          <p:cNvSpPr>
            <a:spLocks noGrp="1"/>
          </p:cNvSpPr>
          <p:nvPr>
            <p:ph type="title"/>
          </p:nvPr>
        </p:nvSpPr>
        <p:spPr/>
        <p:txBody>
          <a:bodyPr anchor="ctr">
            <a:normAutofit/>
          </a:bodyPr>
          <a:lstStyle/>
          <a:p>
            <a:pPr eaLnBrk="1" hangingPunct="1">
              <a:lnSpc>
                <a:spcPct val="90000"/>
              </a:lnSpc>
              <a:defRPr/>
            </a:pPr>
            <a:r>
              <a:rPr lang="en-US" altLang="en-US" sz="3600"/>
              <a:t>Gulf of Tonkin Incident and Resolution, Aug 1964</a:t>
            </a:r>
          </a:p>
        </p:txBody>
      </p:sp>
      <p:pic>
        <p:nvPicPr>
          <p:cNvPr id="15363" name="Content Placeholder 2">
            <a:extLst>
              <a:ext uri="{FF2B5EF4-FFF2-40B4-BE49-F238E27FC236}">
                <a16:creationId xmlns:a16="http://schemas.microsoft.com/office/drawing/2014/main" id="{E7A67A56-E83E-4CDF-9C09-44A36FAFBC9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075688"/>
            <a:ext cx="3657600" cy="2898648"/>
          </a:xfrm>
          <a:noFill/>
        </p:spPr>
      </p:pic>
      <p:pic>
        <p:nvPicPr>
          <p:cNvPr id="2" name="Content Placeholder 1">
            <a:extLst>
              <a:ext uri="{FF2B5EF4-FFF2-40B4-BE49-F238E27FC236}">
                <a16:creationId xmlns:a16="http://schemas.microsoft.com/office/drawing/2014/main" id="{6D104E18-36BD-478B-BF82-3D1727816B63}"/>
              </a:ext>
            </a:extLst>
          </p:cNvPr>
          <p:cNvPicPr>
            <a:picLocks noGrp="1" noChangeAspect="1"/>
          </p:cNvPicPr>
          <p:nvPr>
            <p:ph sz="half" idx="2"/>
          </p:nvPr>
        </p:nvPicPr>
        <p:blipFill>
          <a:blip r:embed="rId4"/>
          <a:stretch>
            <a:fillRect/>
          </a:stretch>
        </p:blipFill>
        <p:spPr>
          <a:xfrm>
            <a:off x="4398238" y="1600200"/>
            <a:ext cx="3877765" cy="4267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71A0470-4C45-4D61-94E8-BBD22B525BBA}"/>
              </a:ext>
            </a:extLst>
          </p:cNvPr>
          <p:cNvSpPr>
            <a:spLocks noGrp="1"/>
          </p:cNvSpPr>
          <p:nvPr>
            <p:ph type="title"/>
          </p:nvPr>
        </p:nvSpPr>
        <p:spPr/>
        <p:txBody>
          <a:bodyPr/>
          <a:lstStyle/>
          <a:p>
            <a:pPr eaLnBrk="1" hangingPunct="1">
              <a:defRPr/>
            </a:pPr>
            <a:r>
              <a:rPr lang="en-US" altLang="en-US" dirty="0"/>
              <a:t>“Americanization” of the War</a:t>
            </a:r>
          </a:p>
        </p:txBody>
      </p:sp>
      <p:pic>
        <p:nvPicPr>
          <p:cNvPr id="18435" name="Picture 5">
            <a:extLst>
              <a:ext uri="{FF2B5EF4-FFF2-40B4-BE49-F238E27FC236}">
                <a16:creationId xmlns:a16="http://schemas.microsoft.com/office/drawing/2014/main" id="{F1D57145-1F10-4B7F-B134-8E3D515AFEA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6690" y="1536700"/>
            <a:ext cx="3318620" cy="45894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6">
            <a:extLst>
              <a:ext uri="{FF2B5EF4-FFF2-40B4-BE49-F238E27FC236}">
                <a16:creationId xmlns:a16="http://schemas.microsoft.com/office/drawing/2014/main" id="{C83F2E41-B91F-4034-B0F0-99E6BF66483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419600" y="1560671"/>
            <a:ext cx="3657600" cy="454152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C20C05F-EDB6-421E-8A06-5FF0BE61C76D}"/>
              </a:ext>
            </a:extLst>
          </p:cNvPr>
          <p:cNvSpPr>
            <a:spLocks noGrp="1" noRot="1" noChangeArrowheads="1"/>
          </p:cNvSpPr>
          <p:nvPr>
            <p:ph type="title"/>
          </p:nvPr>
        </p:nvSpPr>
        <p:spPr/>
        <p:txBody>
          <a:bodyPr/>
          <a:lstStyle/>
          <a:p>
            <a:pPr eaLnBrk="1" hangingPunct="1">
              <a:defRPr/>
            </a:pPr>
            <a:r>
              <a:rPr lang="en-US" altLang="en-US" dirty="0"/>
              <a:t>Tet Offensive, Jan 1968</a:t>
            </a:r>
          </a:p>
        </p:txBody>
      </p:sp>
      <p:pic>
        <p:nvPicPr>
          <p:cNvPr id="20484" name="Picture 6" descr="tetmap">
            <a:extLst>
              <a:ext uri="{FF2B5EF4-FFF2-40B4-BE49-F238E27FC236}">
                <a16:creationId xmlns:a16="http://schemas.microsoft.com/office/drawing/2014/main" id="{EB2EB116-FCFB-4E03-876F-A451200EC44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08365" y="1536700"/>
            <a:ext cx="3555269" cy="4589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Content Placeholder 2">
            <a:extLst>
              <a:ext uri="{FF2B5EF4-FFF2-40B4-BE49-F238E27FC236}">
                <a16:creationId xmlns:a16="http://schemas.microsoft.com/office/drawing/2014/main" id="{87FDAB4F-D6CB-498B-92BD-E8AF2E71A46C}"/>
              </a:ext>
            </a:extLst>
          </p:cNvPr>
          <p:cNvPicPr>
            <a:picLocks noGrp="1" noChangeAspect="1"/>
          </p:cNvPicPr>
          <p:nvPr>
            <p:ph sz="half" idx="2"/>
          </p:nvPr>
        </p:nvPicPr>
        <p:blipFill>
          <a:blip r:embed="rId4"/>
          <a:stretch>
            <a:fillRect/>
          </a:stretch>
        </p:blipFill>
        <p:spPr>
          <a:xfrm>
            <a:off x="4602776" y="1536700"/>
            <a:ext cx="3291247" cy="458946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2AEA12A3-CA08-4A34-9B97-654B0C7E2359}"/>
              </a:ext>
            </a:extLst>
          </p:cNvPr>
          <p:cNvSpPr>
            <a:spLocks noGrp="1"/>
          </p:cNvSpPr>
          <p:nvPr>
            <p:ph type="title"/>
          </p:nvPr>
        </p:nvSpPr>
        <p:spPr/>
        <p:txBody>
          <a:bodyPr/>
          <a:lstStyle/>
          <a:p>
            <a:pPr eaLnBrk="1" hangingPunct="1">
              <a:defRPr/>
            </a:pPr>
            <a:r>
              <a:rPr lang="en-US" altLang="en-US" dirty="0"/>
              <a:t>Vietnamization</a:t>
            </a:r>
          </a:p>
        </p:txBody>
      </p:sp>
      <p:pic>
        <p:nvPicPr>
          <p:cNvPr id="3" name="Content Placeholder 2">
            <a:extLst>
              <a:ext uri="{FF2B5EF4-FFF2-40B4-BE49-F238E27FC236}">
                <a16:creationId xmlns:a16="http://schemas.microsoft.com/office/drawing/2014/main" id="{83408A31-54B0-42C3-8066-719D23B4662B}"/>
              </a:ext>
            </a:extLst>
          </p:cNvPr>
          <p:cNvPicPr>
            <a:picLocks noGrp="1" noChangeAspect="1"/>
          </p:cNvPicPr>
          <p:nvPr>
            <p:ph sz="half" idx="1"/>
          </p:nvPr>
        </p:nvPicPr>
        <p:blipFill>
          <a:blip r:embed="rId3"/>
          <a:stretch>
            <a:fillRect/>
          </a:stretch>
        </p:blipFill>
        <p:spPr>
          <a:xfrm>
            <a:off x="206394" y="1828800"/>
            <a:ext cx="3451205" cy="3895948"/>
          </a:xfrm>
          <a:prstGeom prst="rect">
            <a:avLst/>
          </a:prstGeom>
        </p:spPr>
      </p:pic>
      <p:pic>
        <p:nvPicPr>
          <p:cNvPr id="4" name="Content Placeholder 3">
            <a:extLst>
              <a:ext uri="{FF2B5EF4-FFF2-40B4-BE49-F238E27FC236}">
                <a16:creationId xmlns:a16="http://schemas.microsoft.com/office/drawing/2014/main" id="{04861EC6-9923-431D-A7BF-C0D890F37508}"/>
              </a:ext>
            </a:extLst>
          </p:cNvPr>
          <p:cNvPicPr>
            <a:picLocks noGrp="1" noChangeAspect="1"/>
          </p:cNvPicPr>
          <p:nvPr>
            <p:ph sz="half" idx="2"/>
          </p:nvPr>
        </p:nvPicPr>
        <p:blipFill>
          <a:blip r:embed="rId4"/>
          <a:stretch>
            <a:fillRect/>
          </a:stretch>
        </p:blipFill>
        <p:spPr>
          <a:xfrm>
            <a:off x="4491561" y="268353"/>
            <a:ext cx="3622561" cy="2567977"/>
          </a:xfrm>
          <a:prstGeom prst="rect">
            <a:avLst/>
          </a:prstGeom>
        </p:spPr>
      </p:pic>
      <p:sp>
        <p:nvSpPr>
          <p:cNvPr id="23557" name="AutoShape 2" descr="data:image/jpeg;base64,/9j/4AAQSkZJRgABAQAAAQABAAD/2wCEAAkGBxQSERUUExQWFBUVGB0bGBgXGB0eIBocGBwZIh0hHBwfHCggGholIB4cITEhJikrLi4vGyA1ODMsNyotLi0BCgoKDg0OGxAQGiwfHyQsLCwsLCwsLCwsLCwsLCwsLCwsLCwsLCwsLCwsLCwsLCwsLCwsLCwsLCwsLCwsLCwsLP/AABEIAL0BCwMBIgACEQEDEQH/xAAcAAABBAMBAAAAAAAAAAAAAAAFAwQGBwABAgj/xABGEAACAgAEBAQCBgYJAwQCAwABAgMRAAQSIQUiMUEGE1FhMnEHI0JSgZEUM2JyobFTgpKTstHS0/AVQ8FjouHxg+IWJHP/xAAXAQEBAQEAAAAAAAAAAAAAAAAAAQID/8QAHREBAQEAAwEBAQEAAAAAAAAAAAERAiExEkFhUf/aAAwDAQACEQMRAD8AuB8ydRAjZq6kFQLoHuwPcYwTv/RMP6yf6sdQDmk/eH+BMM/EvFxk8rJmGXWIwDpDBSbIHU7d79dtgTjiHZmf+jP9pf8APGedJ/Rf+8f5Yj/g7xkufeSMwS5d41VislbhyQCOhrbrVb4lOKG4kk+4v9v/APXGvMl/o0/vD/owvrF1YvrV46rANvMl/o0/vD/t4zzJf6NP7w/7eO/KfzL18n3NIu6rdvu9DVA3e5Gw5mzqLLHEzU8oYoPveXp1V70wNegPpijNcv3I/wC8b/bxrXL9yP8AvW/2sI8D4ouZi8xRQ1MvW/gYi7HqN/bcdsEMZDXXL9yP+9b/AGsYHm/o4/71v9rA9+PIc7FlUZWZonlaiDyqQoHzLMTt9z3waGKG+uX7kf8AeN/t41rm+5H/AHrf7WGec8RZeOUQmQPMSB5UYMjgH7TIgJVR1LGhgqDgG2ub+jj/AL1v9rGvMm/o4/71v9rDvES8Z+NlyKvohfMOmnXpsJHq+HzJNJCk9hR6i6sWEjEkv3I/7xv9rG9cv3I/7xv9vAvwf4kTiGWWdFKblWQkEqy9RY7bggkAkEGhh7xXiqZdVLB2Z2CoiLqZmJAAA6AWRzMQBYsi8Avql+5H/bb/AG8Zql+7H/bb/RhHhvETKSGgmhI6iVV9a2ZHZW9didsNuMcZky7qBlZ50YbvCFYqfdCQa72MA/DS/dj/ALTf6cbuX0T82/ywEyXjjIytoSe5P6LQ/mXvYCadTEUboGqODWUzRkv6uRAOhcKNXuAGLD+sFOAz63/0/wA2/wAsZ9b/AOn/AO7AXM8LzGZn1yTS5eCMsEihfS0hFAPIwHwnmIQdtBO5ZcOY83HlKieeWZ2cBQwDvb9F5EFDqbbsCSaGwEfrf/T/APdjKl9Y/wAm/wA8KZmRlW1QuewBA/MnoPz+WGxeZIxyiSRm3GrSqWCSA2iyoqgStkkXV7ArUvrH/Zb/AFY3Uv3k/st/rwshNCxRrcda/HvgbNxuIZpMoDqmZDIVH2UG1t6Wdv8A7UEHdSfeT+wf9eNaZfvJ/Yb/AF4UaYA0T3A/E9vnW+FMQBc/x6KElZc1lkYdVb4thfw+Zq6b9MO8nmWmjWSKWF0cWrKpII9jrwhk+BRrM+YkCyzs5KyMouNNwiR91AXrXUs571gjBl0S9CqtmzpAFk9zXU7dcUcaZfvR/wBhv9eO8q5ZFJqyN6wphHI/q1+WGhJ5GUtpXUTIo61QIQEnY9BZ/wAuoE+MPD5zv6MjEGFJxJMh6Oqq1A+q31G/UYOQ/E/zH+EY5z+bEMTysCQiliFFsaF0o7segHckYBvm8tAsy5mTSkiRsgdm00hpmHWiNr36YIYYZTPCWIu8UkWkklJUAYaN7oFg3YgqT+YoQvhX0qxTBpDlMwuXQgPOAHWO+7gbgd9rwyicZIJqkZI9BYgs+kDzKFA2N2rpZ+Y2IJUzGVD0SXFfddl/MAgH8cdS5lVXUzAD1J2wmc1Yteg+0QQPw7t7VsfXAOFFD1+eIJ9KuYzEYyj5NHfMpKzARxs58vQQ9hQTpsoPfpiRZHiskkgCwNosgzSkR2APsRG5DzUKYLtZu6BNYeCM/RrljFw3LxskkbopDrKhU6iSWoEbrZNHv174N8S4XFmAFmQSKL5WJ0mxR1LdNsftA4eY5VwRYII9sQMeE8Dy+V1/o8KQ+YbbQoF10/AdAOg7Yj/Epn4m8uWy8rwwQkLPMmxkexcSHqAEssw7lOosGX4RyWUSJSsahQWZzXdpGLMT7kk4uhlwDgWXySGPLIEBOphqLMS3csxLEbHqfXBJZQSVB3Wr9r6YbQ5IRtI6Fi0lWHdmAI1VVklVs/Cu3oBve/0kRKPOlSydjWjV7BSxtvl+WAbca4l5VAhgD9oFRZN0q2bLGidgaA/EVn9K3iCFYHy2hlklVCqqpU6Q5OqV2ALgkNSV1JLbna3gR+XX2xTX05eHZDIucRSYwgSQ38JDHTt1AN1fr88a4iHeA/HM3DXIC+Zl3YGSPa7qtSN2egNjsdNbdRfPhbxNls+nmwNzgAOjUHT2Zb6X3Fg+u2PLgc1XQd/f5+tYf8A4u+UzEeYjALRmxd7g7EWDYsWP8+mLeOj1ljMBPC/iAZyFJPLaMugaviWiAfjA2O/RgpPUAjfA/wAeeIf0aNVUkMxGohlGlTe5DEFlNEHSQR2INXjBKQgFUBsKHsPQeg2H5Y2W9cQ/gXjAZrK5rQyLmMqHDeZ8NqpKuQN9Fgg1W6tW1YhvD/FvEeItHHlxFJa6jqQqEGphrnAYqdJFKoNMRq0not+RMfE3jAIfJhVpZZDpjjQ08hN7jvHEKP1neiRsAS78J+GmgJnzBD5l72X4IVPVYx6n7T9WPtjOBcAh4ejSyM808m82YKFmYnrQUEpH0pR6C7rEmRthtXse3zxLf8COeziQxtJIwVF6k++wAA3JJ2AG5JAGIrw3xZmppZCvD5P0dNtXmIJLGxHlk0W68uoEVvuaxJJOGo0yyvbsn6sH4YyRRZR98ixqNkA0Ks28VQOn/LwEUnVM9J9Xnczl5US/0cHyilgjVJFSyNueurTsK9T34V4PLk0nfMus80slmUXqZFAVA1jalW6G25+Zkvkrq10NVadVb1d1fpe+GswL7eqvXsdl/hbDDRCfHPiB4cxkUjLa5M0SRGAS6qzRlNwQC1qvb5jriwrx58j4o2Y4z5upQUYpGparRdYb6wA+WNJkkL/EL5QTVX08ixRlnZUSNLZvhVQo3O55VAHrsMOUC0klfjsB6nAv/raGcRKQSTW2977na6Ubiz1Iboqs2K18d+PZJpVy2SLJe7PR1MGU2mnSXUkEbCmFethSn0ZcO0PNN5pLsgV2JDBm20alUlFKjZUV2NH7AKjF+ehKs3nGl4nBAjOEgR5ZeR6LMAsS69OmqaRqvfT6jY5kf1a/LEXz/HcvwwxwEvLJKTJIzEswB2MspCnSpalFKFFUNIXaS8MkDRIykMrKCCDYIO4IPcEYl8CWey7yLIschic6acAGul7EEURY9d9qO+H2G7PTP1+zVCz3xFPGvGFTLu0khijWrVDzPdgD3sghV2BIJNopLMAn6SPGkX6NmcuiawyMhcmgSQQfLFgvpJW22XqAWI04q3wR4rPD2kJjWRJgtggNRjL0dJNH4mBFqdwQQNmF8e4w+ak1sAtbIoJIRey+56kt1JJ9gGQRpGAW3YhQBW5rSoVQPiPQfhjpILA479J8jEJlo40hFEpIgKsQQR9WSdBVhYKsPUi6rvhX0p5tCpky8UkVgUoaMG7ABdi6jf27YjPgLw+vEM15LSaCULqasMVKkqdwQCpPMLr0OLJ4P9F7RF7aUUOUxzaTud6b4ZAKGzxIPXV2nQIZHxzlJSomSWCUmhqMUZA3FLIfLtd/sEtvif8ACxH5SmJdKHcWCCb6k3uWJ3JO564j3hnwdDBGweKNtdHSYlUi1FiRUcws190VR8+uJNlcukSKkaqiIAFVQAAB0AA6DGbgZ8W4cMwUSQExA62F0GZSulWH20PNanbYe2G3GuIZfhuVkmKJGi7hEULrc7BQAK1NQF+1nYYLyyBQWYgACyTsAB1JPYYoH6XvF4zkqwxIRFl2bmJ/WPQB26DSNt9+Y2B0wk0WH4H+khc7KsE0BglcExkEskugHXpYqKIpjW4odbwe8aeJl4fAsrJr1SaaBo0EdzXqaQjt19qMV8JxZUZPJyNmgGyq3FLINEY8wSrRs1uXZGAYNcag0V3J+KOJq0K5sKsgyjuJ0DBwodAGIogSLRXewQrEkEqULJoI+EvFoznLJC2XlK61UsGWRNtTRuAA4VjpIG42vriSOgarANEEWLojcH5g4pXj/wBI0QOVOQiKyRMoZGTSAsayL5YC0CHD7ADbSuwIAxNPCf0m5TOFI2Jy8zVSObVieySUAT6AgE9gcLBNUiVSxVQCxtqFajQFn1NAC/QDER4742y4MkEcT51tB1rGEMe4HKzswVgQd9Iau4vbDjx3xcxwtFFIY5nAJZfiWOyHZRVl9IbTW+oL2xAcrkkhUldJXUNNknS43Dhj8UYosx31MHbaqxZNEc4vwjKPpZYZYC5CqsDrKGYFtYWNyjtppVolTdk3a3GuMcMSERtFOmYjkDaWClGUpp1LJGSTG3MK3II3BxZsmSRpGZUDupqUGrnZD8QPUBK6r1opQoYaeIPD0UuXYJRkJtHAAt2PIqdlR2OkrdBiG2JJOwZ+g/OebE62o8kBNIAB33VtugbmBBsFkLbMWLuPpjyIXLrIhWMmS9TMANddANJIZ11A0QrAUwOxAL6HOA5qGdcxpKwyKVezsyFXZWr1DCOqJ2djtviS/SzmMpJlo9bGV1bXFHEQ2sNy7ncKhNKH3N0AGPKcfopNULxhl8sFQVKJqEjjqdQrSRylrv5dFVbL+g/h+ZMjz63TKAMFQtYkZiR0FAlNO7EA7iticV9xPgmayTXLG8JdNVDmARyQFlonTZGwYdR6jaZ/Qf4kSCWTKSlVWch42Jr6wCipP7S1XutdSMavgt+fMZkzERRx+UgFtIzKWY0eSkYaQD8R72OxwTxA/pB+kNMivlQaZcw62O6RiyLajubBpR6b1tcafx/n8gNOcAnM2XWSJvL0aJGvlegoYCiWruBWxNYzRMvGfijyZoMrCT5sjozla+rj1ADUSCF8xqj6E0WIBOkE5kOJSSzyp5LpFEABKw0iR7bWEU76Foc/QkmrAvFReDODzzTHiWdZ9BIKMdQack7LGigPpboKoEEimBOLd8ONOcuhzKJHLW6IQQo7DYUCBtQLAV8TdcL0CeKl8d+Ls8jO+X0xZdWMKWtvMSrF5FJWljUqaYEbgHmBoWhxAMV0oAdRAa+gXuT3PpQ3N9R1FH/SVxx5JHy1y0xR5PNZeULbRoE2WL4lZvtHk1fCRhxDD6IYw2e0WASooVdhTqO/3RQOnuQnUBgZf9Lni5dD5KIksxAk0Nv2Ok0Dy3sV2LdNheqqeG8Wly5cwuYvMGl9GzabvSrkFlB9jZ0i7wpw36yVdbbg7AJZNAdTsoUVdk0KJPc43neg34M4K8maRFVJHKnXCZADps2zEDSgFfCCz2PhHa8eF8PMeiK0QRJeiIUo1EgECgFGzC6s89acDPBfCZI9TTagxUUBemyKJHIq6tvS/fpiTZHJJECE1cx1Eu7OSaA+JyT0A2uhjHKjjKcMjQ69IMjatTkbtr06hZs6TpXl6AKB2wpwyNUhRVAVVUBVAoADYAAbAAdsNo+CxrmPPBlLc3K0rsltXMEYkIwFqCtbMw74dZH9Wv8AzvjNDLjOZMayEVZ0jc0OjXZ7KKsnrV1vWPPfjHjrZycRoCyo5CkbtKxoF2olTdcoGyrSjYYuD6V895OTchFctJEoDepEhBWujAiwRv6EGiK6+ibwk8+c82RSsMAdXJGzsyNGUVgQLAYtYuqHqDjpx80R/h/hHNTrKI4wTCokbrqbWBSL95gQRpHfV12xG8euIcpHEgRFAUCiBVsKrc2LPuceffpQ4CMvn3YBo4ZufWwBAdtRYcvaxfc7tQNVhOWgp9EGYjj81itTagYn0D7pGkuQABzXp1b+xA1Sv/qfEoyBFVsxOh2Z7trJjeTTp/8A8nPT4GOI59H8beSNPnq39HYKGibKjSgYk6yV8yxRNVRxOMzxySHLtoWcMbqsszMpsAGtWgL3sl76HfYKNcB8dSZh9CZYkqfrpNREQrtEWUOzE7aGVdJDWTtcsyOfZ5ZEKqFGlomBvWjKCTVbUTX/ANYpbiObzuXGtd4xoiaMMy/W6V5ogVTUjMy3YbfVfrjfhPxMRmJCxzYA2JgXzPMpnKqToJj5SKC6QRGSSdgF4i7eL3+jzaa1eW9Wa30nuASPnRx5TzE/mM8pWkZ2bSppUaUOVCjsBpGwG4SttsXzwjOtQL5zPPf2ZIY0Av5RX+ZOK98V+BGbNacosrlyzP5vlruxvkYVsT2YCtuoOJx6ELi4jPFG8Id1jcU8Z6ENv8J9aBv2B9MWRkeOtmfDmZUsDPGyxMzEanjBV1s9W5A6C9zoPU4g+a8L5wSrHJl5vNbTQ06+SqBJSwKAA+X3aGqV+EfDMsaZtJwMu02XMUYkDBWkYWGDG4i6tyDmB5mqvtaogBANc9SWW1XtWhWXnG+u7FdjXTc4ePF5ytMNnJW15QHdnpigrmG6ErWxe+mHPiPgk+XYyyR6PMeQMvXy2LNyMehtCrq3cGx8JoRJIAioCGFsx5SCrMQCLvflRGsfeI7HFFkZXi7HyzNNcrLo1A2E6MsaNq2IYsjmybZVHRadRZ9IxYuPSKSyn1UX2k3PWwKO4B0joN4L4dg/TM5FG0hiZ9RLqDuyhmsCyASRZoAbE1ix8j4dY8RbKCbOfUgTGZxGyM9Rn4fKA0sGIB1k6kbYabxAnlpwEHlkptydvLy9bjoBa7dL30bsAcPMxDSkAhYwLXavLicESMdW4Naqvpy33qPZnw4DxQ5SCQiUEuzeSAoU6X0i5XMa7qvmLGASQpDUxxzxHjkmW+pzCKDoppY5dXUL5WtaVqC01C7BHcsADbiniGddXCoVKIZm+EFmYSnX5ax0OW2PKTRsAkKDiccD8LNkoA7AHOPqMKAaxCzDmkeq82UA7vsNwiaQ3Mt9GWWy88ubzy08zzNHqNHSiqladttd2T1O198GeODNlnSBxGzAs0oivQg1BFDPylqslQCQewDahm38FKeKslncuA+Zd5TKlFpA9o5aUOqFq3Gg2w2KuKtSDiLGZbJCADblslQR1vVZIO+19+u2JO/G5c86PLNGvlK7IG1EIG0azJq/WcpYk73R200oAzM0DgIXRkLKzdNTI771ZGysorf8bs7DaOTQwaPlKkFb3oiiLqr3+X4YtvwpmW4ijROr5jK+bHJTCmyzvO/1av8A9yERgm7tVcChuMVRkcm80gjiRndjsqgk7kD8BZAs7b749D/Rz4Sbh0DLIyNJIQW0LsPbUd3+dKNulkk55UScZJPLEdHSvTma/wAWJ1G+9nezfXDjGY1eOQjWa8a5eGYxZhhAQG+M91ZQK7sGDahtdKxIqjimPpJyjjNy5jS4hzLExs60eXSGBVuaMhhW4Bo9NyMXbxryIkZmjE8gG3mMC17EDW5+rXVpO1Ada2vEA43kFy3DSp1MiRkM8mrVLK5F1sWRa8xapQBMzX9o9OIq/LcPMs3lRHVZFGj1NAA6QdyxCA+pHS8XZ4F+jpMp5pzS5fMFiui49RQAc27epNbD7IN70K1+jiaQcSyhvSrFoydI0soUkqQKG9rubIYqTePQ+oAEnYDqThzv4NogAAAAAFADYAD0HYY6xHk4tm5JJfJysbQoyhHlmaMygrbMg8l7UHYE1dWOuDeVkZlBdNDd1sH8iOo/L5Y54FrwjkfgH4/zOFsIZH4Pxb/EcAI8T8GOaMaAhdEqSWRYBSOfQavepCjV7YJ8E4PDlIvKy6aIwzMFsmixs1fQe3bG8/mxCs0pBIji1kCrIXWdr27YguS4jnuKPlmky8mVyLnzNUMoLSafhEjWrrC3stnY9Nxr0WLNEGBG35X/AAxAvF/BIGBMmbMRJtNMcApkJ00xjB21EFdeohqxYBQEVW3phPMKdPKdO3UCyB7DufTt7HpiyijfEc8kQEWXXOeY4A+ry6hGagQPMMQaQAdAqrXW9sb8KtxHLylfrJzLGVMaTuxRjRRiy6grbMDzKOtkbarZfgabl7cFaZXNmQnoH9VJvl6b/PBLh2QWIGgNTbsR/IDoF9h8+uNaKV4P4HzmfeWKZmggilcs8gDl5twSnTUL3Y3W5Fsei3CuCNksw2VdtUqksoOtfNjFkPGwawNIIZUplIIKyiqu+sC+P+HctnUCZmISVek7hkJrdWG6nYdPQYn0IxlAzBSDeq9mrUvbqux3FURfve2H+rQa3BTqfU7Hb8gcC4PCecybEwzy52HqY5XAlFA7Bm5HF1t9XuBvVgoyeKMuX0SSeTMDRjnHltfbZqB+YJB9cX0Eo00yGVRpkcU2/Y6evuK29LOHq53lNgHsO1/+CPasNVXr323rvf8AwYEcS4pp0CPfU2gFdyzd1iXozCjbGlTckmmACP8AiXh2XimDyxw6bc+TGhVSCCQZdKgWGJILfeIXcWwmPwS8yRuY0i1WzxqoU71tZZyljYKL00zdTpw+8K5Rsxm552I8jLyFFQln1Siucs27lezH1FAVide3friiCZrwsmQKz5fXM6yJUZCsxG/mKjACvq9fbFo8P4pNPEJYWy8qNuACw2vfm35huK0jfET43lsy7xjLukQ5tcjDUV3HwJ0LVqFk1ROI3Nlpcj5mYizTpKJCBriIjlLAKTIsaabLXT7dFJs7iWaLXk4oysFlgeMMD9YKdBXXWV3Qe5Fb9Rvin89mctnM/JK8eYzWW0DQsfJqYNfXUoJ8vUQCQdJIrlvBDxNx5s60cb5lIoJFJdG2DvXIlDnIH2xqqqGx6kOBRTukcjPFIofVrEehjyshXSLBq9nDdANiN8JMBzgPHo4IiuU4ZmI4gbo+WjMWvemkJPzYgjptWNN9JJUkNw/NXtyrpZqNaSy2CoO470QRgiJyRRr/AJ64a5iaPmDaedSKYiiqhidj12JvEyCkuK8Dk554YZBlSToLtGWABIIYI21MCBt0rr1KuR8JZqeMz6dKkgL5hOpyzaRpB3oGrLVtuNWLfyM6OZYREtRvpNgUTIiuWAH75/G/XDpV0j0A2r5fPGtEF8K8AzWWiD5fMNDK5IlHlxsNlJTd11adwCt9STiXji3E0AYyZSRQLcGF1bYbhSJtJP5D27YdS5oAElwAnxWQAu17+mxB39RhtxDOpGoZ5RGOgLECyP3h27nsN8QNIvpLkR9M+UAA1X5UpZqXpS6NNn0LDHS+LZs5IkmUk8uPVGpjYC3WR9LMT/22U3Vbcp3OxxHZOKtm5ZIctI0xVLtdkBAYnWxJTRsNyoHYb0DGeGw/o/6PLMJVh8tXVh5ifExdGBU2VDGrGqrXlsjDILrj8PoKJjEjgghpLY6h0Yar36kFiSL644z/AAdpPiRGFUC4DlbXSa1FgLBIrob3wMyvjLkTzVaewoZ8unmAN/6kYOqMHqDZBFfD0wQ//k0JQ6wWRSAW8sOu5oEhHfRvQOoCt7GMdgNwDwlDlZvNCldxpMjWEYkaio8tQA2kbBiBdAC8Svi2cWOLmhlzCtXLEnmXVEWLFjbAvhSI05khcLqJ2VNnF9bZQev3Wrr1xJFfmo/wU1/a6YnIRXIeJnz86xQJLAkZLzvKlEhHAMcZUlDbWGbV0BAu7EuxzFGFUKoCqoAAAoADoABsAMdYlGYSyPwn95/8bYVwlkvhP77/AONsQNON8LGaSWBmKpIsYeurJrYst9tQBW+oBNb4JxRhQFUUAAAB2A6DCafrW/cT/FJhfGhsYysYMbxRqsZjeMwGsZWN40cBrDfP5aKSMrMiPHW4kUMte4O2N53NpEhdzQHtZPsAN2PsMATLJmyoAKaSCVaiIz28wKaklo2EsquxPa5IA78GiDmLLJIEZSBl9Z0MDQ8wg2YIRRG1arNKTiP5/ic3DHrOwIqyUsU0BDLpQi41Sg0QC1Qo+5bc4tLI5BIQQtksdTuxtnb1Zu57DsAAAAABiqvpm43DmsusMAacwyeZJLGpKRBQUIL1pJJcbA7ad6xuXsMvo4maT9PVHHlmZzEB1t9VEDppoJQ9Rhxwfj7EebIXMfkAOTtTQxCSdgCOZ9TpGelENiGfR+uaWfVl43ZDyuQVUDdbILAgsuoEgAmm7XeLBn8N64XUOYy0eYAtBYbNNG73pYg0UoaTW/56Cq+ImDU+WlQso8pANTHZyQxH1SNpW9JcnfesEG4jGDpLgFSgI95dkHzY+hwFXgb5fLVGRK4MkjKEC6iYHSlA3LEkbuWJ9emBkvhzM0IFkAjGny5SpZlEMZCBxa84Z7Ujp5YJs7YCSwNBByhgGZmWzZYsFLsCa66bP/ycdjj2XLpH5lsQTQDbDQGJY1S8pB5iOo9cR7hvBp5JGlfSCZWYodQAcSeW7qStlTAoC/PsCTjrK8JzkkQWRYUX9EWDmkYstoolNKKtiF319Ix1wDiHicub8tkmESu4R0jVS6nyXbmk1MNLMARpAIBq7vA1oZ58v5whEjvBHIklg6ag/VrbeZqMxY+mlzZJ2xKs5Bl006tCsNHw7N9USVAC8zUSeUepww4DnZM3MctlIv0eGNbMsq1SWyqYotr1FTRYiupG1ENZGReHeaHkaZ3KmGNQXlIRAAukC2I2GrpVWfVvl5+LzurDIOsdE6WdYqPNRZm5yKrZVU3izOEcGhyy1EgBb43O7yH1d+rMff8AhghWMfYq3I+GOKSuGmGXiKm1LkuqneikUZA1i/ididtqs4kOQ+j3LBhJmi2dm7vMeX+rEOQL+ybxMKxrGbyobvkYzGYii+Ww0lAAFIPUUO2Gub4DlpIUgkhR4owAiMLC6VKjTfQhSReCWMxBU/Gfo/aBvMyZJZdWmKRjQ3DERSAho29LsHbV0tmPB8vnROFmGaBCL5ciLCzrt0J8tfPAP2wewvY73BPDfQ0fWr6dPTp8+5w1RbJ5e/MoPRvVTsQT/EEHbe9zkI74Q4UigujShmJLB4PJPW6bQqKWs30vfEujShX8yT/E746A/HGYxbozGYzGYDMJ5P4T+8/+NsKYTyvwn95v8TYDpP1r/uJ/ilw4GEEH1rfuJ/OTC4xobxmMxvAZjMZjWA3gdx/jMWTgaeYkIpA27liFUWdhZI3JAHc4I4iv0lZ+ODIO00YmjLIrRk1qDMPxtfjrb4Oo6gAvh/MZriUjvIhijB2kUhl0HouXPRj3aWiGJ2NBRg1nPFGVyoEEIMzrsIoBq0k787dF9SSSep3xCfC+WkzGTgDyOuXUHy4UkIBAZqsrTNvvzkjtoB3xJIkiy6UihF6tQAG1nc+ln+ONYGXGJp543fOusWXVSzZeMmtND9a3WQjmGkbGwQARiAcbzj8QzEWSyKAoQNgAF23LGrCIg6nr1A60e/pB4zLmJRlYQzamCtov6yTaowvbTYJBN2RdUMWv9H3hAZCHVJTZmUDzXAFCukaUKCL02As+goC3oDOPZaLhWWypBqFdGXlO9AFXIkrsS+7eusncgYHL4tygHNMqGt0ksMv7y9Qe9HAT6TJhneIvBK/l5fJws2pe7kQs93tYDqAAPxJNCKcP8Kx5kMYy8ISFJFDqHaTWHphpcKikr8Nkj1xZ4LJ4ZxuLMZh0hkSVFiViyEEAlnBBrvWnBd49hirZ83muHB40zLZgoB5q+SXjiqtKtKXtTudugB6C8KcR+kDNOgWPy43Jqwp1jT28ti4W7FGyDR96Ce8YcqEciTQsg1mMMSAyuBYXdhqK7UeoNbXhCPi0BDEZlW0A6lBQsABZtAuq9jtWIPw/xZxKTTDGscrDfdaL6DbU+sI1Grquu3c4V4nxnOqUOajhjf44/MKIhC9FsszswcodNrWmya3wEn8SZwIkaxN8fMX3PKo1EJEleaxHYjTzC7uhMvAPCTBlVeQlpsxplkLVY1KNKCttKLSgAAXZAF1ilf8Aqedidcxm1keIHy3W1UGgbQ0CI9YbdtPMrnT1FX34b4wmcy0U6FedFLKrBvLZlVihI+0t0QQD7DGeXgK4zGYzHMZjRxvGHAc4zGYzAZjgrvft/wA/5747xmA1jKxvGYDVYysbxmA1WE8p8J/ef/G2FcJ5L4T++/8AjbAbT9Y37ifzkwvhBP1jfuJ/OTC+KNjGY1jAcB1jMaxrTveKOsAfHGRE+QzCWR9WWBAsgpzAgd+nTvuO+DjuACSaAFk+gGNAhhfUEfwOGih/ow4kVebKgqd9cZ3qrCvpBF72vX3vDnx74jaFmhy1DSpaV7rqa5T3Oo+vaut1GPFORl4ZxCby20UzeWRsTHKraSK60DpJ+8u/UWZ+ijwi2ezH6VmAWghI+Kz5sigaV36ogq/ko33rp/RMvom8HGNEzuZX65lqFCP1SG+av6SSyxJ3pj3ZsWZjktv0O+BPHfE+UyYJzE8aMBfl6gXYfsx3qb8Bjnu0Vd9J+U8zjUcR5BLlQNQpdR1SatZ2LjSoWr+72w743w9JMyIUdY2fJsgXTY0JIgGpejLuQB2o9iQRPH/Eub4nKHiuGCHnjQIWd3cFUBtQHduYcp0KAxJNWSsPAM6ZYszLPC8sIqNFUorawNYdwCdugIXqoPesdIE+OZAQ8KmQku7R65Grd5HosSL6ADp2VfbFf5vi3mO0pCK3lroLDdWW2BVQPtEUD0AYH1GJzxY8RGXaJ4IZNjbiQna7FrpUE1tt6E0BtgZ4b8IR6s1HIvmPGsWgsNtTKxYr6rrBT+oRijnwfk3MX6RAA7ZeZ0CVtJEY4Q1G/j5QwPfcd8LcSSSXN8OEpaMMX0repgBpZidad7CaWW6TcKSQqmRzGa4esyiAzQPIxhKEWhkY6Q/UgEFSCQasbm6xxPPmswcnmxlyxgbS0atRbzAOaz8AsUVO62CdjYgX49mjFFKj3ohMQ0EalaJZEZOu2pgPLIO5o9hhPhnHs4zHOZSLycssih4xrbzdJrWUUDVpFA6KNAA6guwbxLxufMQzI8DIPOWyzAaKJ0g3V3davhHL6i5J9Ecg/RpQDzibffoNKVW5FXe4q9/TAXFlMykiK8bB0cBlZTYYHoQcLYj/AIRKqMxEgKrFOdPp9ckcxr0AaVhXtiQY40ZjMZjMBmNY2caUYDKxlY5je9+3b3/+Md4DVYysbxzI9Df/AJ3/AJXgOsZjBjRYDrt2/E9vngN4SyPwn99/8bY7Js16bn/x/wA9sc5Ecp/ff/G2KOFP1rfuJ/OTDjVhlKfrDXXSle28vX0FX6enfDDh7yMj+Zys5l0a+yKxCmgQdFaT2Y6hemsXAZZxpvt/zp8+2Oka6rphpFuxHUbAnYFiNixI6/drb4T2w0OeeULoDIDuVoatIvpZ5dVUp26i6sUwGLxhbcYHapPL061MjWOh5dVn7LDZAfUE0NwSDhWFmG4YMLJbYk0TagUew7fL8WBxMgflItftA9CPQ+x/8e+FDgfmc8VU6aLtQjBBALNsATe/SyR0FbdLacYzToscIYtJLQLUKC641diNyAA9elsLPTDAG8f+B04n5Lq4jeNqZxvcRPOo7awd1J2B1euJNw7LJCiQwqEiiGkAdqHQe/ck/wASTXTyaVCry/xKjpfuxPS+pPscD5pXUhEoKhBO5Js1S3e5F62a/tKNwScAS4pKqQSs7+UqxsWk+4AptvmOv4YrLw94f8yAPmowTIARCGYoBQouL+tlJ5mdtRs1dbYsSPWWOpVMTrzaj0BHTSTWmut7kk+m8Oky0mR8kqy/obOyt5ikPlowrMLlD6SiVoAKg9BqPXGp0H6wqopVUV1oAV229OlYVEm99+gHphWWZEjMzbC6jA3s+oq9VfxwzdzRAFEAXqB2J9fl1I7Yo7bpXvZ98RmfiqRcUTL6aEsN6ru3MkrKPYbv+JUYksULgUWDljy0AKUjr6EE9PmPniEfSXmYcpmcpOgD5iOQlhdakj2NnehrsDbrr60cUTZcuroynYMKY+1V/Kvy9sM5CIyD9g7OQKsk2Grf7Viv2h6YFcN8dZWdhGmsPJXxLQFHoTdD1vptW5oYkkcbEEqLJtRtsK3LH2FaR7lvS8QDOI5RZg4eJnBRkI5RYNEdWG4I2vpeI3m/DE2XkjzWTCrJRWSJFPlk6SRyijpYjT7MyEVRuU5/jGXh5ZZVi331ncnftfpTEdgy+uIp4l8USZp/I4UJnZTTvGpojc9TsLKmmNbDY7kCiY/RNn5MxlpsxLpBlzBoLYACRQp33+zicg4gP0bcH/QMvJJmJQWlJmkPRUBG/tZAsmh8NVS2ZUcydPnAElqCCiTzGhYAJAqjfQcxtQbxzvoK4ysMF4pEHMZlHmddN7kaVI0r1Iojp1N41Pn71hFZiiaiOx+IBdXSyVI2ugCTQIJmB7IwG5NAbnCcrWQt1fX5eg9z/IHDBs6ADLJyIg1sG2IUDlBHrqDGuo5eh2wlNDUau0hRrDO1WdIokewFL27V3xcBXz106h07D1s0Kv1PT5jGhNzAWL3GkHex161YA/ngHJmfJWSUg+bLsgko0qdwBuUW7PcsaHVSeeGZYrXmACRl5hsCFBt2ci1tmO9bDmomhhgOZjPRoCSw2UvQ3JUdwBufQV1w3TPCyr/EtawAeUtuF9+oAP2j0HUBplcx1Wtg2xN0zEE9Oyjft0BPXDHg8Z1tK51XK7JtW55brudICA+5A6phgOZXzdTs+kAmlUEmgKqz0u9V0PxIGN5gHUmkj4izmuyjff1s1XoT6UWaSMqMw1EKAfV3ZrG24W/4EmhQFlrNxAg6BQOpY2Kk6b35UYjc6rU1Z/ZvFwGM7m1gikle6RS7BQSaA2oDc7Cvwwrwxy0dlSpLMdLVYt22NEi/kcMAAziNWNRnU/ez2Wzd0Oo/aU+uH/DGuMHrbMb6Xbt09vTEwN50LOw2oql36XJ/Pp8icMMzmCQaAJZtKAmrAIADdSNcl3+yKPrh3n2ILVVlVAvubkof87XgXwwKzRyjmQL9SPbSFU793DA3236c2LAXESomk76BbN3uq2PUMd+m/wCeOp+UWta3GlOnWrv3AAs+y7Y0FttB3C87t+31Xr6Vq9tKYSUBtyAFC9x0iofkXrf9keoxBxFENOks25ADbWyimYt2t9yarYiqI21BCUiSHUxZt3djzUdzZqrqhsAABtW2FYpCA0zA632VL7Xyr6aias9OnYY0p2ZjR1HSKPxV8R9gTaj0GnFGRjVLrYfqxYB+zY/gwHX97rhlwkhUknYswclhdbJZ0InS9R6XudlPQUtm4zpMYOppmqiaBWwZCQOwSxt3arFjHFa5St1HEQD03aiTe2yopU/Py+lEEHeSLBDLIBq+6DtfSgT2vYX2321HCEaHYncuSF67ggM7lfc2K7KQB6Y3JJ5rBRsiczD2YEICT05QXI7Ep64W8z613+ygEaiurWC1fwWv2DgFc0gaNkYkAqdZvejsBfZiPT/zgL414a+ayq5VDo8+RQzUKjjj5227/AE77uO3Q3ISOu9cze7dFHyvb+qMIZ/O6ZBEvxFC5PtYArfuSevpXfCCovFGXzWU1CJZo4Y1/R8oFfbm+OQ6W3NsVQEnTu3Vd2fDeO5uOJ8uSkoUI875gMSrMVEcRYMdRLaCD6XekggWzxHNeUoIrzH2jB+6Nge+10x7gE9MMs0UgSlj8yRiOigl5SKLOQDVCxqO9kgWSAdaKq4X47zAzS/XDyYhTMsI+sji1aCy/ZBLAAijul2aw88PeHsxxhZ83PSyNGFy7i1XXEwJNbnrSWCBbyGrWsHsj4V8+UnNaNfWbSgChQOWMN1a/iJNqfrOXlTTYsarGFAWhQ7UFUFjQA2vYmvUfIYWjzrF4dmkSOKFGMjuFnTqYm/7etOy0XcN0IJGxXBrxuk36UuXy0TRRqiQxKpCmTQXs3YPM2om+tBj2OLEHCjls7mc7HqcziGksAEyHS7WT8KgagewLV3GDXDoCrPJesrypfdiACTy2KoKSbIEbX0w0Us/hXNZic5WLQ4yzMpksgapCC7M2+o6tQvryUegGJX4C4QqtnYI21hpVy0jDlISFWMzHTuAWYoDdnl32xO83mly2XaZqWg2+mqqyWIJ6AWaB3J26jAHwRkjCsksg0zzaFDWeWBQSGIPwG/MYjuUS7snDQZzMgllSAJ9XTO4IsERaOUACjRKKR3t1APVS82Yo1uQOUDrqerf8hy/Mv6YZQjylYhQACoRKPxmvLU9z9YzFu+6nsThXKoppgdQGqNTXdGIkYerGQ9eh0WPixAnBlxCXmajK62z2b0dgD21EUOlAjupJd5eMop8w77yy73W/wBWigfZAHQfc76jhNXDOZHICJ9Ydu0fQ+wvZdgeSTrq244nKSFQISXe222va9++gVXciNyN13g3ktUr7glI6dgKIeV6KIPXy0Ck9izLvynHWczaySb3oXe1F6tJGlR3Jdt9uoHupw7lfRGqIaklYgE9ibZ3JHYAEg7WdIsXgHLIqJ5i0EGmOAXVudgR+6DsBdncC6wDnR5kxmk3WEcqbBSy7r+CVd9LINWBXblhGdTEM/NK9VpC7mhvpCiwBvzn1NnU/JogFaiNclfZCkHT82Jq+3xdgMKZcWeetLc7E7BYoiNN77a3tvTQpF0owDdo2YRQ0VecEtVjyoF069+gY2sYHXe/sk41mH1BdB5a5QOhB5V+QbpVbKwNnSK3HOzFmarm30EfBAoGlT6s9hmB6CRh2BPeWW+buWIX5kVZ7jYnfp9Z+VC7whY1XWW02dZ31ORzOw2Dgath0sgbUKRyrjylCggpyqbvcAh3JG7HUX3+ZB5gcN83IWC1qW2qMjYhaanJ6A0JJdxVtCCOmFIkUDzaKqiBI1sgAMwVCAO7EAjuoQDocAQykYWMDoXNt7LQq/TlrpsGa9rwS4UgEQA1UCwGo2dmbqTvfzwLjssF2tjQFdAL1GugJN2OhqugvBfIHlP77/42wAfjkJkuMXT+WHINctyEi+2ogJY3Gq9qvC0RAdjsQlIvu25JPpuxHtT46zL059dKafmfN39wBZ/DCGYZQunVQo+50ivMYVuTXJY31OfXGR0rWNJOzWz2Oq97HbVVV0pW9RjueMuVTszan37LR033A2BrqT88JwAj4qDHmYdlA+Edapa6jY6O2rCxlA1G6UAjV6Ku7n1Bvb8AcBzM5d6XoOntewP8/cdRjrMSKqqF20LQ26dALHz/AIgY5gXRvW55tPSiRpRR6ADl2779zjRoEk2wjoivtORQHubJO+1uPTDQzzsgguSmLxxaVUbkmRl0qOxYlNyb3e9gThM3GqQimJNOTvZLFpNuukkP32CIN9WOtGqVmYhjC2r159ACj1AUs1DuGOHOUyyj6wnc7X7EgbV1sqi33VF98UZmnaOHl3eQljf2ttt/no/Cx8nESBAibt5Sgk/edgQL9SbZjfdlOGuYlDS31CsAP6vTb97YH5Y7zTkK1bszUPciht32kO3+WAcxvrdQN1J1E+y/CPmOQ1+0cDPNQ5gudyI1HQ7F2kYDpvuL69k6YI8Pj2be9gPS7F386IH9XEf4bnf0rOZoLQgy4iVG7FjGxYg9NkYLXa8B2j65nmYHSgCqtbMaBpfXTq0+lt3IoNeO8Q8iIkXJIpUCMDUHmlYeWpNExjWVYnY/qhYuiW4g6RlLoqLKr6kgv3+yALv1C4gHHeKyfpy6GkYqSiqt887AKdrVdS7qWtqGjcAPWp2JjwPMIsEpXnELOGI0/WOK3GkBSZGN7AA6yKFYc5bJNrjiamJJkmbrqLGgoNb6UAUd9NHrhvkct+i5eKGTndEbMTHqPMU6zQ3P61tYAvoa7DD7JQ6Y7BLNMQA3ejyg/IAk/IEjpiBhxOSNHOfeQqN4I130sHZVRqWzqsGjR5XbbBSM8wRFvSrHr+Yu+pPKNthr7EYT41wmGSD9F8pTHFGoiX7rD9Xp3FaQnruCRfXAXI55UyUKljrlUu4J59Me81VV0dMIOxHL6YBXN5dc1mhEdTRwIHYepBuMWCLLMuuu+lL984TP/wD2Z1kZTKRCz+XehYhrIXc7EssgO3wBR3xxwyA5eMs9+dmJDIw1bk/YG3RF+rU1fxDqdyC4pnVg4vGgOr9KT9GfUDYCvu4a/tMSpO/wNXTeiXylvMjSxaI0j118ySwXHyUTAdOti6w7nFtHCtKEQk/smhqPyCkrfrIPu44i21yqOaRwq2dmCkAAeilVHyLP64RikAEjDfUwjB6WFJth+87SyX0pR23xArMC/lxrahqlYiqWKJh5SE9eY8xr7sntbfh7+bIZbITmCbmgikAtt9q0NbdddEhsLTPyaVapZ2oWPhDKCqhT0CooYr3CP3wlEEsolaFIjQeiwgWB6qpBJPW69axB3mLlZlsrrGkUa0RiiR15DpKksKI81eunZq7qcyjLQWBGVFKrQI0am+9y7AgVvanoCOIpwiyTyEU+49VQsdI9C7EqtD7RYbjopw7VFli82kSPu4J5UIALgE/YVrXf1Y98UOIYy0jtuAKHxb6j8bH90Cu28cm3MMJ8UKuGhK2JAqslfYb/ALYva2SkIv1J2OHPD8usSLGb+077feOpr9SBSm9zrPvhtwn6yLz60tOxdQaJt+m/S1XlBHYdwcTRrN5kivtGRzuNuRNWpjZ3BKsF9NcQwtAnQN9kHVXa+aQDvQ/VgHoK9MamijBMh2RFoHsIoqLfIMVU16x45yrERByOd+avdbND/wDIfQXVd8UOUg8xm1AiiU223ajIVI30gaVB7Mo6UcbzJsqAilY/rW3oBhQhWqrZeb2KL64UjQRxhCS2hQhO5LWNUh9SWFEd7+eG2bjLUpJ+skDSEb8kNMy/ul+T1pvxxA6yxMavITbbAEjuaC/zBI62z+2CHBQBEAOgZxsb6SP37n1PreBEjeZIIyNOg6ifVm2kK/K2TfvIDW2CvCJA0drVa5AK/Zkcf+MAOz0nMV7uEUfiZdX5KGP4YQaRSzOxpEF2d+VLN/iwLk/sJ64E5ni51nl6KO/oJeh7df5+uGzcUJRF0imdbokWBTUfX4QPl+N5kVIcm50anBDMPMdW+zq+CP05QAprroF/FhXUCAOxon5Dfcd77+7jqDiPNxpioGn4yWO/aunT0oX7Y6PGWLEaeld+5PX/AJ6D0xRJo5Ay6+l83TtW23yAPzwjHJuSdljBPrzkb3+6u197PoMBBxttPwjf39d/T8MJy8abQF0jehsa6kXiYYIxxs0Y3ou5fbfcsxXfqVXZ/bl7DDjOZgIlKNkFAD2XoPkoO37a4CjjbBhyigDt8th29LGG0XGmJW1B2Dde5N3+GkD5CsVEnysVSCzflqPXd3stfqO/9b2wmDqIW7oC/Z5Dv+PMrD5YCS8dbcaR8J7+t2cN4uOONT0LYg+wpO342fxwyiSZ1tWW0WR52xINFUkbmo2KpSdx02xF8vmfKyciBWZppiXQUWJmYyzRgXQZEbSb+4fmFjxlqA0ghQK3+6BX8/4DADjOcJdTVKjF6BI5ydZa/W/ba9u1WRRHxvxMFJNMl6GSJAChJkkAYg6gSV/Vk0CaDViP+D41k4iJCSsOUjLCzZZ5g4Ylvtg1IA3QhUrYjA/J15pkKoWUyMp0iwZLLHpRbSgUEjbe9V4L+FM00aEnSzyuzytVFm1AL32VQBQ33F+t68iJ/mUarLaXnZB60iMWZRZIthtfuOtDBHzAZGc9FAUAflY/NsRGbjDGQMVXlAr8mv8A8fl+Tn/rTADYdb/If/AP4Yz2JJlpAZXkbZYrUEnbVQLn91b0DuD5nasRGPLP/wBSsBPJeBGSMCiiK50gqSNtQEmwFWR2JPc3E38sR7UzDXYvWCSXB/eOx9icNOKZ9mJkUBZWpS9AnRe6b/Z6mr67+oKaCOW4tHOxzMTh1jUiMd9TNpF10LOPexviFeJeKJllfMG5MxbxQO2kN8CiR1IFgKWbp/3JJKAF4IZhE1MyxRqbvZReyBVvbcDW5o9S14GT8MVpYJSf1I2TSug/G/w1QJclv4emNCzptQWONWKaFC2ANXmOPisigFTzGYVvYArcYRiVF0jdERXbSeyFjZN9tCmP213ZvEd4RnpEhjRmMhCBS5JtrA1E7k3SkA3Y1HC0ueLCiBXJsNqEdED90lFsdCAR3xnBJIswdckxGoxrpVPWSSiRX2TugF9NbdjgbEoGXuwdUWkUtajKQWNXdyytrO9kFO4OB2Z4g3klV5NRYkjrupHX1G1H9kYzO8Sdyg2AL2R7AEAAitJBOoHqD0wBdIzSajuzgKPVtyWruoCkX3Gp/tClZ0SRxDR8taTSe6KRq+eprU318pvngUvFn8zVS0i8qgUB1B/CgortR9cJZbiTI2rYkEbnrSo2xPfmZ2+bHDtR3ieYL2ikXI+gnfYAhSR6HvfYtF2OCOZNCkpdC0u2wJHLQ/Zq/liLxcTbUbAO4r20kH+e/wCAHbCycacmyB8v4fyFficTKglxbKiSBsv0EwEG3XS20h/eCecb/wA8PCBY7C1CjsEi3U/26J9q9MR1OKtqUkC1Br5t1P43hZuMOT0HSvzu/wCQ/LDKD16mReg+Ij2sGvYg186OGOXctbg1ajfsA7FmPuGK0P3/AEGBTcZf6w7W21+lA1/E4Rj4iw0qAAtqK/ZUMQPlZ/Lb3xZAcsqDosOwAF1a0oC7HvuCRvurHfBfhRURAJsoZgPkHYf8OISvGH+Luba/QsxO3yDED/zgjk+OMEoKAAW6fvHEsH//2Q==">
            <a:extLst>
              <a:ext uri="{FF2B5EF4-FFF2-40B4-BE49-F238E27FC236}">
                <a16:creationId xmlns:a16="http://schemas.microsoft.com/office/drawing/2014/main" id="{B33F71A7-9319-464B-AA78-3B6E7153119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w Cen MT" panose="020B0602020104020603" pitchFamily="34" charset="0"/>
                <a:cs typeface="Arial" panose="020B0604020202020204" pitchFamily="34" charset="0"/>
              </a:defRPr>
            </a:lvl1pPr>
            <a:lvl2pPr marL="742950" indent="-285750" eaLnBrk="0" hangingPunct="0">
              <a:defRPr>
                <a:solidFill>
                  <a:schemeClr val="tx1"/>
                </a:solidFill>
                <a:latin typeface="Tw Cen MT" panose="020B0602020104020603" pitchFamily="34" charset="0"/>
                <a:cs typeface="Arial" panose="020B0604020202020204" pitchFamily="34" charset="0"/>
              </a:defRPr>
            </a:lvl2pPr>
            <a:lvl3pPr marL="1143000" indent="-228600" eaLnBrk="0" hangingPunct="0">
              <a:defRPr>
                <a:solidFill>
                  <a:schemeClr val="tx1"/>
                </a:solidFill>
                <a:latin typeface="Tw Cen MT" panose="020B0602020104020603" pitchFamily="34" charset="0"/>
                <a:cs typeface="Arial" panose="020B0604020202020204" pitchFamily="34" charset="0"/>
              </a:defRPr>
            </a:lvl3pPr>
            <a:lvl4pPr marL="1600200" indent="-228600" eaLnBrk="0" hangingPunct="0">
              <a:defRPr>
                <a:solidFill>
                  <a:schemeClr val="tx1"/>
                </a:solidFill>
                <a:latin typeface="Tw Cen MT" panose="020B0602020104020603" pitchFamily="34" charset="0"/>
                <a:cs typeface="Arial" panose="020B0604020202020204" pitchFamily="34" charset="0"/>
              </a:defRPr>
            </a:lvl4pPr>
            <a:lvl5pPr marL="2057400" indent="-228600" eaLnBrk="0" hangingPunct="0">
              <a:defRPr>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w Cen MT" panose="020B0602020104020603" pitchFamily="34" charset="0"/>
                <a:cs typeface="Arial" panose="020B0604020202020204" pitchFamily="34" charset="0"/>
              </a:defRPr>
            </a:lvl9pPr>
          </a:lstStyle>
          <a:p>
            <a:pPr eaLnBrk="1" hangingPunct="1"/>
            <a:endParaRPr lang="en-US" altLang="en-US"/>
          </a:p>
        </p:txBody>
      </p:sp>
      <p:pic>
        <p:nvPicPr>
          <p:cNvPr id="5" name="Picture 4">
            <a:extLst>
              <a:ext uri="{FF2B5EF4-FFF2-40B4-BE49-F238E27FC236}">
                <a16:creationId xmlns:a16="http://schemas.microsoft.com/office/drawing/2014/main" id="{879A9049-5639-401E-90F5-CC6E331A53E6}"/>
              </a:ext>
            </a:extLst>
          </p:cNvPr>
          <p:cNvPicPr>
            <a:picLocks noChangeAspect="1"/>
          </p:cNvPicPr>
          <p:nvPr/>
        </p:nvPicPr>
        <p:blipFill>
          <a:blip r:embed="rId5"/>
          <a:stretch>
            <a:fillRect/>
          </a:stretch>
        </p:blipFill>
        <p:spPr>
          <a:xfrm>
            <a:off x="3863144" y="3276600"/>
            <a:ext cx="4306809" cy="339671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3A614035-414B-4709-ACD7-DEC2BA967C7A}"/>
              </a:ext>
            </a:extLst>
          </p:cNvPr>
          <p:cNvSpPr>
            <a:spLocks noGrp="1"/>
          </p:cNvSpPr>
          <p:nvPr>
            <p:ph type="title"/>
          </p:nvPr>
        </p:nvSpPr>
        <p:spPr/>
        <p:txBody>
          <a:bodyPr/>
          <a:lstStyle/>
          <a:p>
            <a:pPr eaLnBrk="1" hangingPunct="1">
              <a:defRPr/>
            </a:pPr>
            <a:r>
              <a:rPr lang="en-US" altLang="en-US"/>
              <a:t>Territorial Expansion of the War</a:t>
            </a:r>
          </a:p>
        </p:txBody>
      </p:sp>
      <p:pic>
        <p:nvPicPr>
          <p:cNvPr id="3" name="Content Placeholder 2">
            <a:extLst>
              <a:ext uri="{FF2B5EF4-FFF2-40B4-BE49-F238E27FC236}">
                <a16:creationId xmlns:a16="http://schemas.microsoft.com/office/drawing/2014/main" id="{BD1CF898-1302-4CE1-95B1-7CBC7893D323}"/>
              </a:ext>
            </a:extLst>
          </p:cNvPr>
          <p:cNvPicPr>
            <a:picLocks noGrp="1" noChangeAspect="1"/>
          </p:cNvPicPr>
          <p:nvPr>
            <p:ph sz="half" idx="1"/>
          </p:nvPr>
        </p:nvPicPr>
        <p:blipFill>
          <a:blip r:embed="rId2"/>
          <a:stretch>
            <a:fillRect/>
          </a:stretch>
        </p:blipFill>
        <p:spPr>
          <a:xfrm>
            <a:off x="533400" y="1384644"/>
            <a:ext cx="3603048" cy="2511770"/>
          </a:xfrm>
          <a:prstGeom prst="rect">
            <a:avLst/>
          </a:prstGeom>
        </p:spPr>
      </p:pic>
      <p:pic>
        <p:nvPicPr>
          <p:cNvPr id="7" name="Content Placeholder 6">
            <a:extLst>
              <a:ext uri="{FF2B5EF4-FFF2-40B4-BE49-F238E27FC236}">
                <a16:creationId xmlns:a16="http://schemas.microsoft.com/office/drawing/2014/main" id="{6202D421-4EBF-42FE-8B36-61D154979EBD}"/>
              </a:ext>
            </a:extLst>
          </p:cNvPr>
          <p:cNvPicPr>
            <a:picLocks noGrp="1" noChangeAspect="1"/>
          </p:cNvPicPr>
          <p:nvPr>
            <p:ph sz="half" idx="2"/>
          </p:nvPr>
        </p:nvPicPr>
        <p:blipFill>
          <a:blip r:embed="rId3"/>
          <a:stretch>
            <a:fillRect/>
          </a:stretch>
        </p:blipFill>
        <p:spPr>
          <a:xfrm>
            <a:off x="4590889" y="1536700"/>
            <a:ext cx="3315021" cy="4589463"/>
          </a:xfrm>
          <a:prstGeom prst="rect">
            <a:avLst/>
          </a:prstGeom>
        </p:spPr>
      </p:pic>
      <p:pic>
        <p:nvPicPr>
          <p:cNvPr id="5" name="Picture 4">
            <a:extLst>
              <a:ext uri="{FF2B5EF4-FFF2-40B4-BE49-F238E27FC236}">
                <a16:creationId xmlns:a16="http://schemas.microsoft.com/office/drawing/2014/main" id="{210F73D0-4651-4A1E-9E1A-3677795D75A0}"/>
              </a:ext>
            </a:extLst>
          </p:cNvPr>
          <p:cNvPicPr>
            <a:picLocks noChangeAspect="1"/>
          </p:cNvPicPr>
          <p:nvPr/>
        </p:nvPicPr>
        <p:blipFill>
          <a:blip r:embed="rId4"/>
          <a:stretch>
            <a:fillRect/>
          </a:stretch>
        </p:blipFill>
        <p:spPr>
          <a:xfrm>
            <a:off x="516903" y="4166650"/>
            <a:ext cx="3481361" cy="2209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AA60-1D50-4E82-8F18-27BA6B4DCF46}"/>
              </a:ext>
            </a:extLst>
          </p:cNvPr>
          <p:cNvSpPr>
            <a:spLocks noGrp="1"/>
          </p:cNvSpPr>
          <p:nvPr>
            <p:ph type="title"/>
          </p:nvPr>
        </p:nvSpPr>
        <p:spPr/>
        <p:txBody>
          <a:bodyPr/>
          <a:lstStyle/>
          <a:p>
            <a:r>
              <a:rPr lang="en-US" dirty="0"/>
              <a:t>Ending US Involvement</a:t>
            </a:r>
          </a:p>
        </p:txBody>
      </p:sp>
      <p:pic>
        <p:nvPicPr>
          <p:cNvPr id="5" name="Content Placeholder 4">
            <a:extLst>
              <a:ext uri="{FF2B5EF4-FFF2-40B4-BE49-F238E27FC236}">
                <a16:creationId xmlns:a16="http://schemas.microsoft.com/office/drawing/2014/main" id="{60B71BB0-22F0-4D4D-9BA6-1B4FA4A981C6}"/>
              </a:ext>
            </a:extLst>
          </p:cNvPr>
          <p:cNvPicPr>
            <a:picLocks noGrp="1" noChangeAspect="1"/>
          </p:cNvPicPr>
          <p:nvPr>
            <p:ph sz="half" idx="1"/>
          </p:nvPr>
        </p:nvPicPr>
        <p:blipFill>
          <a:blip r:embed="rId3"/>
          <a:stretch>
            <a:fillRect/>
          </a:stretch>
        </p:blipFill>
        <p:spPr>
          <a:xfrm>
            <a:off x="457200" y="1862272"/>
            <a:ext cx="3657600" cy="3938318"/>
          </a:xfrm>
          <a:prstGeom prst="rect">
            <a:avLst/>
          </a:prstGeom>
        </p:spPr>
      </p:pic>
      <p:pic>
        <p:nvPicPr>
          <p:cNvPr id="6" name="Content Placeholder 5">
            <a:extLst>
              <a:ext uri="{FF2B5EF4-FFF2-40B4-BE49-F238E27FC236}">
                <a16:creationId xmlns:a16="http://schemas.microsoft.com/office/drawing/2014/main" id="{FA40A2E8-2791-4E03-95B9-CBB88B1115CA}"/>
              </a:ext>
            </a:extLst>
          </p:cNvPr>
          <p:cNvPicPr>
            <a:picLocks noGrp="1" noChangeAspect="1"/>
          </p:cNvPicPr>
          <p:nvPr>
            <p:ph sz="half" idx="2"/>
          </p:nvPr>
        </p:nvPicPr>
        <p:blipFill>
          <a:blip r:embed="rId4"/>
          <a:stretch>
            <a:fillRect/>
          </a:stretch>
        </p:blipFill>
        <p:spPr>
          <a:xfrm>
            <a:off x="4876681" y="1722032"/>
            <a:ext cx="2743438" cy="4218798"/>
          </a:xfrm>
          <a:prstGeom prst="rect">
            <a:avLst/>
          </a:prstGeom>
        </p:spPr>
      </p:pic>
    </p:spTree>
    <p:extLst>
      <p:ext uri="{BB962C8B-B14F-4D97-AF65-F5344CB8AC3E}">
        <p14:creationId xmlns:p14="http://schemas.microsoft.com/office/powerpoint/2010/main" val="918680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238D98-67F2-4B8F-A38E-F7FB9AB698AC}"/>
              </a:ext>
            </a:extLst>
          </p:cNvPr>
          <p:cNvPicPr>
            <a:picLocks noChangeAspect="1"/>
          </p:cNvPicPr>
          <p:nvPr/>
        </p:nvPicPr>
        <p:blipFill>
          <a:blip r:embed="rId3"/>
          <a:stretch>
            <a:fillRect/>
          </a:stretch>
        </p:blipFill>
        <p:spPr>
          <a:xfrm>
            <a:off x="381000" y="685800"/>
            <a:ext cx="7861300" cy="5895975"/>
          </a:xfrm>
          <a:prstGeom prst="rect">
            <a:avLst/>
          </a:prstGeom>
        </p:spPr>
      </p:pic>
    </p:spTree>
    <p:extLst>
      <p:ext uri="{BB962C8B-B14F-4D97-AF65-F5344CB8AC3E}">
        <p14:creationId xmlns:p14="http://schemas.microsoft.com/office/powerpoint/2010/main" val="366907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76ED-1239-40AD-ABC0-4C455CC68283}"/>
              </a:ext>
            </a:extLst>
          </p:cNvPr>
          <p:cNvSpPr>
            <a:spLocks noGrp="1"/>
          </p:cNvSpPr>
          <p:nvPr>
            <p:ph type="title"/>
          </p:nvPr>
        </p:nvSpPr>
        <p:spPr/>
        <p:txBody>
          <a:bodyPr/>
          <a:lstStyle/>
          <a:p>
            <a:pPr>
              <a:defRPr/>
            </a:pPr>
            <a:r>
              <a:rPr lang="en-US" dirty="0"/>
              <a:t>USSR in Afghanistan, Dec 1979</a:t>
            </a:r>
          </a:p>
        </p:txBody>
      </p:sp>
      <p:pic>
        <p:nvPicPr>
          <p:cNvPr id="12292" name="Picture 4">
            <a:extLst>
              <a:ext uri="{FF2B5EF4-FFF2-40B4-BE49-F238E27FC236}">
                <a16:creationId xmlns:a16="http://schemas.microsoft.com/office/drawing/2014/main" id="{CD257BB5-8243-4175-99FE-9C1D8642EB6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1371600"/>
            <a:ext cx="3800475" cy="24558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ontent Placeholder 2">
            <a:extLst>
              <a:ext uri="{FF2B5EF4-FFF2-40B4-BE49-F238E27FC236}">
                <a16:creationId xmlns:a16="http://schemas.microsoft.com/office/drawing/2014/main" id="{8DFF50C2-EA53-419C-B6A0-8C20D57286A1}"/>
              </a:ext>
            </a:extLst>
          </p:cNvPr>
          <p:cNvPicPr>
            <a:picLocks noGrp="1" noChangeAspect="1"/>
          </p:cNvPicPr>
          <p:nvPr>
            <p:ph sz="half" idx="2"/>
          </p:nvPr>
        </p:nvPicPr>
        <p:blipFill>
          <a:blip r:embed="rId4"/>
          <a:stretch>
            <a:fillRect/>
          </a:stretch>
        </p:blipFill>
        <p:spPr>
          <a:xfrm>
            <a:off x="4489714" y="1084263"/>
            <a:ext cx="3450749" cy="2743200"/>
          </a:xfrm>
          <a:prstGeom prst="rect">
            <a:avLst/>
          </a:prstGeom>
        </p:spPr>
      </p:pic>
      <p:pic>
        <p:nvPicPr>
          <p:cNvPr id="4" name="Picture 3">
            <a:extLst>
              <a:ext uri="{FF2B5EF4-FFF2-40B4-BE49-F238E27FC236}">
                <a16:creationId xmlns:a16="http://schemas.microsoft.com/office/drawing/2014/main" id="{CA376960-0944-42A0-A4E0-566AA0299E68}"/>
              </a:ext>
            </a:extLst>
          </p:cNvPr>
          <p:cNvPicPr>
            <a:picLocks noChangeAspect="1"/>
          </p:cNvPicPr>
          <p:nvPr/>
        </p:nvPicPr>
        <p:blipFill>
          <a:blip r:embed="rId5"/>
          <a:stretch>
            <a:fillRect/>
          </a:stretch>
        </p:blipFill>
        <p:spPr>
          <a:xfrm>
            <a:off x="2499551" y="3962400"/>
            <a:ext cx="4144898" cy="2743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B852-5170-44BD-8A18-D624B1998A0D}"/>
              </a:ext>
            </a:extLst>
          </p:cNvPr>
          <p:cNvSpPr>
            <a:spLocks noGrp="1"/>
          </p:cNvSpPr>
          <p:nvPr>
            <p:ph type="title"/>
          </p:nvPr>
        </p:nvSpPr>
        <p:spPr/>
        <p:txBody>
          <a:bodyPr/>
          <a:lstStyle/>
          <a:p>
            <a:pPr>
              <a:defRPr/>
            </a:pPr>
            <a:r>
              <a:rPr lang="en-US" dirty="0"/>
              <a:t>US Response</a:t>
            </a:r>
          </a:p>
        </p:txBody>
      </p:sp>
      <p:pic>
        <p:nvPicPr>
          <p:cNvPr id="3" name="Content Placeholder 2">
            <a:extLst>
              <a:ext uri="{FF2B5EF4-FFF2-40B4-BE49-F238E27FC236}">
                <a16:creationId xmlns:a16="http://schemas.microsoft.com/office/drawing/2014/main" id="{AA2EE512-7AB1-4A87-90EE-7FE6DAF73B66}"/>
              </a:ext>
            </a:extLst>
          </p:cNvPr>
          <p:cNvPicPr>
            <a:picLocks noGrp="1" noChangeAspect="1"/>
          </p:cNvPicPr>
          <p:nvPr>
            <p:ph sz="half" idx="1"/>
          </p:nvPr>
        </p:nvPicPr>
        <p:blipFill>
          <a:blip r:embed="rId3"/>
          <a:stretch>
            <a:fillRect/>
          </a:stretch>
        </p:blipFill>
        <p:spPr>
          <a:xfrm>
            <a:off x="684120" y="2163784"/>
            <a:ext cx="3584759" cy="3170195"/>
          </a:xfrm>
          <a:prstGeom prst="rect">
            <a:avLst/>
          </a:prstGeom>
        </p:spPr>
      </p:pic>
      <p:pic>
        <p:nvPicPr>
          <p:cNvPr id="13316" name="Picture 3">
            <a:extLst>
              <a:ext uri="{FF2B5EF4-FFF2-40B4-BE49-F238E27FC236}">
                <a16:creationId xmlns:a16="http://schemas.microsoft.com/office/drawing/2014/main" id="{29F7C95F-8E9A-4410-916B-4A328B1FB0F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914400"/>
            <a:ext cx="3703638" cy="5105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556F978-47C4-4074-BA9E-AECE3F22D115}"/>
              </a:ext>
            </a:extLst>
          </p:cNvPr>
          <p:cNvSpPr>
            <a:spLocks noGrp="1"/>
          </p:cNvSpPr>
          <p:nvPr>
            <p:ph type="title"/>
          </p:nvPr>
        </p:nvSpPr>
        <p:spPr>
          <a:xfrm>
            <a:off x="457200" y="274638"/>
            <a:ext cx="7620000" cy="1143000"/>
          </a:xfrm>
        </p:spPr>
        <p:txBody>
          <a:bodyPr/>
          <a:lstStyle/>
          <a:p>
            <a:pPr eaLnBrk="1" hangingPunct="1">
              <a:defRPr/>
            </a:pPr>
            <a:r>
              <a:rPr lang="en-US" altLang="en-US" dirty="0"/>
              <a:t>Postwar Asia</a:t>
            </a:r>
          </a:p>
        </p:txBody>
      </p:sp>
      <p:pic>
        <p:nvPicPr>
          <p:cNvPr id="3075" name="Picture 2">
            <a:extLst>
              <a:ext uri="{FF2B5EF4-FFF2-40B4-BE49-F238E27FC236}">
                <a16:creationId xmlns:a16="http://schemas.microsoft.com/office/drawing/2014/main" id="{E1D8B8BF-EFF0-4435-AEDB-3AA4547DB7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447800"/>
            <a:ext cx="7278688" cy="50815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a:extLst>
              <a:ext uri="{FF2B5EF4-FFF2-40B4-BE49-F238E27FC236}">
                <a16:creationId xmlns:a16="http://schemas.microsoft.com/office/drawing/2014/main" id="{044FE826-A78A-44E5-B630-ABE2A8C97C70}"/>
              </a:ext>
            </a:extLst>
          </p:cNvPr>
          <p:cNvSpPr/>
          <p:nvPr/>
        </p:nvSpPr>
        <p:spPr>
          <a:xfrm>
            <a:off x="3886200" y="2971800"/>
            <a:ext cx="1143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F00F-E421-441A-9F8F-7731EF0EE7F6}"/>
              </a:ext>
            </a:extLst>
          </p:cNvPr>
          <p:cNvSpPr>
            <a:spLocks noGrp="1"/>
          </p:cNvSpPr>
          <p:nvPr>
            <p:ph type="title"/>
          </p:nvPr>
        </p:nvSpPr>
        <p:spPr/>
        <p:txBody>
          <a:bodyPr/>
          <a:lstStyle/>
          <a:p>
            <a:pPr>
              <a:defRPr/>
            </a:pPr>
            <a:r>
              <a:rPr lang="en-US" dirty="0"/>
              <a:t>Grenada, Oct 1983</a:t>
            </a:r>
          </a:p>
        </p:txBody>
      </p:sp>
      <p:pic>
        <p:nvPicPr>
          <p:cNvPr id="3" name="Content Placeholder 2">
            <a:extLst>
              <a:ext uri="{FF2B5EF4-FFF2-40B4-BE49-F238E27FC236}">
                <a16:creationId xmlns:a16="http://schemas.microsoft.com/office/drawing/2014/main" id="{4B383D51-035E-4B13-B9E7-3C303279A4E4}"/>
              </a:ext>
            </a:extLst>
          </p:cNvPr>
          <p:cNvPicPr>
            <a:picLocks noGrp="1" noChangeAspect="1"/>
          </p:cNvPicPr>
          <p:nvPr>
            <p:ph sz="half" idx="1"/>
          </p:nvPr>
        </p:nvPicPr>
        <p:blipFill>
          <a:blip r:embed="rId3"/>
          <a:stretch>
            <a:fillRect/>
          </a:stretch>
        </p:blipFill>
        <p:spPr>
          <a:xfrm>
            <a:off x="4211639" y="2505587"/>
            <a:ext cx="3962400" cy="4120347"/>
          </a:xfrm>
          <a:prstGeom prst="rect">
            <a:avLst/>
          </a:prstGeom>
        </p:spPr>
      </p:pic>
      <p:pic>
        <p:nvPicPr>
          <p:cNvPr id="10245" name="Picture 8">
            <a:extLst>
              <a:ext uri="{FF2B5EF4-FFF2-40B4-BE49-F238E27FC236}">
                <a16:creationId xmlns:a16="http://schemas.microsoft.com/office/drawing/2014/main" id="{A264362A-3076-48CC-BBC1-F3B8D811A02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38200" y="4565761"/>
            <a:ext cx="2998788" cy="191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7">
            <a:extLst>
              <a:ext uri="{FF2B5EF4-FFF2-40B4-BE49-F238E27FC236}">
                <a16:creationId xmlns:a16="http://schemas.microsoft.com/office/drawing/2014/main" id="{7CD5C0FE-0521-4889-8838-92C309DC9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383073"/>
            <a:ext cx="1884363"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9">
            <a:extLst>
              <a:ext uri="{FF2B5EF4-FFF2-40B4-BE49-F238E27FC236}">
                <a16:creationId xmlns:a16="http://schemas.microsoft.com/office/drawing/2014/main" id="{5BBF4ED3-7D2D-41EE-9358-F578C9E4D4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74638"/>
            <a:ext cx="3105379"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61C1CC6-7D3F-453A-8A16-EFEFDA3CE3D9}"/>
              </a:ext>
            </a:extLst>
          </p:cNvPr>
          <p:cNvSpPr>
            <a:spLocks noGrp="1"/>
          </p:cNvSpPr>
          <p:nvPr>
            <p:ph type="title"/>
          </p:nvPr>
        </p:nvSpPr>
        <p:spPr/>
        <p:txBody>
          <a:bodyPr/>
          <a:lstStyle/>
          <a:p>
            <a:pPr eaLnBrk="1" hangingPunct="1">
              <a:defRPr/>
            </a:pPr>
            <a:r>
              <a:rPr lang="en-US" altLang="en-US" dirty="0"/>
              <a:t>Background to Korean War</a:t>
            </a:r>
          </a:p>
        </p:txBody>
      </p:sp>
      <p:pic>
        <p:nvPicPr>
          <p:cNvPr id="3" name="Content Placeholder 2">
            <a:extLst>
              <a:ext uri="{FF2B5EF4-FFF2-40B4-BE49-F238E27FC236}">
                <a16:creationId xmlns:a16="http://schemas.microsoft.com/office/drawing/2014/main" id="{42A26FC1-0430-479B-B7DD-FE5F1CBB32D3}"/>
              </a:ext>
            </a:extLst>
          </p:cNvPr>
          <p:cNvPicPr>
            <a:picLocks noGrp="1" noChangeAspect="1"/>
          </p:cNvPicPr>
          <p:nvPr>
            <p:ph sz="half" idx="1"/>
          </p:nvPr>
        </p:nvPicPr>
        <p:blipFill>
          <a:blip r:embed="rId2"/>
          <a:stretch>
            <a:fillRect/>
          </a:stretch>
        </p:blipFill>
        <p:spPr>
          <a:xfrm>
            <a:off x="1066800" y="1701231"/>
            <a:ext cx="2383743" cy="2097206"/>
          </a:xfrm>
          <a:prstGeom prst="rect">
            <a:avLst/>
          </a:prstGeom>
        </p:spPr>
      </p:pic>
      <p:pic>
        <p:nvPicPr>
          <p:cNvPr id="4102" name="Picture 7">
            <a:extLst>
              <a:ext uri="{FF2B5EF4-FFF2-40B4-BE49-F238E27FC236}">
                <a16:creationId xmlns:a16="http://schemas.microsoft.com/office/drawing/2014/main" id="{80B9B62E-CFF9-4C8D-89D6-F1CBA2A5054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4879729" y="1813480"/>
            <a:ext cx="2737341" cy="403590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192B9B6-D484-4760-A4C4-7F454E3BB045}"/>
              </a:ext>
            </a:extLst>
          </p:cNvPr>
          <p:cNvPicPr>
            <a:picLocks noChangeAspect="1"/>
          </p:cNvPicPr>
          <p:nvPr/>
        </p:nvPicPr>
        <p:blipFill>
          <a:blip r:embed="rId4"/>
          <a:stretch>
            <a:fillRect/>
          </a:stretch>
        </p:blipFill>
        <p:spPr>
          <a:xfrm>
            <a:off x="1371600" y="4191000"/>
            <a:ext cx="1694835" cy="2121592"/>
          </a:xfrm>
          <a:prstGeom prst="rect">
            <a:avLst/>
          </a:prstGeom>
        </p:spPr>
      </p:pic>
      <p:cxnSp>
        <p:nvCxnSpPr>
          <p:cNvPr id="6" name="Straight Arrow Connector 5">
            <a:extLst>
              <a:ext uri="{FF2B5EF4-FFF2-40B4-BE49-F238E27FC236}">
                <a16:creationId xmlns:a16="http://schemas.microsoft.com/office/drawing/2014/main" id="{23AE0554-193C-4048-A471-9AF532C57C12}"/>
              </a:ext>
            </a:extLst>
          </p:cNvPr>
          <p:cNvCxnSpPr>
            <a:stCxn id="3" idx="3"/>
          </p:cNvCxnSpPr>
          <p:nvPr/>
        </p:nvCxnSpPr>
        <p:spPr>
          <a:xfrm>
            <a:off x="3450543" y="2749834"/>
            <a:ext cx="2645457" cy="4505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172B772-9CF9-435F-8A14-58582F4B1A47}"/>
              </a:ext>
            </a:extLst>
          </p:cNvPr>
          <p:cNvCxnSpPr>
            <a:stCxn id="4" idx="3"/>
          </p:cNvCxnSpPr>
          <p:nvPr/>
        </p:nvCxnSpPr>
        <p:spPr>
          <a:xfrm flipV="1">
            <a:off x="3066435" y="5156769"/>
            <a:ext cx="3410565" cy="950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F1A2E963-104D-4118-9B49-6F6984E69D3D}"/>
              </a:ext>
            </a:extLst>
          </p:cNvPr>
          <p:cNvSpPr>
            <a:spLocks noGrp="1"/>
          </p:cNvSpPr>
          <p:nvPr>
            <p:ph type="title"/>
          </p:nvPr>
        </p:nvSpPr>
        <p:spPr/>
        <p:txBody>
          <a:bodyPr/>
          <a:lstStyle/>
          <a:p>
            <a:pPr eaLnBrk="1" hangingPunct="1">
              <a:defRPr/>
            </a:pPr>
            <a:r>
              <a:rPr lang="en-US" altLang="en-US"/>
              <a:t>“By God, I’m Going to Let Them Have It”</a:t>
            </a:r>
          </a:p>
        </p:txBody>
      </p:sp>
      <p:pic>
        <p:nvPicPr>
          <p:cNvPr id="8" name="Content Placeholder 7">
            <a:extLst>
              <a:ext uri="{FF2B5EF4-FFF2-40B4-BE49-F238E27FC236}">
                <a16:creationId xmlns:a16="http://schemas.microsoft.com/office/drawing/2014/main" id="{44AB21E5-38A6-4E2D-9FE9-EF271587B4CC}"/>
              </a:ext>
            </a:extLst>
          </p:cNvPr>
          <p:cNvPicPr>
            <a:picLocks noGrp="1" noChangeAspect="1"/>
          </p:cNvPicPr>
          <p:nvPr>
            <p:ph sz="half" idx="1"/>
          </p:nvPr>
        </p:nvPicPr>
        <p:blipFill>
          <a:blip r:embed="rId3"/>
          <a:stretch>
            <a:fillRect/>
          </a:stretch>
        </p:blipFill>
        <p:spPr>
          <a:xfrm>
            <a:off x="457200" y="1697333"/>
            <a:ext cx="3657600" cy="4268197"/>
          </a:xfrm>
          <a:prstGeom prst="rect">
            <a:avLst/>
          </a:prstGeom>
        </p:spPr>
      </p:pic>
      <p:pic>
        <p:nvPicPr>
          <p:cNvPr id="9" name="Content Placeholder 8">
            <a:extLst>
              <a:ext uri="{FF2B5EF4-FFF2-40B4-BE49-F238E27FC236}">
                <a16:creationId xmlns:a16="http://schemas.microsoft.com/office/drawing/2014/main" id="{7DC9E210-9BBA-48CD-B3B4-97339315A087}"/>
              </a:ext>
            </a:extLst>
          </p:cNvPr>
          <p:cNvPicPr>
            <a:picLocks noGrp="1" noChangeAspect="1"/>
          </p:cNvPicPr>
          <p:nvPr>
            <p:ph sz="half" idx="2"/>
          </p:nvPr>
        </p:nvPicPr>
        <p:blipFill>
          <a:blip r:embed="rId4"/>
          <a:stretch>
            <a:fillRect/>
          </a:stretch>
        </p:blipFill>
        <p:spPr>
          <a:xfrm>
            <a:off x="4419600" y="2297423"/>
            <a:ext cx="3657600" cy="30680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3730965-0D5C-461F-8F0D-93B9CD9D274C}"/>
              </a:ext>
            </a:extLst>
          </p:cNvPr>
          <p:cNvSpPr>
            <a:spLocks noGrp="1"/>
          </p:cNvSpPr>
          <p:nvPr>
            <p:ph type="title"/>
          </p:nvPr>
        </p:nvSpPr>
        <p:spPr/>
        <p:txBody>
          <a:bodyPr anchor="ctr">
            <a:normAutofit/>
          </a:bodyPr>
          <a:lstStyle/>
          <a:p>
            <a:r>
              <a:rPr lang="en-US" dirty="0"/>
              <a:t>Regional Dominoes</a:t>
            </a:r>
          </a:p>
        </p:txBody>
      </p:sp>
      <p:pic>
        <p:nvPicPr>
          <p:cNvPr id="4" name="Content Placeholder 3">
            <a:extLst>
              <a:ext uri="{FF2B5EF4-FFF2-40B4-BE49-F238E27FC236}">
                <a16:creationId xmlns:a16="http://schemas.microsoft.com/office/drawing/2014/main" id="{0D0F5B72-40E6-4F26-ABD0-7AF875C93647}"/>
              </a:ext>
            </a:extLst>
          </p:cNvPr>
          <p:cNvPicPr>
            <a:picLocks noGrp="1" noChangeAspect="1"/>
          </p:cNvPicPr>
          <p:nvPr>
            <p:ph sz="half" idx="1"/>
          </p:nvPr>
        </p:nvPicPr>
        <p:blipFill>
          <a:blip r:embed="rId3"/>
          <a:stretch>
            <a:fillRect/>
          </a:stretch>
        </p:blipFill>
        <p:spPr>
          <a:xfrm>
            <a:off x="457200" y="1736624"/>
            <a:ext cx="3657600" cy="4189614"/>
          </a:xfrm>
          <a:prstGeom prst="rect">
            <a:avLst/>
          </a:prstGeom>
          <a:noFill/>
        </p:spPr>
      </p:pic>
      <p:pic>
        <p:nvPicPr>
          <p:cNvPr id="5" name="Content Placeholder 4">
            <a:extLst>
              <a:ext uri="{FF2B5EF4-FFF2-40B4-BE49-F238E27FC236}">
                <a16:creationId xmlns:a16="http://schemas.microsoft.com/office/drawing/2014/main" id="{B76FE33D-63EB-401D-BE6C-3DACB18F095E}"/>
              </a:ext>
            </a:extLst>
          </p:cNvPr>
          <p:cNvPicPr>
            <a:picLocks noGrp="1" noChangeAspect="1"/>
          </p:cNvPicPr>
          <p:nvPr>
            <p:ph sz="half" idx="2"/>
          </p:nvPr>
        </p:nvPicPr>
        <p:blipFill>
          <a:blip r:embed="rId4"/>
          <a:stretch>
            <a:fillRect/>
          </a:stretch>
        </p:blipFill>
        <p:spPr>
          <a:xfrm>
            <a:off x="4450289" y="1536700"/>
            <a:ext cx="3596221" cy="4589463"/>
          </a:xfrm>
          <a:prstGeom prst="rect">
            <a:avLst/>
          </a:prstGeom>
        </p:spPr>
      </p:pic>
    </p:spTree>
    <p:extLst>
      <p:ext uri="{BB962C8B-B14F-4D97-AF65-F5344CB8AC3E}">
        <p14:creationId xmlns:p14="http://schemas.microsoft.com/office/powerpoint/2010/main" val="224768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050AB54-C2DD-439C-9158-3120308D5484}"/>
              </a:ext>
            </a:extLst>
          </p:cNvPr>
          <p:cNvSpPr>
            <a:spLocks noGrp="1"/>
          </p:cNvSpPr>
          <p:nvPr>
            <p:ph type="title"/>
          </p:nvPr>
        </p:nvSpPr>
        <p:spPr/>
        <p:txBody>
          <a:bodyPr/>
          <a:lstStyle/>
          <a:p>
            <a:pPr eaLnBrk="1" hangingPunct="1">
              <a:defRPr/>
            </a:pPr>
            <a:r>
              <a:rPr lang="en-US" altLang="en-US"/>
              <a:t>The Shifting War Front</a:t>
            </a:r>
          </a:p>
        </p:txBody>
      </p:sp>
      <p:pic>
        <p:nvPicPr>
          <p:cNvPr id="9219" name="Content Placeholder 3">
            <a:extLst>
              <a:ext uri="{FF2B5EF4-FFF2-40B4-BE49-F238E27FC236}">
                <a16:creationId xmlns:a16="http://schemas.microsoft.com/office/drawing/2014/main" id="{C90FD2EB-5001-4D76-ACC1-E1511CC006D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057400"/>
            <a:ext cx="8153400" cy="36449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9E8F400-C7B3-4BFC-82DD-5D794E35FEB1}"/>
              </a:ext>
            </a:extLst>
          </p:cNvPr>
          <p:cNvSpPr>
            <a:spLocks noGrp="1"/>
          </p:cNvSpPr>
          <p:nvPr>
            <p:ph type="title"/>
          </p:nvPr>
        </p:nvSpPr>
        <p:spPr/>
        <p:txBody>
          <a:bodyPr/>
          <a:lstStyle/>
          <a:p>
            <a:r>
              <a:rPr lang="en-US" dirty="0"/>
              <a:t>Soviet Pushback</a:t>
            </a:r>
          </a:p>
        </p:txBody>
      </p:sp>
      <p:pic>
        <p:nvPicPr>
          <p:cNvPr id="3" name="Content Placeholder 2">
            <a:extLst>
              <a:ext uri="{FF2B5EF4-FFF2-40B4-BE49-F238E27FC236}">
                <a16:creationId xmlns:a16="http://schemas.microsoft.com/office/drawing/2014/main" id="{560CBE72-FC93-4164-A4AE-FDDD990AB9F9}"/>
              </a:ext>
            </a:extLst>
          </p:cNvPr>
          <p:cNvPicPr>
            <a:picLocks noGrp="1" noChangeAspect="1"/>
          </p:cNvPicPr>
          <p:nvPr>
            <p:ph sz="half" idx="1"/>
          </p:nvPr>
        </p:nvPicPr>
        <p:blipFill>
          <a:blip r:embed="rId3"/>
          <a:stretch>
            <a:fillRect/>
          </a:stretch>
        </p:blipFill>
        <p:spPr>
          <a:xfrm>
            <a:off x="431276" y="1784625"/>
            <a:ext cx="3657600" cy="4093422"/>
          </a:xfrm>
          <a:prstGeom prst="rect">
            <a:avLst/>
          </a:prstGeom>
        </p:spPr>
      </p:pic>
      <p:pic>
        <p:nvPicPr>
          <p:cNvPr id="2" name="Picture 1">
            <a:extLst>
              <a:ext uri="{FF2B5EF4-FFF2-40B4-BE49-F238E27FC236}">
                <a16:creationId xmlns:a16="http://schemas.microsoft.com/office/drawing/2014/main" id="{3F91B223-C224-46F6-AE08-BE96390AC196}"/>
              </a:ext>
            </a:extLst>
          </p:cNvPr>
          <p:cNvPicPr>
            <a:picLocks noChangeAspect="1"/>
          </p:cNvPicPr>
          <p:nvPr/>
        </p:nvPicPr>
        <p:blipFill>
          <a:blip r:embed="rId4"/>
          <a:stretch>
            <a:fillRect/>
          </a:stretch>
        </p:blipFill>
        <p:spPr>
          <a:xfrm>
            <a:off x="4539792" y="1621306"/>
            <a:ext cx="3657600" cy="4420060"/>
          </a:xfrm>
          <a:prstGeom prst="rect">
            <a:avLst/>
          </a:prstGeom>
          <a:noFill/>
        </p:spPr>
      </p:pic>
    </p:spTree>
    <p:extLst>
      <p:ext uri="{BB962C8B-B14F-4D97-AF65-F5344CB8AC3E}">
        <p14:creationId xmlns:p14="http://schemas.microsoft.com/office/powerpoint/2010/main" val="207170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B2D68650-3EB0-41B5-B15A-44DDBD812DE2}"/>
              </a:ext>
            </a:extLst>
          </p:cNvPr>
          <p:cNvSpPr>
            <a:spLocks noGrp="1"/>
          </p:cNvSpPr>
          <p:nvPr>
            <p:ph type="title"/>
          </p:nvPr>
        </p:nvSpPr>
        <p:spPr/>
        <p:txBody>
          <a:bodyPr/>
          <a:lstStyle/>
          <a:p>
            <a:pPr eaLnBrk="1" hangingPunct="1">
              <a:defRPr/>
            </a:pPr>
            <a:r>
              <a:rPr lang="en-US" altLang="en-US" dirty="0"/>
              <a:t>Widespread Consequences</a:t>
            </a:r>
          </a:p>
        </p:txBody>
      </p:sp>
      <p:pic>
        <p:nvPicPr>
          <p:cNvPr id="6" name="Content Placeholder 5">
            <a:extLst>
              <a:ext uri="{FF2B5EF4-FFF2-40B4-BE49-F238E27FC236}">
                <a16:creationId xmlns:a16="http://schemas.microsoft.com/office/drawing/2014/main" id="{575E17CB-845F-4CF5-A318-3DF2569ED471}"/>
              </a:ext>
            </a:extLst>
          </p:cNvPr>
          <p:cNvPicPr>
            <a:picLocks noGrp="1" noChangeAspect="1"/>
          </p:cNvPicPr>
          <p:nvPr>
            <p:ph sz="half" idx="1"/>
          </p:nvPr>
        </p:nvPicPr>
        <p:blipFill>
          <a:blip r:embed="rId3"/>
          <a:stretch>
            <a:fillRect/>
          </a:stretch>
        </p:blipFill>
        <p:spPr>
          <a:xfrm>
            <a:off x="4419600" y="1352984"/>
            <a:ext cx="3532204" cy="4589463"/>
          </a:xfrm>
          <a:prstGeom prst="rect">
            <a:avLst/>
          </a:prstGeom>
        </p:spPr>
      </p:pic>
      <p:pic>
        <p:nvPicPr>
          <p:cNvPr id="7" name="Content Placeholder 6">
            <a:extLst>
              <a:ext uri="{FF2B5EF4-FFF2-40B4-BE49-F238E27FC236}">
                <a16:creationId xmlns:a16="http://schemas.microsoft.com/office/drawing/2014/main" id="{F56CA952-605F-4AA3-9262-0942B481A291}"/>
              </a:ext>
            </a:extLst>
          </p:cNvPr>
          <p:cNvPicPr>
            <a:picLocks noGrp="1" noChangeAspect="1"/>
          </p:cNvPicPr>
          <p:nvPr>
            <p:ph sz="half" idx="2"/>
          </p:nvPr>
        </p:nvPicPr>
        <p:blipFill>
          <a:blip r:embed="rId4"/>
          <a:stretch>
            <a:fillRect/>
          </a:stretch>
        </p:blipFill>
        <p:spPr>
          <a:xfrm>
            <a:off x="304800" y="1442467"/>
            <a:ext cx="3492380" cy="45894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asiamap">
            <a:extLst>
              <a:ext uri="{FF2B5EF4-FFF2-40B4-BE49-F238E27FC236}">
                <a16:creationId xmlns:a16="http://schemas.microsoft.com/office/drawing/2014/main" id="{C41CF6BE-71FE-415B-9246-FBCD7ABCD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4676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B3EE985-4ABA-4612-A8A4-4FC47057F92C}"/>
              </a:ext>
            </a:extLst>
          </p:cNvPr>
          <p:cNvSpPr/>
          <p:nvPr/>
        </p:nvSpPr>
        <p:spPr>
          <a:xfrm>
            <a:off x="4648200" y="3657600"/>
            <a:ext cx="1981200"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1073">
  <a:themeElements>
    <a:clrScheme name="Custom 1">
      <a:dk1>
        <a:srgbClr val="000000"/>
      </a:dk1>
      <a:lt1>
        <a:srgbClr val="FFFFFF"/>
      </a:lt1>
      <a:dk2>
        <a:srgbClr val="00355C"/>
      </a:dk2>
      <a:lt2>
        <a:srgbClr val="C8C8B1"/>
      </a:lt2>
      <a:accent1>
        <a:srgbClr val="E5B401"/>
      </a:accent1>
      <a:accent2>
        <a:srgbClr val="F5C201"/>
      </a:accent2>
      <a:accent3>
        <a:srgbClr val="FFFF00"/>
      </a:accent3>
      <a:accent4>
        <a:srgbClr val="989AAC"/>
      </a:accent4>
      <a:accent5>
        <a:srgbClr val="0070C0"/>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31073" id="{0DAA8F66-10A8-452A-9997-8753505E0565}" vid="{ABE64C27-D5DC-41C5-A4D6-B602CEE2BB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114B8381992D49BFEC195D1E62885C" ma:contentTypeVersion="12" ma:contentTypeDescription="Create a new document." ma:contentTypeScope="" ma:versionID="bcf0f9b6107f41beef10986d0e1cb926">
  <xsd:schema xmlns:xsd="http://www.w3.org/2001/XMLSchema" xmlns:xs="http://www.w3.org/2001/XMLSchema" xmlns:p="http://schemas.microsoft.com/office/2006/metadata/properties" xmlns:ns2="edc1dda4-e497-4293-92fa-89c2d7121ae6" xmlns:ns3="8d85cce8-ce02-4b6f-9ec5-19814b89220d" targetNamespace="http://schemas.microsoft.com/office/2006/metadata/properties" ma:root="true" ma:fieldsID="87aab614151e668abac86855a81947f9" ns2:_="" ns3:_="">
    <xsd:import namespace="edc1dda4-e497-4293-92fa-89c2d7121ae6"/>
    <xsd:import namespace="8d85cce8-ce02-4b6f-9ec5-19814b892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c1dda4-e497-4293-92fa-89c2d7121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85cce8-ce02-4b6f-9ec5-19814b8922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214F85-2431-49C5-B92C-BA84825BB578}"/>
</file>

<file path=customXml/itemProps2.xml><?xml version="1.0" encoding="utf-8"?>
<ds:datastoreItem xmlns:ds="http://schemas.openxmlformats.org/officeDocument/2006/customXml" ds:itemID="{18858027-7666-484A-8A49-15104B0DDFEA}"/>
</file>

<file path=customXml/itemProps3.xml><?xml version="1.0" encoding="utf-8"?>
<ds:datastoreItem xmlns:ds="http://schemas.openxmlformats.org/officeDocument/2006/customXml" ds:itemID="{91364E01-19C9-422B-9981-773ADBC8EEE1}"/>
</file>

<file path=docProps/app.xml><?xml version="1.0" encoding="utf-8"?>
<Properties xmlns="http://schemas.openxmlformats.org/officeDocument/2006/extended-properties" xmlns:vt="http://schemas.openxmlformats.org/officeDocument/2006/docPropsVTypes">
  <Template>31073</Template>
  <TotalTime>984</TotalTime>
  <Words>803</Words>
  <Application>Microsoft Office PowerPoint</Application>
  <PresentationFormat>On-screen Show (4:3)</PresentationFormat>
  <Paragraphs>52</Paragraphs>
  <Slides>20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Garamond</vt:lpstr>
      <vt:lpstr>Open Sans</vt:lpstr>
      <vt:lpstr>Roboto</vt:lpstr>
      <vt:lpstr>Tw Cen MT</vt:lpstr>
      <vt:lpstr>31073</vt:lpstr>
      <vt:lpstr>War and Foreign Engagements of the Cold War</vt:lpstr>
      <vt:lpstr>Postwar Asia</vt:lpstr>
      <vt:lpstr>Background to Korean War</vt:lpstr>
      <vt:lpstr>“By God, I’m Going to Let Them Have It”</vt:lpstr>
      <vt:lpstr>Regional Dominoes</vt:lpstr>
      <vt:lpstr>The Shifting War Front</vt:lpstr>
      <vt:lpstr>Soviet Pushback</vt:lpstr>
      <vt:lpstr>Widespread Consequences</vt:lpstr>
      <vt:lpstr>PowerPoint Presentation</vt:lpstr>
      <vt:lpstr>Context/Background</vt:lpstr>
      <vt:lpstr>Gulf of Tonkin Incident and Resolution, Aug 1964</vt:lpstr>
      <vt:lpstr>“Americanization” of the War</vt:lpstr>
      <vt:lpstr>Tet Offensive, Jan 1968</vt:lpstr>
      <vt:lpstr>Vietnamization</vt:lpstr>
      <vt:lpstr>Territorial Expansion of the War</vt:lpstr>
      <vt:lpstr>Ending US Involvement</vt:lpstr>
      <vt:lpstr>PowerPoint Presentation</vt:lpstr>
      <vt:lpstr>USSR in Afghanistan, Dec 1979</vt:lpstr>
      <vt:lpstr>US Response</vt:lpstr>
      <vt:lpstr>Grenada, Oct 1983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and Foreign Engagements of the Cold War</dc:title>
  <dc:creator>Ann Heiss</dc:creator>
  <cp:lastModifiedBy>Ann Heiss</cp:lastModifiedBy>
  <cp:revision>22</cp:revision>
  <cp:lastPrinted>2020-06-14T20:18:34Z</cp:lastPrinted>
  <dcterms:created xsi:type="dcterms:W3CDTF">2020-06-14T20:10:21Z</dcterms:created>
  <dcterms:modified xsi:type="dcterms:W3CDTF">2020-06-24T20:55:10Z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0x01010068114B8381992D49BFEC195D1E62885C</vt:lpwstr>
  </property>
</Properties>
</file>