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321" r:id="rId2"/>
    <p:sldId id="322" r:id="rId3"/>
    <p:sldId id="339" r:id="rId4"/>
    <p:sldId id="340" r:id="rId5"/>
    <p:sldId id="350" r:id="rId6"/>
    <p:sldId id="341" r:id="rId7"/>
    <p:sldId id="343" r:id="rId8"/>
    <p:sldId id="326" r:id="rId9"/>
    <p:sldId id="352" r:id="rId10"/>
    <p:sldId id="336" r:id="rId11"/>
    <p:sldId id="313" r:id="rId12"/>
    <p:sldId id="316" r:id="rId13"/>
    <p:sldId id="345" r:id="rId14"/>
    <p:sldId id="342" r:id="rId15"/>
    <p:sldId id="348" r:id="rId16"/>
    <p:sldId id="308" r:id="rId17"/>
    <p:sldId id="305" r:id="rId18"/>
    <p:sldId id="320" r:id="rId19"/>
    <p:sldId id="351" r:id="rId20"/>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bg1"/>
        </a:solidFill>
        <a:latin typeface="Times New Roman" charset="0"/>
        <a:ea typeface="ＭＳ Ｐゴシック" charset="-128"/>
        <a:cs typeface="+mn-cs"/>
      </a:defRPr>
    </a:lvl1pPr>
    <a:lvl2pPr marL="457200" algn="l" rtl="0" eaLnBrk="0" fontAlgn="base" hangingPunct="0">
      <a:spcBef>
        <a:spcPct val="0"/>
      </a:spcBef>
      <a:spcAft>
        <a:spcPct val="0"/>
      </a:spcAft>
      <a:defRPr sz="1400" kern="1200">
        <a:solidFill>
          <a:schemeClr val="bg1"/>
        </a:solidFill>
        <a:latin typeface="Times New Roman" charset="0"/>
        <a:ea typeface="ＭＳ Ｐゴシック" charset="-128"/>
        <a:cs typeface="+mn-cs"/>
      </a:defRPr>
    </a:lvl2pPr>
    <a:lvl3pPr marL="914400" algn="l" rtl="0" eaLnBrk="0" fontAlgn="base" hangingPunct="0">
      <a:spcBef>
        <a:spcPct val="0"/>
      </a:spcBef>
      <a:spcAft>
        <a:spcPct val="0"/>
      </a:spcAft>
      <a:defRPr sz="1400" kern="1200">
        <a:solidFill>
          <a:schemeClr val="bg1"/>
        </a:solidFill>
        <a:latin typeface="Times New Roman" charset="0"/>
        <a:ea typeface="ＭＳ Ｐゴシック" charset="-128"/>
        <a:cs typeface="+mn-cs"/>
      </a:defRPr>
    </a:lvl3pPr>
    <a:lvl4pPr marL="1371600" algn="l" rtl="0" eaLnBrk="0" fontAlgn="base" hangingPunct="0">
      <a:spcBef>
        <a:spcPct val="0"/>
      </a:spcBef>
      <a:spcAft>
        <a:spcPct val="0"/>
      </a:spcAft>
      <a:defRPr sz="1400" kern="1200">
        <a:solidFill>
          <a:schemeClr val="bg1"/>
        </a:solidFill>
        <a:latin typeface="Times New Roman" charset="0"/>
        <a:ea typeface="ＭＳ Ｐゴシック" charset="-128"/>
        <a:cs typeface="+mn-cs"/>
      </a:defRPr>
    </a:lvl4pPr>
    <a:lvl5pPr marL="1828800" algn="l" rtl="0" eaLnBrk="0" fontAlgn="base" hangingPunct="0">
      <a:spcBef>
        <a:spcPct val="0"/>
      </a:spcBef>
      <a:spcAft>
        <a:spcPct val="0"/>
      </a:spcAft>
      <a:defRPr sz="1400" kern="1200">
        <a:solidFill>
          <a:schemeClr val="bg1"/>
        </a:solidFill>
        <a:latin typeface="Times New Roman" charset="0"/>
        <a:ea typeface="ＭＳ Ｐゴシック" charset="-128"/>
        <a:cs typeface="+mn-cs"/>
      </a:defRPr>
    </a:lvl5pPr>
    <a:lvl6pPr marL="2286000" algn="l" defTabSz="914400" rtl="0" eaLnBrk="1" latinLnBrk="0" hangingPunct="1">
      <a:defRPr sz="1400" kern="1200">
        <a:solidFill>
          <a:schemeClr val="bg1"/>
        </a:solidFill>
        <a:latin typeface="Times New Roman" charset="0"/>
        <a:ea typeface="ＭＳ Ｐゴシック" charset="-128"/>
        <a:cs typeface="+mn-cs"/>
      </a:defRPr>
    </a:lvl6pPr>
    <a:lvl7pPr marL="2743200" algn="l" defTabSz="914400" rtl="0" eaLnBrk="1" latinLnBrk="0" hangingPunct="1">
      <a:defRPr sz="1400" kern="1200">
        <a:solidFill>
          <a:schemeClr val="bg1"/>
        </a:solidFill>
        <a:latin typeface="Times New Roman" charset="0"/>
        <a:ea typeface="ＭＳ Ｐゴシック" charset="-128"/>
        <a:cs typeface="+mn-cs"/>
      </a:defRPr>
    </a:lvl7pPr>
    <a:lvl8pPr marL="3200400" algn="l" defTabSz="914400" rtl="0" eaLnBrk="1" latinLnBrk="0" hangingPunct="1">
      <a:defRPr sz="1400" kern="1200">
        <a:solidFill>
          <a:schemeClr val="bg1"/>
        </a:solidFill>
        <a:latin typeface="Times New Roman" charset="0"/>
        <a:ea typeface="ＭＳ Ｐゴシック" charset="-128"/>
        <a:cs typeface="+mn-cs"/>
      </a:defRPr>
    </a:lvl8pPr>
    <a:lvl9pPr marL="3657600" algn="l" defTabSz="914400" rtl="0" eaLnBrk="1" latinLnBrk="0" hangingPunct="1">
      <a:defRPr sz="1400" kern="1200">
        <a:solidFill>
          <a:schemeClr val="bg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1990"/>
  </p:normalViewPr>
  <p:slideViewPr>
    <p:cSldViewPr>
      <p:cViewPr>
        <p:scale>
          <a:sx n="47" d="100"/>
          <a:sy n="47" d="100"/>
        </p:scale>
        <p:origin x="3168" y="1008"/>
      </p:cViewPr>
      <p:guideLst>
        <p:guide orient="horz" pos="2160"/>
        <p:guide pos="2880"/>
      </p:guideLst>
    </p:cSldViewPr>
  </p:slideViewPr>
  <p:outlineViewPr>
    <p:cViewPr>
      <p:scale>
        <a:sx n="33" d="100"/>
        <a:sy n="33" d="100"/>
      </p:scale>
      <p:origin x="0" y="0"/>
    </p:cViewPr>
  </p:outlineViewPr>
  <p:notesTextViewPr>
    <p:cViewPr>
      <p:scale>
        <a:sx n="85" d="100"/>
        <a:sy n="85" d="100"/>
      </p:scale>
      <p:origin x="0" y="-160"/>
    </p:cViewPr>
  </p:notesTextViewPr>
  <p:sorterViewPr>
    <p:cViewPr>
      <p:scale>
        <a:sx n="66" d="100"/>
        <a:sy n="66" d="100"/>
      </p:scale>
      <p:origin x="0" y="1168"/>
    </p:cViewPr>
  </p:sorterViewPr>
  <p:notesViewPr>
    <p:cSldViewPr>
      <p:cViewPr varScale="1">
        <p:scale>
          <a:sx n="73" d="100"/>
          <a:sy n="73" d="100"/>
        </p:scale>
        <p:origin x="-14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9CE6581-E98C-2C4B-B68E-EFCA07F060B7}" type="datetimeFigureOut">
              <a:rPr lang="en-US"/>
              <a:pPr>
                <a:defRPr/>
              </a:pPr>
              <a:t>10/2/19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C8C5D07-4DDA-E748-BD86-F84ECE50FC1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ＭＳ Ｐゴシック" charset="0"/>
                <a:cs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ＭＳ Ｐゴシック" charset="0"/>
                <a:cs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936AAE46-9885-C342-A654-5AF0F35901B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NUL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Does anyone not know who these two men are? </a:t>
            </a: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F3F1EF47-3389-2146-AB70-4FA976C176B1}" type="slidenum">
              <a:rPr lang="en-US" altLang="x-none" sz="1200">
                <a:solidFill>
                  <a:schemeClr val="tx1"/>
                </a:solidFill>
                <a:latin typeface="Arial" charset="0"/>
              </a:rPr>
              <a:pPr/>
              <a:t>1</a:t>
            </a:fld>
            <a:endParaRPr lang="en-US" altLang="x-none" sz="1200">
              <a:solidFill>
                <a:schemeClr val="tx1"/>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x-none" sz="1800" dirty="0">
                <a:latin typeface="Calibri" charset="0"/>
                <a:ea typeface="ＭＳ Ｐゴシック" charset="-128"/>
              </a:rPr>
              <a:t>Shift from Boycotters to Makers</a:t>
            </a:r>
          </a:p>
          <a:p>
            <a:pPr>
              <a:spcBef>
                <a:spcPct val="0"/>
              </a:spcBef>
            </a:pPr>
            <a:r>
              <a:rPr lang="en-US" altLang="x-none" sz="1800" dirty="0">
                <a:latin typeface="Calibri" charset="0"/>
                <a:ea typeface="ＭＳ Ｐゴシック" charset="-128"/>
              </a:rPr>
              <a:t>In some ways even more natural fit for women; shopping double edge to it (can shop TOO much, after all!) but can’t ever spin too much (ideas of virtue in labor)</a:t>
            </a:r>
          </a:p>
          <a:p>
            <a:pPr>
              <a:spcBef>
                <a:spcPct val="0"/>
              </a:spcBef>
            </a:pPr>
            <a:r>
              <a:rPr lang="en-US" altLang="x-none" sz="1800" dirty="0">
                <a:latin typeface="Calibri" charset="0"/>
                <a:ea typeface="ＭＳ Ｐゴシック" charset="-128"/>
              </a:rPr>
              <a:t>And CLOTH had large scale economic importance; one of most important exports to colonies; one of most bought type of goods imported</a:t>
            </a:r>
          </a:p>
          <a:p>
            <a:pPr>
              <a:spcBef>
                <a:spcPct val="0"/>
              </a:spcBef>
            </a:pPr>
            <a:r>
              <a:rPr lang="en-US" altLang="x-none" sz="1800" dirty="0">
                <a:latin typeface="Calibri" charset="0"/>
                <a:ea typeface="ＭＳ Ｐゴシック" charset="-128"/>
              </a:rPr>
              <a:t>So economic reason for </a:t>
            </a:r>
            <a:r>
              <a:rPr lang="en-US" altLang="x-none" sz="1800" dirty="0" err="1">
                <a:latin typeface="Calibri" charset="0"/>
                <a:ea typeface="ＭＳ Ｐゴシック" charset="-128"/>
              </a:rPr>
              <a:t>homespun’s</a:t>
            </a:r>
            <a:r>
              <a:rPr lang="en-US" altLang="x-none" sz="1800" dirty="0">
                <a:latin typeface="Calibri" charset="0"/>
                <a:ea typeface="ＭＳ Ｐゴシック" charset="-128"/>
              </a:rPr>
              <a:t> symbolic importance</a:t>
            </a:r>
          </a:p>
          <a:p>
            <a:r>
              <a:rPr lang="en-US" altLang="x-none" sz="1800" dirty="0">
                <a:latin typeface="Times" charset="0"/>
                <a:ea typeface="Times" charset="0"/>
                <a:cs typeface="Times" charset="0"/>
              </a:rPr>
              <a:t>Between 1768-70 more than 60 spinning meetings described in New England papers</a:t>
            </a:r>
          </a:p>
          <a:p>
            <a:r>
              <a:rPr lang="en-US" altLang="x-none" sz="1800" dirty="0" smtClean="0">
                <a:latin typeface="Times" charset="0"/>
                <a:ea typeface="Times" charset="0"/>
                <a:cs typeface="Times" charset="0"/>
              </a:rPr>
              <a:t>TRIPLE </a:t>
            </a:r>
            <a:r>
              <a:rPr lang="en-US" altLang="x-none" sz="1800" dirty="0">
                <a:latin typeface="Times" charset="0"/>
                <a:ea typeface="Times" charset="0"/>
                <a:cs typeface="Times" charset="0"/>
              </a:rPr>
              <a:t>VIRTUE religious, gendered, political; much as boycotts way to exercise individual private virtue as collective political act; producing homespun way for individual women to exercise private virtue as collective political act</a:t>
            </a:r>
          </a:p>
          <a:p>
            <a:r>
              <a:rPr lang="en-US" altLang="x-none" sz="1800" dirty="0">
                <a:latin typeface="Times" charset="0"/>
                <a:ea typeface="Times" charset="0"/>
                <a:cs typeface="Times" charset="0"/>
              </a:rPr>
              <a:t>BUT women wanted to do more than make cloth</a:t>
            </a:r>
            <a:endParaRPr lang="en-US" altLang="x-none" sz="1800" dirty="0">
              <a:ea typeface="ＭＳ Ｐゴシック" charset="-128"/>
            </a:endParaRPr>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6B7EA104-F610-044F-8099-C865F28D2390}" type="slidenum">
              <a:rPr lang="en-US" altLang="x-none" sz="1200">
                <a:solidFill>
                  <a:schemeClr val="tx1"/>
                </a:solidFill>
                <a:latin typeface="Arial" charset="0"/>
              </a:rPr>
              <a:pPr/>
              <a:t>10</a:t>
            </a:fld>
            <a:endParaRPr lang="en-US" altLang="x-none" sz="120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Ladies Association of Philadelphia, a group of </a:t>
            </a:r>
            <a:r>
              <a:rPr lang="en-US" altLang="x-none" sz="1800" dirty="0" smtClean="0">
                <a:ea typeface="ＭＳ Ｐゴシック" charset="-128"/>
              </a:rPr>
              <a:t>elite women </a:t>
            </a:r>
            <a:r>
              <a:rPr lang="en-US" altLang="x-none" sz="1800" dirty="0">
                <a:ea typeface="ＭＳ Ｐゴシック" charset="-128"/>
              </a:rPr>
              <a:t>who led a door-to-door campaign raising money for Washington’s Continental Army. Reed only in America a short time before becoming ardent patriot. </a:t>
            </a:r>
            <a:endParaRPr lang="en-US" altLang="ja-JP" sz="1800" dirty="0">
              <a:solidFill>
                <a:schemeClr val="bg1"/>
              </a:solidFill>
              <a:latin typeface="Times New Roman" charset="0"/>
              <a:ea typeface="ＭＳ Ｐゴシック" charset="-128"/>
            </a:endParaRPr>
          </a:p>
          <a:p>
            <a:r>
              <a:rPr lang="en-US" altLang="x-none" sz="1800" dirty="0">
                <a:ea typeface="ＭＳ Ｐゴシック" charset="-128"/>
              </a:rPr>
              <a:t>The broadside </a:t>
            </a:r>
            <a:r>
              <a:rPr lang="en-US" altLang="x-none" sz="1800" dirty="0" smtClean="0">
                <a:ea typeface="ＭＳ Ｐゴシック" charset="-128"/>
              </a:rPr>
              <a:t>(another of our primary</a:t>
            </a:r>
            <a:r>
              <a:rPr lang="en-US" altLang="x-none" sz="1800" baseline="0" dirty="0" smtClean="0">
                <a:ea typeface="ＭＳ Ｐゴシック" charset="-128"/>
              </a:rPr>
              <a:t> sources) </a:t>
            </a:r>
            <a:r>
              <a:rPr lang="en-US" altLang="x-none" sz="1800" dirty="0" smtClean="0">
                <a:ea typeface="ＭＳ Ｐゴシック" charset="-128"/>
              </a:rPr>
              <a:t>referenced </a:t>
            </a:r>
            <a:r>
              <a:rPr lang="en-US" altLang="x-none" sz="1800" dirty="0">
                <a:ea typeface="ＭＳ Ｐゴシック" charset="-128"/>
              </a:rPr>
              <a:t>militant women of the past who had proven the merit of their patriotic contributions, providing a precedent for women’s political activism. Reed reminded Philadelphia’s women how they, along with women across the colonies, had participated in the boycotting of teas, as well as spinning bees, both feats of female political activity performed in the name of the American cause. Working independently and without the assistance of men, the Association collected more than $300,000.</a:t>
            </a:r>
          </a:p>
          <a:p>
            <a:endParaRPr lang="en-US" altLang="x-none" sz="1800" dirty="0">
              <a:ea typeface="ＭＳ Ｐゴシック" charset="-128"/>
            </a:endParaRPr>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9DDABA1C-8064-964F-814A-FC13AD18A023}" type="slidenum">
              <a:rPr lang="en-US" altLang="x-none" sz="1200">
                <a:solidFill>
                  <a:schemeClr val="tx1"/>
                </a:solidFill>
                <a:latin typeface="Arial" charset="0"/>
              </a:rPr>
              <a:pPr/>
              <a:t>11</a:t>
            </a:fld>
            <a:endParaRPr lang="en-US" altLang="x-none"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Reed sadly died, but not before tussle with GW over what to do with money</a:t>
            </a:r>
            <a:r>
              <a:rPr lang="mr-IN" altLang="x-none" sz="1800" dirty="0">
                <a:ea typeface="ＭＳ Ｐゴシック" charset="-128"/>
              </a:rPr>
              <a:t>…</a:t>
            </a:r>
            <a:r>
              <a:rPr lang="en-US" altLang="x-none" sz="1800" dirty="0">
                <a:ea typeface="ＭＳ Ｐゴシック" charset="-128"/>
              </a:rPr>
              <a:t>women pushed into making shirts—true they were needed (Lafayette) but STILL here women’s politics channeled into safely feminine pursuit</a:t>
            </a:r>
          </a:p>
        </p:txBody>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77CCA913-3C54-F147-9501-D92C803195E2}" type="slidenum">
              <a:rPr lang="en-US" altLang="x-none" sz="1200">
                <a:solidFill>
                  <a:schemeClr val="tx1"/>
                </a:solidFill>
                <a:latin typeface="Arial" charset="0"/>
              </a:rPr>
              <a:pPr/>
              <a:t>12</a:t>
            </a:fld>
            <a:endParaRPr lang="en-US" altLang="x-none"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Militants: </a:t>
            </a:r>
            <a:r>
              <a:rPr lang="en-US" altLang="x-none" sz="1800" dirty="0" smtClean="0">
                <a:ea typeface="ＭＳ Ｐゴシック" charset="-128"/>
              </a:rPr>
              <a:t>not just Deborah Sampson</a:t>
            </a:r>
          </a:p>
          <a:p>
            <a:r>
              <a:rPr lang="en-US" altLang="x-none" sz="1800" dirty="0" smtClean="0">
                <a:ea typeface="ＭＳ Ｐゴシック" charset="-128"/>
              </a:rPr>
              <a:t>RI </a:t>
            </a:r>
            <a:r>
              <a:rPr lang="en-US" altLang="x-none" sz="1800" dirty="0">
                <a:ea typeface="ＭＳ Ｐゴシック" charset="-128"/>
              </a:rPr>
              <a:t>and musket ball</a:t>
            </a:r>
          </a:p>
          <a:p>
            <a:r>
              <a:rPr lang="en-US" altLang="x-none" sz="1800" dirty="0">
                <a:ea typeface="ＭＳ Ｐゴシック" charset="-128"/>
              </a:rPr>
              <a:t>Abigail Adams JQA and Bunker Hill—poem to dead in his bed (different spin to Republican Motherhood)</a:t>
            </a:r>
          </a:p>
        </p:txBody>
      </p:sp>
      <p:sp>
        <p:nvSpPr>
          <p:cNvPr id="389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0319948F-2A7F-C540-9E41-F8F2CD4EA79E}" type="slidenum">
              <a:rPr lang="en-US" altLang="x-none" sz="1200">
                <a:solidFill>
                  <a:schemeClr val="tx1"/>
                </a:solidFill>
                <a:latin typeface="Arial" charset="0"/>
              </a:rPr>
              <a:pPr/>
              <a:t>13</a:t>
            </a:fld>
            <a:endParaRPr lang="en-US" altLang="x-none"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Kentish Gazette August 1781</a:t>
            </a:r>
          </a:p>
          <a:p>
            <a:r>
              <a:rPr lang="en-US" altLang="x-none" sz="1800" dirty="0">
                <a:ea typeface="ＭＳ Ｐゴシック" charset="-128"/>
              </a:rPr>
              <a:t>"Even in their dresses, the females seem to bid us defiance</a:t>
            </a:r>
            <a:r>
              <a:rPr lang="mr-IN" altLang="x-none" sz="1800" dirty="0">
                <a:ea typeface="ＭＳ Ｐゴシック" charset="-128"/>
              </a:rPr>
              <a:t>…</a:t>
            </a:r>
            <a:r>
              <a:rPr lang="en-US" altLang="x-none" sz="1800" dirty="0">
                <a:ea typeface="ＭＳ Ｐゴシック" charset="-128"/>
              </a:rPr>
              <a:t>they wear their own homespun manufactures, and take care to </a:t>
            </a:r>
            <a:r>
              <a:rPr lang="en-US" altLang="x-none" sz="1800" dirty="0" smtClean="0">
                <a:ea typeface="ＭＳ Ｐゴシック" charset="-128"/>
              </a:rPr>
              <a:t>have</a:t>
            </a:r>
            <a:r>
              <a:rPr lang="mr-IN" altLang="x-none" sz="1800" dirty="0" smtClean="0">
                <a:ea typeface="ＭＳ Ｐゴシック" charset="-128"/>
              </a:rPr>
              <a:t>…</a:t>
            </a:r>
            <a:r>
              <a:rPr lang="en-US" altLang="x-none" sz="1800" dirty="0" smtClean="0">
                <a:ea typeface="ＭＳ Ｐゴシック" charset="-128"/>
              </a:rPr>
              <a:t> even </a:t>
            </a:r>
            <a:r>
              <a:rPr lang="en-US" altLang="x-none" sz="1800" dirty="0">
                <a:ea typeface="ＭＳ Ｐゴシック" charset="-128"/>
              </a:rPr>
              <a:t>on their shoes, something that resemble their flag of Thirteen Stripes. An officer told Lord Cornwallis</a:t>
            </a:r>
            <a:r>
              <a:rPr lang="mr-IN" altLang="x-none" sz="1800" dirty="0">
                <a:ea typeface="ＭＳ Ｐゴシック" charset="-128"/>
              </a:rPr>
              <a:t>…</a:t>
            </a:r>
            <a:r>
              <a:rPr lang="en-US" altLang="x-none" sz="1800" dirty="0">
                <a:ea typeface="ＭＳ Ｐゴシック" charset="-128"/>
              </a:rPr>
              <a:t>that he believed if he had destroyed all the men in North-America, we should have enough to do to conquer the women.” </a:t>
            </a:r>
          </a:p>
        </p:txBody>
      </p:sp>
      <p:sp>
        <p:nvSpPr>
          <p:cNvPr id="409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2F719D5C-8554-734A-B204-29E70144C8D2}" type="slidenum">
              <a:rPr lang="en-US" altLang="x-none" sz="1200">
                <a:solidFill>
                  <a:schemeClr val="tx1"/>
                </a:solidFill>
                <a:latin typeface="Arial" charset="0"/>
              </a:rPr>
              <a:pPr/>
              <a:t>14</a:t>
            </a:fld>
            <a:endParaRPr lang="en-US" altLang="x-none"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2031E861-5EA5-5E4E-B84B-7118E0E46E33}" type="slidenum">
              <a:rPr lang="en-US" altLang="x-none" sz="1200">
                <a:solidFill>
                  <a:schemeClr val="tx1"/>
                </a:solidFill>
                <a:latin typeface="Arial" charset="0"/>
              </a:rPr>
              <a:pPr/>
              <a:t>15</a:t>
            </a:fld>
            <a:endParaRPr lang="en-US" altLang="x-none" sz="1200">
              <a:solidFill>
                <a:schemeClr val="tx1"/>
              </a:solidFill>
              <a:latin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x-none" sz="1800" dirty="0">
                <a:ea typeface="ＭＳ Ｐゴシック" charset="-128"/>
              </a:rPr>
              <a:t>Career—and historical memory!</a:t>
            </a:r>
            <a:r>
              <a:rPr lang="mr-IN" altLang="x-none" sz="1800" dirty="0">
                <a:ea typeface="ＭＳ Ｐゴシック" charset="-128"/>
              </a:rPr>
              <a:t>–</a:t>
            </a:r>
            <a:r>
              <a:rPr lang="en-US" altLang="x-none" sz="1800" dirty="0">
                <a:ea typeface="ＭＳ Ｐゴシック" charset="-128"/>
              </a:rPr>
              <a:t>of these three women illustrates this well. Adams—”remember the ladies;” (We will discuss in detail)</a:t>
            </a:r>
            <a:endParaRPr lang="x-none" altLang="x-none" sz="1800" dirty="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9BAC2560-F00C-794F-A968-1DE21EDD622E}" type="slidenum">
              <a:rPr lang="en-US" altLang="x-none" sz="1200">
                <a:solidFill>
                  <a:schemeClr val="tx1"/>
                </a:solidFill>
                <a:latin typeface="Arial" charset="0"/>
              </a:rPr>
              <a:pPr/>
              <a:t>16</a:t>
            </a:fld>
            <a:endParaRPr lang="en-US" altLang="x-none" sz="1200">
              <a:solidFill>
                <a:schemeClr val="tx1"/>
              </a:solidFill>
              <a:latin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x-none" sz="1800" dirty="0">
                <a:ea typeface="ＭＳ Ｐゴシック" charset="-128"/>
              </a:rPr>
              <a:t>Powel (wife of Philly’s mayor, confidante of GW (author letter exhorting him run second term); hosted famous political salon during Revolution AND Constitutional Convention; </a:t>
            </a:r>
          </a:p>
          <a:p>
            <a:pPr eaLnBrk="1" hangingPunct="1"/>
            <a:r>
              <a:rPr lang="en-US" altLang="x-none" sz="1800" dirty="0">
                <a:ea typeface="ＭＳ Ｐゴシック" charset="-128"/>
              </a:rPr>
              <a:t>And linked to famous story: Franklin, A Republic if you can keep </a:t>
            </a:r>
            <a:r>
              <a:rPr lang="en-US" altLang="x-none" sz="1800" dirty="0" smtClean="0">
                <a:ea typeface="ＭＳ Ｐゴシック" charset="-128"/>
              </a:rPr>
              <a:t>it” [don’t Pelosi yet]</a:t>
            </a:r>
            <a:endParaRPr lang="x-none" altLang="x-none" sz="1800" dirty="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4C95B28E-1CD8-0545-AC63-DD6703FF1FEE}" type="slidenum">
              <a:rPr lang="en-US" altLang="x-none" sz="1200">
                <a:solidFill>
                  <a:schemeClr val="tx1"/>
                </a:solidFill>
                <a:latin typeface="Arial" charset="0"/>
              </a:rPr>
              <a:pPr/>
              <a:t>17</a:t>
            </a:fld>
            <a:endParaRPr lang="en-US" altLang="x-none" sz="1200">
              <a:solidFill>
                <a:schemeClr val="tx1"/>
              </a:solidFill>
              <a:latin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sz="1800" dirty="0">
                <a:ea typeface="ＭＳ Ｐゴシック" charset="-128"/>
              </a:rPr>
              <a:t>A lady asked Dr. [</a:t>
            </a:r>
            <a:r>
              <a:rPr lang="en-US" altLang="x-none" sz="1800" u="sng" dirty="0">
                <a:ea typeface="ＭＳ Ｐゴシック" charset="-128"/>
                <a:hlinkClick r:id="rId3" invalidUrl="https://boston1775.blogspot.com/search/label/Benjamin Franklin"/>
              </a:rPr>
              <a:t>Benjamin] Franklin</a:t>
            </a:r>
            <a:r>
              <a:rPr lang="en-US" altLang="x-none" sz="1800" dirty="0">
                <a:ea typeface="ＭＳ Ｐゴシック" charset="-128"/>
              </a:rPr>
              <a:t> Well Doctor what have we got a republic or a monarchy. A republic replied the Doctor if you can keep </a:t>
            </a:r>
            <a:r>
              <a:rPr lang="en-US" altLang="x-none" sz="1800" dirty="0" err="1">
                <a:ea typeface="ＭＳ Ｐゴシック" charset="-128"/>
              </a:rPr>
              <a:t>it.To</a:t>
            </a:r>
            <a:r>
              <a:rPr lang="en-US" altLang="x-none" sz="1800" dirty="0">
                <a:ea typeface="ＭＳ Ｐゴシック" charset="-128"/>
              </a:rPr>
              <a:t> which McHenry </a:t>
            </a:r>
            <a:r>
              <a:rPr lang="en-US" altLang="x-none" sz="1800" dirty="0" smtClean="0">
                <a:ea typeface="ＭＳ Ｐゴシック" charset="-128"/>
              </a:rPr>
              <a:t>(later Secretary of War) added </a:t>
            </a:r>
            <a:r>
              <a:rPr lang="en-US" altLang="x-none" sz="1800" dirty="0">
                <a:ea typeface="ＭＳ Ｐゴシック" charset="-128"/>
              </a:rPr>
              <a:t>this footnote:</a:t>
            </a:r>
            <a:br>
              <a:rPr lang="en-US" altLang="x-none" sz="1800" dirty="0">
                <a:ea typeface="ＭＳ Ｐゴシック" charset="-128"/>
              </a:rPr>
            </a:br>
            <a:r>
              <a:rPr lang="en-US" altLang="x-none" sz="1800" dirty="0">
                <a:ea typeface="ＭＳ Ｐゴシック" charset="-128"/>
              </a:rPr>
              <a:t>The lady here alluded to was Mrs. Powel of </a:t>
            </a:r>
            <a:r>
              <a:rPr lang="en-US" altLang="x-none" sz="1800" dirty="0" err="1">
                <a:ea typeface="ＭＳ Ｐゴシック" charset="-128"/>
              </a:rPr>
              <a:t>Philada</a:t>
            </a:r>
            <a:r>
              <a:rPr lang="en-US" altLang="x-none" sz="1800" dirty="0" smtClean="0">
                <a:ea typeface="ＭＳ Ｐゴシック" charset="-128"/>
              </a:rPr>
              <a:t>.—</a:t>
            </a:r>
            <a:r>
              <a:rPr lang="en-US" altLang="x-none" sz="1800" dirty="0" smtClean="0">
                <a:ea typeface="ＭＳ Ｐゴシック" charset="-128"/>
              </a:rPr>
              <a:t>Dr. </a:t>
            </a:r>
            <a:r>
              <a:rPr lang="en-US" altLang="x-none" sz="1800" dirty="0" err="1" smtClean="0">
                <a:ea typeface="ＭＳ Ｐゴシック" charset="-128"/>
              </a:rPr>
              <a:t>james</a:t>
            </a:r>
            <a:r>
              <a:rPr lang="en-US" altLang="x-none" sz="1800" dirty="0" smtClean="0">
                <a:ea typeface="ＭＳ Ｐゴシック" charset="-128"/>
              </a:rPr>
              <a:t> McHenry’s journal on Constitutional Convention likely written 1787 but not published </a:t>
            </a:r>
            <a:r>
              <a:rPr lang="en-US" altLang="x-none" sz="1800" dirty="0" err="1" smtClean="0">
                <a:ea typeface="ＭＳ Ｐゴシック" charset="-128"/>
              </a:rPr>
              <a:t>til</a:t>
            </a:r>
            <a:r>
              <a:rPr lang="en-US" altLang="x-none" sz="1800" baseline="0" dirty="0" smtClean="0">
                <a:ea typeface="ＭＳ Ｐゴシック" charset="-128"/>
              </a:rPr>
              <a:t> early 20</a:t>
            </a:r>
            <a:r>
              <a:rPr lang="en-US" altLang="x-none" sz="1800" baseline="30000" dirty="0" smtClean="0">
                <a:ea typeface="ＭＳ Ｐゴシック" charset="-128"/>
              </a:rPr>
              <a:t>th</a:t>
            </a:r>
            <a:r>
              <a:rPr lang="en-US" altLang="x-none" sz="1800" baseline="0" dirty="0" smtClean="0">
                <a:ea typeface="ＭＳ Ｐゴシック" charset="-128"/>
              </a:rPr>
              <a:t> century (1906)</a:t>
            </a:r>
            <a:endParaRPr lang="en-US" altLang="x-none" sz="1800" dirty="0" smtClean="0">
              <a:ea typeface="ＭＳ Ｐゴシック" charset="-128"/>
            </a:endParaRPr>
          </a:p>
          <a:p>
            <a:r>
              <a:rPr lang="en-US" altLang="x-none" sz="1800" dirty="0" smtClean="0">
                <a:ea typeface="ＭＳ Ｐゴシック" charset="-128"/>
              </a:rPr>
              <a:t>McHenry also later published anon political</a:t>
            </a:r>
            <a:r>
              <a:rPr lang="en-US" altLang="x-none" sz="1800" baseline="0" dirty="0" smtClean="0">
                <a:ea typeface="ＭＳ Ｐゴシック" charset="-128"/>
              </a:rPr>
              <a:t> series (1803) recounted different version of this story, called her a </a:t>
            </a:r>
            <a:r>
              <a:rPr lang="en-US" sz="1800" b="0" i="1" kern="1200" dirty="0" smtClean="0">
                <a:solidFill>
                  <a:schemeClr val="tx1"/>
                </a:solidFill>
                <a:effectLst/>
                <a:latin typeface="Arial" charset="0"/>
                <a:ea typeface="ＭＳ Ｐゴシック" charset="0"/>
                <a:cs typeface="ＭＳ Ｐゴシック" charset="0"/>
              </a:rPr>
              <a:t>lady remarkable for her understanding and wit</a:t>
            </a:r>
            <a:r>
              <a:rPr lang="en-US" altLang="x-none" sz="1800" dirty="0">
                <a:ea typeface="ＭＳ Ｐゴシック" charset="-128"/>
              </a:rPr>
              <a:t/>
            </a:r>
            <a:br>
              <a:rPr lang="en-US" altLang="x-none" sz="1800" dirty="0">
                <a:ea typeface="ＭＳ Ｐゴシック" charset="-128"/>
              </a:rPr>
            </a:br>
            <a:endParaRPr lang="en-US" altLang="x-none" sz="1800"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t"/>
            <a:r>
              <a:rPr lang="en-US" altLang="x-none" sz="1800" dirty="0" smtClean="0">
                <a:ea typeface="ＭＳ Ｐゴシック" charset="-128"/>
              </a:rPr>
              <a:t>AND YET But what’s happened since? Powel’s </a:t>
            </a:r>
            <a:r>
              <a:rPr lang="en-US" altLang="x-none" sz="1800" dirty="0">
                <a:ea typeface="ＭＳ Ｐゴシック" charset="-128"/>
              </a:rPr>
              <a:t>position as wife of a Philadelphia politician, host of important political discussions, and trusted advisor to Washington is erased. She instead appears as a “anxious lady”—plus “now-mythical and otherwise forgotten.”</a:t>
            </a:r>
          </a:p>
          <a:p>
            <a:pPr fontAlgn="t"/>
            <a:r>
              <a:rPr lang="en-US" altLang="x-none" sz="1800" dirty="0">
                <a:ea typeface="ＭＳ Ｐゴシック" charset="-128"/>
              </a:rPr>
              <a:t>1814, Powel herself commented on story published in papers. The exchange, rather than happening in Powel’s salon, takes place out in the street, sometimes with a crowd watching. The woman’s role is often transgressive. In one case, she calls out her window. In two others she “accosted” the elderly Franklin with her question</a:t>
            </a:r>
            <a:r>
              <a:rPr lang="en-US" altLang="x-none" sz="1800" dirty="0" smtClean="0">
                <a:ea typeface="ＭＳ Ｐゴシック" charset="-128"/>
              </a:rPr>
              <a:t>.</a:t>
            </a:r>
          </a:p>
          <a:p>
            <a:pPr marL="0" marR="0" indent="0" algn="l" defTabSz="914400" rtl="0" eaLnBrk="0" fontAlgn="t" latinLnBrk="0" hangingPunct="0">
              <a:lnSpc>
                <a:spcPct val="100000"/>
              </a:lnSpc>
              <a:spcBef>
                <a:spcPct val="30000"/>
              </a:spcBef>
              <a:spcAft>
                <a:spcPct val="0"/>
              </a:spcAft>
              <a:buClrTx/>
              <a:buSzTx/>
              <a:buFontTx/>
              <a:buNone/>
              <a:tabLst/>
              <a:defRPr/>
            </a:pPr>
            <a:r>
              <a:rPr lang="en-US" altLang="x-none" sz="1800" dirty="0" smtClean="0">
                <a:ea typeface="ＭＳ Ｐゴシック" charset="-128"/>
              </a:rPr>
              <a:t>AND </a:t>
            </a:r>
            <a:r>
              <a:rPr lang="en-US" altLang="x-none" sz="1800" dirty="0" smtClean="0">
                <a:ea typeface="ＭＳ Ｐゴシック" charset="-128"/>
              </a:rPr>
              <a:t>which—remarkably, was just in the news this week</a:t>
            </a:r>
            <a:r>
              <a:rPr lang="en-US" altLang="x-none" sz="1800" baseline="0" dirty="0" smtClean="0">
                <a:ea typeface="ＭＳ Ｐゴシック" charset="-128"/>
              </a:rPr>
              <a:t> (Pelosi)—”Americans gathered”—she is but one in long line gets it wrong  SO WHY DOES IT MATTER?</a:t>
            </a:r>
            <a:endParaRPr lang="x-none" altLang="x-none" sz="1800" dirty="0" smtClean="0">
              <a:ea typeface="ＭＳ Ｐゴシック" charset="-128"/>
            </a:endParaRPr>
          </a:p>
          <a:p>
            <a:endParaRPr lang="en-US" altLang="x-none" dirty="0">
              <a:ea typeface="ＭＳ Ｐゴシック" charset="-128"/>
            </a:endParaRPr>
          </a:p>
        </p:txBody>
      </p:sp>
      <p:sp>
        <p:nvSpPr>
          <p:cNvPr id="491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F06A0C4F-7F3B-184A-AF50-91B2828D6763}" type="slidenum">
              <a:rPr lang="en-US" altLang="x-none" sz="1200">
                <a:solidFill>
                  <a:schemeClr val="tx1"/>
                </a:solidFill>
                <a:latin typeface="Arial" charset="0"/>
              </a:rPr>
              <a:pPr/>
              <a:t>18</a:t>
            </a:fld>
            <a:endParaRPr lang="en-US" altLang="x-none" sz="120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t"/>
            <a:r>
              <a:rPr lang="en-US" altLang="x-none" sz="1800" dirty="0" smtClean="0">
                <a:ea typeface="ＭＳ Ｐゴシック" charset="-128"/>
              </a:rPr>
              <a:t>Why? Much as our collective historical memory has obscured history of women’s participation in war and nation building—whether as militants, fundraisers, or politicians. Let us think not only about which stories are not being told, but whether the ones that are told even tell the story properly! </a:t>
            </a:r>
          </a:p>
          <a:p>
            <a:r>
              <a:rPr lang="en-US" altLang="x-none" sz="1800" dirty="0" smtClean="0">
                <a:ea typeface="ＭＳ Ｐゴシック" charset="-128"/>
              </a:rPr>
              <a:t>And to do so, to understand how we got from a collective memory of</a:t>
            </a:r>
            <a:r>
              <a:rPr lang="en-US" altLang="x-none" sz="1800" baseline="0" dirty="0" smtClean="0">
                <a:ea typeface="ＭＳ Ｐゴシック" charset="-128"/>
              </a:rPr>
              <a:t> women in the Revolution as </a:t>
            </a:r>
            <a:r>
              <a:rPr lang="en-US" altLang="x-none" sz="1800" dirty="0" smtClean="0">
                <a:ea typeface="ＭＳ Ｐゴシック" charset="-128"/>
              </a:rPr>
              <a:t>1779 </a:t>
            </a:r>
            <a:r>
              <a:rPr lang="en-US" altLang="x-none" sz="1800" dirty="0">
                <a:ea typeface="ＭＳ Ｐゴシック" charset="-128"/>
              </a:rPr>
              <a:t>lady </a:t>
            </a:r>
            <a:r>
              <a:rPr lang="en-US" altLang="x-none" sz="1800" dirty="0" smtClean="0">
                <a:ea typeface="ＭＳ Ｐゴシック" charset="-128"/>
              </a:rPr>
              <a:t>liberty to Betsy Ross, </a:t>
            </a:r>
            <a:endParaRPr lang="en-US" altLang="x-none" sz="1800" dirty="0">
              <a:ea typeface="ＭＳ Ｐゴシック" charset="-128"/>
            </a:endParaRPr>
          </a:p>
          <a:p>
            <a:r>
              <a:rPr lang="en-US" altLang="x-none" sz="1800" dirty="0" smtClean="0">
                <a:ea typeface="ＭＳ Ｐゴシック" charset="-128"/>
              </a:rPr>
              <a:t>why we </a:t>
            </a:r>
            <a:r>
              <a:rPr lang="en-US" altLang="x-none" sz="1800" dirty="0">
                <a:ea typeface="ＭＳ Ｐゴシック" charset="-128"/>
              </a:rPr>
              <a:t>put down the musket and </a:t>
            </a:r>
            <a:r>
              <a:rPr lang="en-US" altLang="x-none" sz="1800" dirty="0" smtClean="0">
                <a:ea typeface="ＭＳ Ｐゴシック" charset="-128"/>
              </a:rPr>
              <a:t>picked </a:t>
            </a:r>
            <a:r>
              <a:rPr lang="en-US" altLang="x-none" sz="1800" dirty="0">
                <a:ea typeface="ＭＳ Ｐゴシック" charset="-128"/>
              </a:rPr>
              <a:t>up the </a:t>
            </a:r>
            <a:r>
              <a:rPr lang="en-US" altLang="x-none" sz="1800" dirty="0" smtClean="0">
                <a:ea typeface="ＭＳ Ｐゴシック" charset="-128"/>
              </a:rPr>
              <a:t>needle—we </a:t>
            </a:r>
            <a:r>
              <a:rPr lang="en-US" altLang="x-none" sz="1800" smtClean="0">
                <a:ea typeface="ＭＳ Ｐゴシック" charset="-128"/>
              </a:rPr>
              <a:t>can look</a:t>
            </a:r>
            <a:r>
              <a:rPr lang="en-US" altLang="x-none" sz="1800" baseline="0" smtClean="0">
                <a:ea typeface="ＭＳ Ｐゴシック" charset="-128"/>
              </a:rPr>
              <a:t> deeply at the </a:t>
            </a:r>
            <a:r>
              <a:rPr lang="en-US" altLang="x-none" sz="1800" smtClean="0">
                <a:ea typeface="ＭＳ Ｐゴシック" charset="-128"/>
              </a:rPr>
              <a:t>primary sources to rethink the role of women in the Revolution</a:t>
            </a:r>
            <a:endParaRPr lang="en-US" altLang="x-none" sz="1800" dirty="0">
              <a:ea typeface="ＭＳ Ｐゴシック" charset="-128"/>
            </a:endParaRPr>
          </a:p>
        </p:txBody>
      </p:sp>
      <p:sp>
        <p:nvSpPr>
          <p:cNvPr id="532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F69F6AB2-BBE5-6541-92A4-62B636613B2F}" type="slidenum">
              <a:rPr lang="en-US" altLang="x-none" sz="1200">
                <a:solidFill>
                  <a:schemeClr val="tx1"/>
                </a:solidFill>
                <a:latin typeface="Arial" charset="0"/>
              </a:rPr>
              <a:pPr/>
              <a:t>19</a:t>
            </a:fld>
            <a:endParaRPr lang="en-US" altLang="x-none"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Who knows these women? Each played important roles in rev and/or early republic. Why not better remembered? </a:t>
            </a: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F8DE21CB-2636-2142-A8DC-D59BE7529C9D}" type="slidenum">
              <a:rPr lang="en-US" altLang="x-none" sz="1200">
                <a:solidFill>
                  <a:schemeClr val="tx1"/>
                </a:solidFill>
                <a:latin typeface="Arial" charset="0"/>
              </a:rPr>
              <a:pPr/>
              <a:t>2</a:t>
            </a:fld>
            <a:endParaRPr lang="en-US" altLang="x-none"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And how about them? More will know them: Mercy Otis Warren and Abigail Adams, but  a lot of what we will do today is show that, remarkable as they were, not perhaps quite so unusual as we make them out to be, when we look at the larger historical context)</a:t>
            </a:r>
          </a:p>
          <a:p>
            <a:r>
              <a:rPr lang="en-US" altLang="x-none" sz="1800" dirty="0">
                <a:ea typeface="ＭＳ Ｐゴシック" charset="-128"/>
              </a:rPr>
              <a:t>But even they are not as well recognized as this lady</a:t>
            </a: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5771B3E5-1779-8C48-8EF9-EE0AF00FA4EF}" type="slidenum">
              <a:rPr lang="en-US" altLang="x-none" sz="1200">
                <a:solidFill>
                  <a:schemeClr val="tx1"/>
                </a:solidFill>
                <a:latin typeface="Arial" charset="0"/>
              </a:rPr>
              <a:pPr/>
              <a:t>3</a:t>
            </a:fld>
            <a:endParaRPr lang="en-US" altLang="x-none"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But how bout her? Betsy Ross. (1908 rendition) </a:t>
            </a:r>
          </a:p>
          <a:p>
            <a:endParaRPr lang="en-US" altLang="x-none" sz="1800" dirty="0">
              <a:ea typeface="ＭＳ Ｐゴシック" charset="-128"/>
            </a:endParaRPr>
          </a:p>
          <a:p>
            <a:endParaRPr lang="en-US" altLang="x-none" sz="1800" dirty="0">
              <a:ea typeface="ＭＳ Ｐゴシック" charset="-128"/>
            </a:endParaRPr>
          </a:p>
        </p:txBody>
      </p:sp>
      <p:sp>
        <p:nvSpPr>
          <p:cNvPr id="225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B57AF5FC-F30E-1644-AFA3-B21A34179B98}" type="slidenum">
              <a:rPr lang="en-US" altLang="x-none" sz="1200">
                <a:solidFill>
                  <a:schemeClr val="tx1"/>
                </a:solidFill>
                <a:latin typeface="Arial" charset="0"/>
              </a:rPr>
              <a:pPr/>
              <a:t>4</a:t>
            </a:fld>
            <a:endParaRPr lang="en-US" altLang="x-none"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1779 lady liberty</a:t>
            </a:r>
          </a:p>
          <a:p>
            <a:r>
              <a:rPr lang="en-US" altLang="x-none" sz="1800" dirty="0">
                <a:ea typeface="ＭＳ Ｐゴシック" charset="-128"/>
              </a:rPr>
              <a:t>Why did we put down the musket and pick up the needle?</a:t>
            </a:r>
          </a:p>
          <a:p>
            <a:r>
              <a:rPr lang="en-US" altLang="x-none" sz="1800" dirty="0">
                <a:ea typeface="ＭＳ Ｐゴシック" charset="-128"/>
              </a:rPr>
              <a:t>“Remember the Ladies”—why don’t we more? </a:t>
            </a:r>
          </a:p>
        </p:txBody>
      </p:sp>
      <p:sp>
        <p:nvSpPr>
          <p:cNvPr id="512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2141FFA5-7C0C-7341-A8ED-DB67F1B11229}" type="slidenum">
              <a:rPr lang="en-US" altLang="x-none" sz="1200">
                <a:solidFill>
                  <a:schemeClr val="tx1"/>
                </a:solidFill>
                <a:latin typeface="Arial" charset="0"/>
              </a:rPr>
              <a:pPr/>
              <a:t>5</a:t>
            </a:fld>
            <a:endParaRPr lang="en-US" altLang="x-none" sz="120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Let’s talk about WHY Each of these other four women arguably much more important and influential in determining the history of the American Revolution. Each important in her own right—for political, ideological, economic, even military history reasons, and also influenced and shed new light on Founding Fathers like BF, GW, John Adams, too</a:t>
            </a:r>
          </a:p>
          <a:p>
            <a:r>
              <a:rPr lang="en-US" altLang="x-none" sz="1800" dirty="0">
                <a:ea typeface="ＭＳ Ｐゴシック" charset="-128"/>
              </a:rPr>
              <a:t>Partly because of how women were allowed—or not allowed to—participate in politics, war, and making war and building a nation. Partly because of HOW historical memory constructed, which stories we choose to tell. A decision about which stories to tell about women in the Revolution that began during the war itself. </a:t>
            </a:r>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407E3E3C-3423-A643-BF01-CDB545BE7F08}" type="slidenum">
              <a:rPr lang="en-US" altLang="x-none" sz="1200">
                <a:solidFill>
                  <a:schemeClr val="tx1"/>
                </a:solidFill>
                <a:latin typeface="Arial" charset="0"/>
              </a:rPr>
              <a:pPr/>
              <a:t>6</a:t>
            </a:fld>
            <a:endParaRPr lang="en-US" altLang="x-none" sz="120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So if how we remember the ladies is upholsterer Betsy Ross sewing, how </a:t>
            </a:r>
            <a:r>
              <a:rPr lang="en-US" altLang="x-none" sz="1800" i="1" dirty="0">
                <a:ea typeface="ＭＳ Ｐゴシック" charset="-128"/>
              </a:rPr>
              <a:t>should </a:t>
            </a:r>
            <a:r>
              <a:rPr lang="en-US" altLang="x-none" sz="1800" dirty="0">
                <a:ea typeface="ＭＳ Ｐゴシック" charset="-128"/>
              </a:rPr>
              <a:t> we remember them? Boycotters and Manufacturers—symbolic and economic actions with political effects; militants—the odd soldier like Deborah Sampson but many women experienced daily violence and actively wrote to </a:t>
            </a:r>
            <a:r>
              <a:rPr lang="en-US" altLang="x-none" sz="1800" dirty="0" err="1">
                <a:ea typeface="ＭＳ Ｐゴシック" charset="-128"/>
              </a:rPr>
              <a:t>galvinize</a:t>
            </a:r>
            <a:r>
              <a:rPr lang="en-US" altLang="x-none" sz="1800" dirty="0">
                <a:ea typeface="ＭＳ Ｐゴシック" charset="-128"/>
              </a:rPr>
              <a:t> military action (MOW) and </a:t>
            </a:r>
            <a:r>
              <a:rPr lang="en-US" altLang="x-none" sz="1800" dirty="0" err="1">
                <a:ea typeface="ＭＳ Ｐゴシック" charset="-128"/>
              </a:rPr>
              <a:t>ecnouraged</a:t>
            </a:r>
            <a:r>
              <a:rPr lang="en-US" altLang="x-none" sz="1800" dirty="0">
                <a:ea typeface="ＭＳ Ｐゴシック" charset="-128"/>
              </a:rPr>
              <a:t> children to remember and celebrate </a:t>
            </a:r>
            <a:r>
              <a:rPr lang="en-US" altLang="x-none" sz="1800" dirty="0" err="1">
                <a:ea typeface="ＭＳ Ｐゴシック" charset="-128"/>
              </a:rPr>
              <a:t>batttles</a:t>
            </a:r>
            <a:r>
              <a:rPr lang="en-US" altLang="x-none" sz="1800" dirty="0">
                <a:ea typeface="ＭＳ Ｐゴシック" charset="-128"/>
              </a:rPr>
              <a:t> and war (Adams); Fundraisers for Continental Army (Bache); politicians who, though shut out of official halls of </a:t>
            </a:r>
            <a:r>
              <a:rPr lang="en-US" altLang="x-none" sz="1800" dirty="0" err="1">
                <a:ea typeface="ＭＳ Ｐゴシック" charset="-128"/>
              </a:rPr>
              <a:t>govt</a:t>
            </a:r>
            <a:r>
              <a:rPr lang="en-US" altLang="x-none" sz="1800" dirty="0">
                <a:ea typeface="ＭＳ Ｐゴシック" charset="-128"/>
              </a:rPr>
              <a:t>, influenced (or sought to) through their writings personal (Adams), public (MOW), meetings in their homes (MOW and </a:t>
            </a:r>
            <a:r>
              <a:rPr lang="en-US" altLang="x-none" sz="1800" dirty="0" err="1">
                <a:ea typeface="ＭＳ Ｐゴシック" charset="-128"/>
              </a:rPr>
              <a:t>Committess</a:t>
            </a:r>
            <a:r>
              <a:rPr lang="en-US" altLang="x-none" sz="1800" dirty="0">
                <a:ea typeface="ＭＳ Ｐゴシック" charset="-128"/>
              </a:rPr>
              <a:t> of Correspondence; Powel and Constitution). </a:t>
            </a: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07881F16-593A-6F4A-A1EA-AFDFDD551B16}" type="slidenum">
              <a:rPr lang="en-US" altLang="x-none" sz="1200">
                <a:solidFill>
                  <a:schemeClr val="tx1"/>
                </a:solidFill>
                <a:latin typeface="Arial" charset="0"/>
              </a:rPr>
              <a:pPr/>
              <a:t>7</a:t>
            </a:fld>
            <a:endParaRPr lang="en-US" altLang="x-none" sz="120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sz="1800" dirty="0">
                <a:ea typeface="ＭＳ Ｐゴシック" charset="-128"/>
              </a:rPr>
              <a:t>Let’s begin with Boycotters. Women influenced the tone and progress of the Revolution from its very first moment of great collective crisis: that revolving around the Stamp Act of 1765</a:t>
            </a:r>
          </a:p>
          <a:p>
            <a:pPr eaLnBrk="1" hangingPunct="1"/>
            <a:r>
              <a:rPr lang="en-US" altLang="x-none" sz="1800" dirty="0">
                <a:latin typeface="Calibri" charset="0"/>
                <a:ea typeface="ＭＳ Ｐゴシック" charset="-128"/>
              </a:rPr>
              <a:t>Women, of course, shopped as much if not more than men, So absolutely vital to success of American efforts to boycott British goods as economic pressure to change British imperial policy; women were vital to success of boycott, and women merchants and consumers as well as men signed publicly posted agreements wouldn’t sell—or buy—boycotted goods</a:t>
            </a:r>
          </a:p>
          <a:p>
            <a:pPr eaLnBrk="1" hangingPunct="1"/>
            <a:r>
              <a:rPr lang="en-US" altLang="x-none" sz="1800" dirty="0">
                <a:latin typeface="Calibri" charset="0"/>
                <a:ea typeface="ＭＳ Ｐゴシック" charset="-128"/>
              </a:rPr>
              <a:t>Yet—as is evident from the famous ”Edenton Tea Party”—not all agreed with the idea of women participating in public </a:t>
            </a:r>
            <a:r>
              <a:rPr lang="en-US" altLang="x-none" sz="1800" dirty="0" smtClean="0">
                <a:latin typeface="Calibri" charset="0"/>
                <a:ea typeface="ＭＳ Ｐゴシック" charset="-128"/>
              </a:rPr>
              <a:t>ways (We will dissect this in primary source session). </a:t>
            </a:r>
            <a:r>
              <a:rPr lang="en-US" altLang="x-none" sz="1800" dirty="0">
                <a:latin typeface="Calibri" charset="0"/>
                <a:ea typeface="ＭＳ Ｐゴシック" charset="-128"/>
              </a:rPr>
              <a:t>But generally speaking, seen as acceptable and encouraged for women to be politically involved this way </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78A23004-6C0A-6348-AC86-0A7CBCF5892F}" type="slidenum">
              <a:rPr lang="en-US" altLang="x-none" sz="1200">
                <a:solidFill>
                  <a:schemeClr val="tx1"/>
                </a:solidFill>
              </a:rPr>
              <a:pPr/>
              <a:t>8</a:t>
            </a:fld>
            <a:endParaRPr lang="en-US" altLang="x-none"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sz="1800" dirty="0">
                <a:ea typeface="ＭＳ Ｐゴシック" charset="-128"/>
              </a:rPr>
              <a:t>And in ultimate expression of boycott movement--Boston Tea Party—John Adams exhorted her to write “The Squabble of the Sea Nymphs” published in Boston Gazette. Warren “Conscience of the Revolution,” used pen and home to express patriotism--crafted anti-British plays (Anon), this poem, and </a:t>
            </a:r>
            <a:r>
              <a:rPr lang="en-US" altLang="x-none" sz="1800" dirty="0" err="1">
                <a:ea typeface="ＭＳ Ｐゴシック" charset="-128"/>
              </a:rPr>
              <a:t>Cmtes</a:t>
            </a:r>
            <a:r>
              <a:rPr lang="en-US" altLang="x-none" sz="1800" dirty="0">
                <a:ea typeface="ＭＳ Ｐゴシック" charset="-128"/>
              </a:rPr>
              <a:t> of Correspondence formed/met her house. After the </a:t>
            </a:r>
            <a:r>
              <a:rPr lang="en-US" altLang="x-none" sz="1800" dirty="0" err="1">
                <a:ea typeface="ＭＳ Ｐゴシック" charset="-128"/>
              </a:rPr>
              <a:t>Revtn</a:t>
            </a:r>
            <a:r>
              <a:rPr lang="en-US" altLang="x-none" sz="1800" dirty="0">
                <a:ea typeface="ＭＳ Ｐゴシック" charset="-128"/>
              </a:rPr>
              <a:t>, a major multi volume history of the Am Rev (which Adams did NOT like)</a:t>
            </a:r>
          </a:p>
        </p:txBody>
      </p:sp>
      <p:sp>
        <p:nvSpPr>
          <p:cNvPr id="5222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fld id="{14CE0DDF-2B6E-6C46-8BFB-31458FBDE208}" type="slidenum">
              <a:rPr lang="en-US" altLang="x-none" sz="1200">
                <a:solidFill>
                  <a:schemeClr val="tx1"/>
                </a:solidFill>
                <a:latin typeface="Arial" charset="0"/>
              </a:rPr>
              <a:pPr/>
              <a:t>9</a:t>
            </a:fld>
            <a:endParaRPr lang="en-US" altLang="x-none"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4548DC-1B1E-DA4F-974A-DBA5E829F979}" type="slidenum">
              <a:rPr lang="en-US" altLang="x-none"/>
              <a:pPr>
                <a:defRPr/>
              </a:pPr>
              <a:t>‹#›</a:t>
            </a:fld>
            <a:endParaRPr lang="en-US" altLang="x-none"/>
          </a:p>
        </p:txBody>
      </p:sp>
    </p:spTree>
    <p:extLst>
      <p:ext uri="{BB962C8B-B14F-4D97-AF65-F5344CB8AC3E}">
        <p14:creationId xmlns:p14="http://schemas.microsoft.com/office/powerpoint/2010/main" val="5189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C1592-3521-1E4E-9EEF-B7028084606B}" type="slidenum">
              <a:rPr lang="en-US" altLang="x-none"/>
              <a:pPr>
                <a:defRPr/>
              </a:pPr>
              <a:t>‹#›</a:t>
            </a:fld>
            <a:endParaRPr lang="en-US" altLang="x-none"/>
          </a:p>
        </p:txBody>
      </p:sp>
    </p:spTree>
    <p:extLst>
      <p:ext uri="{BB962C8B-B14F-4D97-AF65-F5344CB8AC3E}">
        <p14:creationId xmlns:p14="http://schemas.microsoft.com/office/powerpoint/2010/main" val="198378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D3A5B-7C55-7A44-8E37-6BCE06440A93}" type="slidenum">
              <a:rPr lang="en-US" altLang="x-none"/>
              <a:pPr>
                <a:defRPr/>
              </a:pPr>
              <a:t>‹#›</a:t>
            </a:fld>
            <a:endParaRPr lang="en-US" altLang="x-none"/>
          </a:p>
        </p:txBody>
      </p:sp>
    </p:spTree>
    <p:extLst>
      <p:ext uri="{BB962C8B-B14F-4D97-AF65-F5344CB8AC3E}">
        <p14:creationId xmlns:p14="http://schemas.microsoft.com/office/powerpoint/2010/main" val="178542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5A4D10-3AFB-FF46-A85F-3257656EE2DA}" type="slidenum">
              <a:rPr lang="en-US" altLang="x-none"/>
              <a:pPr>
                <a:defRPr/>
              </a:pPr>
              <a:t>‹#›</a:t>
            </a:fld>
            <a:endParaRPr lang="en-US" altLang="x-none"/>
          </a:p>
        </p:txBody>
      </p:sp>
    </p:spTree>
    <p:extLst>
      <p:ext uri="{BB962C8B-B14F-4D97-AF65-F5344CB8AC3E}">
        <p14:creationId xmlns:p14="http://schemas.microsoft.com/office/powerpoint/2010/main" val="24009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F3D9DD-E579-494E-9668-DC0E917A73F4}" type="slidenum">
              <a:rPr lang="en-US" altLang="x-none"/>
              <a:pPr>
                <a:defRPr/>
              </a:pPr>
              <a:t>‹#›</a:t>
            </a:fld>
            <a:endParaRPr lang="en-US" altLang="x-none"/>
          </a:p>
        </p:txBody>
      </p:sp>
    </p:spTree>
    <p:extLst>
      <p:ext uri="{BB962C8B-B14F-4D97-AF65-F5344CB8AC3E}">
        <p14:creationId xmlns:p14="http://schemas.microsoft.com/office/powerpoint/2010/main" val="17610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62D9C2-2A70-5F42-A566-FBEEC52A4C80}" type="slidenum">
              <a:rPr lang="en-US" altLang="x-none"/>
              <a:pPr>
                <a:defRPr/>
              </a:pPr>
              <a:t>‹#›</a:t>
            </a:fld>
            <a:endParaRPr lang="en-US" altLang="x-none"/>
          </a:p>
        </p:txBody>
      </p:sp>
    </p:spTree>
    <p:extLst>
      <p:ext uri="{BB962C8B-B14F-4D97-AF65-F5344CB8AC3E}">
        <p14:creationId xmlns:p14="http://schemas.microsoft.com/office/powerpoint/2010/main" val="52596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24FA21-192D-E14A-9479-6A193566F7DE}" type="slidenum">
              <a:rPr lang="en-US" altLang="x-none"/>
              <a:pPr>
                <a:defRPr/>
              </a:pPr>
              <a:t>‹#›</a:t>
            </a:fld>
            <a:endParaRPr lang="en-US" altLang="x-none"/>
          </a:p>
        </p:txBody>
      </p:sp>
    </p:spTree>
    <p:extLst>
      <p:ext uri="{BB962C8B-B14F-4D97-AF65-F5344CB8AC3E}">
        <p14:creationId xmlns:p14="http://schemas.microsoft.com/office/powerpoint/2010/main" val="87259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2933-DBFF-C643-B859-B4DF57728779}" type="slidenum">
              <a:rPr lang="en-US" altLang="x-none"/>
              <a:pPr>
                <a:defRPr/>
              </a:pPr>
              <a:t>‹#›</a:t>
            </a:fld>
            <a:endParaRPr lang="en-US" altLang="x-none"/>
          </a:p>
        </p:txBody>
      </p:sp>
    </p:spTree>
    <p:extLst>
      <p:ext uri="{BB962C8B-B14F-4D97-AF65-F5344CB8AC3E}">
        <p14:creationId xmlns:p14="http://schemas.microsoft.com/office/powerpoint/2010/main" val="51674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ED2FAA-779A-084A-A59B-84254AAB0EF5}" type="slidenum">
              <a:rPr lang="en-US" altLang="x-none"/>
              <a:pPr>
                <a:defRPr/>
              </a:pPr>
              <a:t>‹#›</a:t>
            </a:fld>
            <a:endParaRPr lang="en-US" altLang="x-none"/>
          </a:p>
        </p:txBody>
      </p:sp>
    </p:spTree>
    <p:extLst>
      <p:ext uri="{BB962C8B-B14F-4D97-AF65-F5344CB8AC3E}">
        <p14:creationId xmlns:p14="http://schemas.microsoft.com/office/powerpoint/2010/main" val="46971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31A5A-67EC-4243-B08B-7D0CB7C0C90D}" type="slidenum">
              <a:rPr lang="en-US" altLang="x-none"/>
              <a:pPr>
                <a:defRPr/>
              </a:pPr>
              <a:t>‹#›</a:t>
            </a:fld>
            <a:endParaRPr lang="en-US" altLang="x-none"/>
          </a:p>
        </p:txBody>
      </p:sp>
    </p:spTree>
    <p:extLst>
      <p:ext uri="{BB962C8B-B14F-4D97-AF65-F5344CB8AC3E}">
        <p14:creationId xmlns:p14="http://schemas.microsoft.com/office/powerpoint/2010/main" val="36063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D7654-1A24-ED4C-8992-6B920E3E53FE}" type="slidenum">
              <a:rPr lang="en-US" altLang="x-none"/>
              <a:pPr>
                <a:defRPr/>
              </a:pPr>
              <a:t>‹#›</a:t>
            </a:fld>
            <a:endParaRPr lang="en-US" altLang="x-none"/>
          </a:p>
        </p:txBody>
      </p:sp>
    </p:spTree>
    <p:extLst>
      <p:ext uri="{BB962C8B-B14F-4D97-AF65-F5344CB8AC3E}">
        <p14:creationId xmlns:p14="http://schemas.microsoft.com/office/powerpoint/2010/main" val="1074434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a:solidFill>
                  <a:schemeClr val="tx1"/>
                </a:solidFill>
                <a:latin typeface="+mn-lt"/>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a:solidFill>
                  <a:schemeClr val="tx1"/>
                </a:solidFill>
                <a:latin typeface="+mn-lt"/>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fld id="{E934B862-520F-4D4C-8B51-AC8C65030C8B}"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14375"/>
            <a:ext cx="40401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793750"/>
            <a:ext cx="4027488"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imgr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3363"/>
            <a:ext cx="332263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2"/>
          <p:cNvSpPr txBox="1">
            <a:spLocks noChangeArrowheads="1"/>
          </p:cNvSpPr>
          <p:nvPr/>
        </p:nvSpPr>
        <p:spPr bwMode="auto">
          <a:xfrm>
            <a:off x="177800" y="4013200"/>
            <a:ext cx="466566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2400" i="1">
                <a:solidFill>
                  <a:schemeClr val="bg1"/>
                </a:solidFill>
                <a:latin typeface="Times" charset="0"/>
                <a:ea typeface="Times" charset="0"/>
                <a:cs typeface="Times" charset="0"/>
              </a:rPr>
              <a:t>She cloaths herself and family,</a:t>
            </a:r>
          </a:p>
          <a:p>
            <a:pPr>
              <a:spcBef>
                <a:spcPct val="0"/>
              </a:spcBef>
              <a:buFontTx/>
              <a:buNone/>
            </a:pPr>
            <a:r>
              <a:rPr lang="en-US" altLang="x-none" sz="2400" i="1">
                <a:solidFill>
                  <a:schemeClr val="bg1"/>
                </a:solidFill>
                <a:latin typeface="Times" charset="0"/>
                <a:ea typeface="Times" charset="0"/>
                <a:cs typeface="Times" charset="0"/>
              </a:rPr>
              <a:t>And all the Sons of need;</a:t>
            </a:r>
          </a:p>
          <a:p>
            <a:pPr>
              <a:spcBef>
                <a:spcPct val="0"/>
              </a:spcBef>
              <a:buFontTx/>
              <a:buNone/>
            </a:pPr>
            <a:r>
              <a:rPr lang="en-US" altLang="x-none" sz="2400" i="1">
                <a:solidFill>
                  <a:schemeClr val="bg1"/>
                </a:solidFill>
                <a:latin typeface="Times" charset="0"/>
                <a:ea typeface="Times" charset="0"/>
                <a:cs typeface="Times" charset="0"/>
              </a:rPr>
              <a:t>Were all thus virtuous, soon we’d find</a:t>
            </a:r>
          </a:p>
          <a:p>
            <a:pPr>
              <a:spcBef>
                <a:spcPct val="0"/>
              </a:spcBef>
              <a:buFontTx/>
              <a:buNone/>
            </a:pPr>
            <a:r>
              <a:rPr lang="en-US" altLang="x-none" sz="2400" i="1">
                <a:solidFill>
                  <a:schemeClr val="bg1"/>
                </a:solidFill>
                <a:latin typeface="Times" charset="0"/>
                <a:ea typeface="Times" charset="0"/>
                <a:cs typeface="Times" charset="0"/>
              </a:rPr>
              <a:t>Our Land from Slav’ry free’d.</a:t>
            </a:r>
          </a:p>
          <a:p>
            <a:pPr>
              <a:spcBef>
                <a:spcPct val="0"/>
              </a:spcBef>
              <a:buFontTx/>
              <a:buNone/>
            </a:pPr>
            <a:endParaRPr lang="en-US" altLang="x-none" sz="2400" i="1">
              <a:solidFill>
                <a:schemeClr val="bg1"/>
              </a:solidFill>
              <a:latin typeface="Times" charset="0"/>
              <a:ea typeface="Times" charset="0"/>
              <a:cs typeface="Times" charset="0"/>
            </a:endParaRPr>
          </a:p>
          <a:p>
            <a:pPr>
              <a:spcBef>
                <a:spcPct val="0"/>
              </a:spcBef>
              <a:buFontTx/>
              <a:buNone/>
            </a:pPr>
            <a:r>
              <a:rPr lang="en-US" altLang="x-none" sz="2000" i="1">
                <a:solidFill>
                  <a:schemeClr val="bg1"/>
                </a:solidFill>
                <a:latin typeface="Times" charset="0"/>
                <a:ea typeface="Times" charset="0"/>
                <a:cs typeface="Times" charset="0"/>
              </a:rPr>
              <a:t>(New England, 1769)</a:t>
            </a:r>
          </a:p>
        </p:txBody>
      </p:sp>
      <p:pic>
        <p:nvPicPr>
          <p:cNvPr id="31747" name="Picture 2" descr="DSCN2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1393825"/>
            <a:ext cx="3810000" cy="5083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8" name="Title 1"/>
          <p:cNvSpPr>
            <a:spLocks noGrp="1"/>
          </p:cNvSpPr>
          <p:nvPr>
            <p:ph type="title"/>
          </p:nvPr>
        </p:nvSpPr>
        <p:spPr>
          <a:xfrm>
            <a:off x="1524000" y="-152400"/>
            <a:ext cx="7772400" cy="1143000"/>
          </a:xfrm>
        </p:spPr>
        <p:txBody>
          <a:bodyPr/>
          <a:lstStyle/>
          <a:p>
            <a:r>
              <a:rPr lang="en-US" altLang="x-none" sz="2800">
                <a:solidFill>
                  <a:schemeClr val="bg1"/>
                </a:solidFill>
                <a:latin typeface="Times" charset="0"/>
                <a:ea typeface="Times" charset="0"/>
                <a:cs typeface="Times" charset="0"/>
              </a:rPr>
              <a:t>Manufacturers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001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297363"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4"/>
          <p:cNvSpPr txBox="1">
            <a:spLocks noChangeArrowheads="1"/>
          </p:cNvSpPr>
          <p:nvPr/>
        </p:nvSpPr>
        <p:spPr bwMode="auto">
          <a:xfrm>
            <a:off x="381000" y="5424488"/>
            <a:ext cx="3438525" cy="36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ja-JP" altLang="en-US" sz="1800">
                <a:solidFill>
                  <a:schemeClr val="bg1"/>
                </a:solidFill>
              </a:rPr>
              <a:t>“</a:t>
            </a:r>
            <a:r>
              <a:rPr lang="en-US" altLang="ja-JP" sz="1800">
                <a:solidFill>
                  <a:schemeClr val="bg1"/>
                </a:solidFill>
                <a:latin typeface="Times New Roman" charset="0"/>
              </a:rPr>
              <a:t>This is the offering of the Ladies</a:t>
            </a:r>
            <a:r>
              <a:rPr lang="ja-JP" altLang="en-US" sz="1800">
                <a:solidFill>
                  <a:schemeClr val="bg1"/>
                </a:solidFill>
              </a:rPr>
              <a:t>”</a:t>
            </a:r>
            <a:endParaRPr lang="en-US" altLang="x-none" sz="1400">
              <a:solidFill>
                <a:schemeClr val="bg1"/>
              </a:solidFill>
              <a:latin typeface="Times New Roman" charset="0"/>
            </a:endParaRPr>
          </a:p>
        </p:txBody>
      </p:sp>
      <p:pic>
        <p:nvPicPr>
          <p:cNvPr id="337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413" y="1573213"/>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1"/>
          <p:cNvSpPr txBox="1">
            <a:spLocks noChangeArrowheads="1"/>
          </p:cNvSpPr>
          <p:nvPr/>
        </p:nvSpPr>
        <p:spPr bwMode="auto">
          <a:xfrm>
            <a:off x="1111250" y="457200"/>
            <a:ext cx="1860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2800">
                <a:solidFill>
                  <a:schemeClr val="bg1"/>
                </a:solidFill>
                <a:latin typeface="Times" charset="0"/>
                <a:ea typeface="Times" charset="0"/>
                <a:cs typeface="Times" charset="0"/>
              </a:rPr>
              <a:t>Fundraisers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001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297363"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5" descr="DSCN2123"/>
          <p:cNvPicPr>
            <a:picLocks noChangeAspect="1" noChangeArrowheads="1"/>
          </p:cNvPicPr>
          <p:nvPr/>
        </p:nvPicPr>
        <p:blipFill>
          <a:blip r:embed="rId4">
            <a:extLst>
              <a:ext uri="{28A0092B-C50C-407E-A947-70E740481C1C}">
                <a14:useLocalDpi xmlns:a14="http://schemas.microsoft.com/office/drawing/2010/main" val="0"/>
              </a:ext>
            </a:extLst>
          </a:blip>
          <a:srcRect l="3741" t="2779" r="6470"/>
          <a:stretch>
            <a:fillRect/>
          </a:stretch>
        </p:blipFill>
        <p:spPr bwMode="auto">
          <a:xfrm>
            <a:off x="6567488" y="3198813"/>
            <a:ext cx="2333625" cy="3400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7"/>
          <p:cNvSpPr txBox="1">
            <a:spLocks noChangeArrowheads="1"/>
          </p:cNvSpPr>
          <p:nvPr/>
        </p:nvSpPr>
        <p:spPr bwMode="auto">
          <a:xfrm>
            <a:off x="152400" y="457200"/>
            <a:ext cx="4083050" cy="547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ja-JP" altLang="en-US" sz="2000" dirty="0">
                <a:solidFill>
                  <a:schemeClr val="bg1"/>
                </a:solidFill>
              </a:rPr>
              <a:t>“</a:t>
            </a:r>
            <a:r>
              <a:rPr lang="en-US" altLang="ja-JP" sz="2000" dirty="0">
                <a:solidFill>
                  <a:schemeClr val="bg1"/>
                </a:solidFill>
                <a:latin typeface="Times New Roman" charset="0"/>
              </a:rPr>
              <a:t>We began with Mrs. Bache; she deserved this special mark of our attention, for she is the daughter of Mr. Franklin</a:t>
            </a:r>
            <a:r>
              <a:rPr lang="mr-IN" altLang="ja-JP" sz="2000" dirty="0">
                <a:solidFill>
                  <a:schemeClr val="bg1"/>
                </a:solidFill>
                <a:latin typeface="Times New Roman" charset="0"/>
              </a:rPr>
              <a:t>…</a:t>
            </a:r>
            <a:r>
              <a:rPr lang="en-US" altLang="ja-JP" sz="2000" dirty="0">
                <a:solidFill>
                  <a:schemeClr val="bg1"/>
                </a:solidFill>
                <a:latin typeface="Times New Roman" charset="0"/>
              </a:rPr>
              <a:t>.She conducted us into a room filled with needlework, recently finished by the ladies of Philadelphia.  This work </a:t>
            </a:r>
            <a:r>
              <a:rPr lang="en-US" altLang="ja-JP" sz="2000" dirty="0" smtClean="0">
                <a:solidFill>
                  <a:schemeClr val="bg1"/>
                </a:solidFill>
                <a:latin typeface="Times New Roman" charset="0"/>
              </a:rPr>
              <a:t>consisted</a:t>
            </a:r>
            <a:r>
              <a:rPr lang="mr-IN" altLang="ja-JP" sz="2000" dirty="0" smtClean="0">
                <a:solidFill>
                  <a:schemeClr val="bg1"/>
                </a:solidFill>
                <a:latin typeface="Times New Roman" charset="0"/>
              </a:rPr>
              <a:t>…</a:t>
            </a:r>
            <a:r>
              <a:rPr lang="en-US" altLang="ja-JP" sz="2000" dirty="0" smtClean="0">
                <a:solidFill>
                  <a:schemeClr val="bg1"/>
                </a:solidFill>
                <a:latin typeface="Times New Roman" charset="0"/>
              </a:rPr>
              <a:t>of </a:t>
            </a:r>
            <a:r>
              <a:rPr lang="en-US" altLang="ja-JP" sz="2000" dirty="0">
                <a:solidFill>
                  <a:schemeClr val="bg1"/>
                </a:solidFill>
                <a:latin typeface="Times New Roman" charset="0"/>
              </a:rPr>
              <a:t>shirts for the soldiers of Pennsylvania.  The ladies had bought the linen from their own purses, and had gladly cut out and stitched the shirts themselves.  On each shirt was the name of the married or unmarried lady who made it, and there were 2200 shirts in all.</a:t>
            </a:r>
            <a:r>
              <a:rPr lang="ja-JP" altLang="en-US" sz="2000" dirty="0">
                <a:solidFill>
                  <a:schemeClr val="bg1"/>
                </a:solidFill>
              </a:rPr>
              <a:t>”</a:t>
            </a:r>
            <a:endParaRPr lang="en-US" altLang="ja-JP" sz="2000" dirty="0">
              <a:solidFill>
                <a:schemeClr val="bg1"/>
              </a:solidFill>
              <a:latin typeface="Times New Roman" charset="0"/>
            </a:endParaRPr>
          </a:p>
          <a:p>
            <a:pPr>
              <a:spcBef>
                <a:spcPct val="50000"/>
              </a:spcBef>
              <a:buFontTx/>
              <a:buNone/>
            </a:pPr>
            <a:r>
              <a:rPr lang="en-US" altLang="x-none" sz="2000" dirty="0">
                <a:solidFill>
                  <a:schemeClr val="bg1"/>
                </a:solidFill>
                <a:latin typeface="Times New Roman" charset="0"/>
              </a:rPr>
              <a:t>--The Marquis de </a:t>
            </a:r>
            <a:r>
              <a:rPr lang="en-US" altLang="x-none" sz="2000" dirty="0" err="1">
                <a:solidFill>
                  <a:schemeClr val="bg1"/>
                </a:solidFill>
                <a:latin typeface="Times New Roman" charset="0"/>
              </a:rPr>
              <a:t>Chastellux</a:t>
            </a:r>
            <a:r>
              <a:rPr lang="en-US" altLang="x-none" sz="2000" dirty="0">
                <a:solidFill>
                  <a:schemeClr val="bg1"/>
                </a:solidFill>
                <a:latin typeface="Times New Roman" charset="0"/>
              </a:rPr>
              <a:t>, </a:t>
            </a:r>
            <a:r>
              <a:rPr lang="en-US" altLang="x-none" sz="2000" i="1" dirty="0">
                <a:solidFill>
                  <a:schemeClr val="bg1"/>
                </a:solidFill>
                <a:latin typeface="Times New Roman" charset="0"/>
              </a:rPr>
              <a:t>Travels in North America</a:t>
            </a:r>
            <a:r>
              <a:rPr lang="en-US" altLang="x-none" sz="2000" dirty="0">
                <a:solidFill>
                  <a:schemeClr val="bg1"/>
                </a:solidFill>
                <a:latin typeface="Times New Roman" charset="0"/>
              </a:rPr>
              <a:t>, December 1, 1780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957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7338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5100"/>
            <a:ext cx="25527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5"/>
          <p:cNvSpPr txBox="1">
            <a:spLocks noChangeArrowheads="1"/>
          </p:cNvSpPr>
          <p:nvPr/>
        </p:nvSpPr>
        <p:spPr bwMode="auto">
          <a:xfrm>
            <a:off x="1371600" y="381000"/>
            <a:ext cx="1478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2800" dirty="0" smtClean="0">
                <a:solidFill>
                  <a:schemeClr val="bg1"/>
                </a:solidFill>
                <a:latin typeface="Times New Roman" charset="0"/>
              </a:rPr>
              <a:t>Militants</a:t>
            </a:r>
            <a:endParaRPr lang="en-US" altLang="x-none" sz="2800" dirty="0">
              <a:solidFill>
                <a:schemeClr val="bg1"/>
              </a:solidFill>
              <a:latin typeface="Times New 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078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5921375"/>
            <a:ext cx="9144000"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50000"/>
              </a:spcBef>
              <a:buFontTx/>
              <a:buNone/>
            </a:pPr>
            <a:r>
              <a:rPr lang="ja-JP" altLang="en-US" sz="2000" dirty="0">
                <a:solidFill>
                  <a:schemeClr val="bg1"/>
                </a:solidFill>
              </a:rPr>
              <a:t>“</a:t>
            </a:r>
            <a:r>
              <a:rPr lang="en-US" altLang="ja-JP" sz="2000" dirty="0">
                <a:solidFill>
                  <a:schemeClr val="bg1"/>
                </a:solidFill>
                <a:latin typeface="Times New Roman" charset="0"/>
              </a:rPr>
              <a:t>He is very </a:t>
            </a:r>
            <a:r>
              <a:rPr lang="en-US" altLang="ja-JP" sz="2000" dirty="0" err="1">
                <a:solidFill>
                  <a:schemeClr val="bg1"/>
                </a:solidFill>
                <a:latin typeface="Times New Roman" charset="0"/>
              </a:rPr>
              <a:t>sausy</a:t>
            </a:r>
            <a:r>
              <a:rPr lang="en-US" altLang="ja-JP" sz="2000" dirty="0">
                <a:solidFill>
                  <a:schemeClr val="bg1"/>
                </a:solidFill>
                <a:latin typeface="Times New Roman" charset="0"/>
              </a:rPr>
              <a:t> to me in return for a List of Female Grievances which I transmitted to him. I think I will get you to join me in a petition to Congress.” </a:t>
            </a:r>
            <a:r>
              <a:rPr lang="en-US" altLang="x-none" sz="2000" dirty="0">
                <a:solidFill>
                  <a:schemeClr val="bg1"/>
                </a:solidFill>
                <a:latin typeface="Times New Roman" charset="0"/>
              </a:rPr>
              <a:t>--  </a:t>
            </a:r>
          </a:p>
        </p:txBody>
      </p:sp>
      <p:sp>
        <p:nvSpPr>
          <p:cNvPr id="41986" name="Text Box 10"/>
          <p:cNvSpPr txBox="1">
            <a:spLocks noChangeArrowheads="1"/>
          </p:cNvSpPr>
          <p:nvPr/>
        </p:nvSpPr>
        <p:spPr bwMode="auto">
          <a:xfrm>
            <a:off x="1508125" y="6189663"/>
            <a:ext cx="1841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x-none" altLang="x-none" sz="1400">
              <a:solidFill>
                <a:schemeClr val="bg1"/>
              </a:solidFill>
              <a:latin typeface="Times New Roman" charset="0"/>
            </a:endParaRPr>
          </a:p>
        </p:txBody>
      </p:sp>
      <p:sp>
        <p:nvSpPr>
          <p:cNvPr id="41987" name="Text Box 13"/>
          <p:cNvSpPr txBox="1">
            <a:spLocks noChangeArrowheads="1"/>
          </p:cNvSpPr>
          <p:nvPr/>
        </p:nvSpPr>
        <p:spPr bwMode="auto">
          <a:xfrm>
            <a:off x="4632325" y="5105400"/>
            <a:ext cx="184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x-none" altLang="x-none" sz="1400">
              <a:solidFill>
                <a:schemeClr val="bg1"/>
              </a:solidFill>
              <a:latin typeface="Times New Roman" charset="0"/>
            </a:endParaRPr>
          </a:p>
        </p:txBody>
      </p:sp>
      <p:pic>
        <p:nvPicPr>
          <p:cNvPr id="419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22350"/>
            <a:ext cx="36576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9"/>
          <p:cNvPicPr>
            <a:picLocks noChangeAspect="1"/>
          </p:cNvPicPr>
          <p:nvPr/>
        </p:nvPicPr>
        <p:blipFill>
          <a:blip r:embed="rId4">
            <a:extLst>
              <a:ext uri="{28A0092B-C50C-407E-A947-70E740481C1C}">
                <a14:useLocalDpi xmlns:a14="http://schemas.microsoft.com/office/drawing/2010/main" val="0"/>
              </a:ext>
            </a:extLst>
          </a:blip>
          <a:srcRect l="12222" t="8961" r="11385" b="9842"/>
          <a:stretch>
            <a:fillRect/>
          </a:stretch>
        </p:blipFill>
        <p:spPr bwMode="auto">
          <a:xfrm>
            <a:off x="-266700" y="941388"/>
            <a:ext cx="3733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1"/>
          <p:cNvSpPr txBox="1">
            <a:spLocks noChangeArrowheads="1"/>
          </p:cNvSpPr>
          <p:nvPr/>
        </p:nvSpPr>
        <p:spPr bwMode="auto">
          <a:xfrm>
            <a:off x="3733800" y="314325"/>
            <a:ext cx="169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2800">
                <a:solidFill>
                  <a:schemeClr val="bg1"/>
                </a:solidFill>
                <a:latin typeface="Times New Roman" charset="0"/>
              </a:rPr>
              <a:t>Politicians</a:t>
            </a:r>
          </a:p>
        </p:txBody>
      </p:sp>
      <p:pic>
        <p:nvPicPr>
          <p:cNvPr id="4199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111250"/>
            <a:ext cx="348456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609600" y="5694363"/>
            <a:ext cx="7816850" cy="116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50000"/>
              </a:spcBef>
              <a:buFontTx/>
              <a:buNone/>
            </a:pPr>
            <a:r>
              <a:rPr lang="ja-JP" altLang="en-US" sz="2400">
                <a:solidFill>
                  <a:schemeClr val="bg1"/>
                </a:solidFill>
              </a:rPr>
              <a:t>“</a:t>
            </a:r>
            <a:r>
              <a:rPr lang="en-US" altLang="ja-JP" sz="2400">
                <a:solidFill>
                  <a:schemeClr val="bg1"/>
                </a:solidFill>
                <a:latin typeface="Times New Roman" charset="0"/>
              </a:rPr>
              <a:t>I sometimes think her Patriotism causes too much Anxiety.  Female politicians are always ridiculed by the other Sex.</a:t>
            </a:r>
            <a:r>
              <a:rPr lang="ja-JP" altLang="en-US" sz="2400">
                <a:solidFill>
                  <a:schemeClr val="bg1"/>
                </a:solidFill>
              </a:rPr>
              <a:t>”</a:t>
            </a:r>
            <a:endParaRPr lang="en-US" altLang="ja-JP" sz="2400">
              <a:solidFill>
                <a:schemeClr val="bg1"/>
              </a:solidFill>
              <a:latin typeface="Times New Roman" charset="0"/>
            </a:endParaRPr>
          </a:p>
          <a:p>
            <a:pPr algn="ctr">
              <a:lnSpc>
                <a:spcPct val="40000"/>
              </a:lnSpc>
              <a:spcBef>
                <a:spcPct val="50000"/>
              </a:spcBef>
              <a:buFontTx/>
              <a:buNone/>
            </a:pPr>
            <a:r>
              <a:rPr lang="en-US" altLang="x-none" sz="2400">
                <a:solidFill>
                  <a:schemeClr val="bg1"/>
                </a:solidFill>
                <a:latin typeface="Times New Roman" charset="0"/>
              </a:rPr>
              <a:t>--</a:t>
            </a:r>
          </a:p>
        </p:txBody>
      </p:sp>
      <p:sp>
        <p:nvSpPr>
          <p:cNvPr id="44034" name="Text Box 10"/>
          <p:cNvSpPr txBox="1">
            <a:spLocks noChangeArrowheads="1"/>
          </p:cNvSpPr>
          <p:nvPr/>
        </p:nvSpPr>
        <p:spPr bwMode="auto">
          <a:xfrm>
            <a:off x="1508125" y="6189663"/>
            <a:ext cx="1841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x-none" altLang="x-none" sz="1400">
              <a:solidFill>
                <a:schemeClr val="bg1"/>
              </a:solidFill>
              <a:latin typeface="Times New Roman" charset="0"/>
            </a:endParaRPr>
          </a:p>
        </p:txBody>
      </p:sp>
      <p:sp>
        <p:nvSpPr>
          <p:cNvPr id="44035" name="Text Box 13"/>
          <p:cNvSpPr txBox="1">
            <a:spLocks noChangeArrowheads="1"/>
          </p:cNvSpPr>
          <p:nvPr/>
        </p:nvSpPr>
        <p:spPr bwMode="auto">
          <a:xfrm>
            <a:off x="4632325" y="5105400"/>
            <a:ext cx="18415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x-none" altLang="x-none" sz="1400">
              <a:solidFill>
                <a:schemeClr val="bg1"/>
              </a:solidFill>
              <a:latin typeface="Times New Roman" charset="0"/>
            </a:endParaRPr>
          </a:p>
        </p:txBody>
      </p:sp>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2448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9"/>
          <p:cNvPicPr>
            <a:picLocks noChangeAspect="1"/>
          </p:cNvPicPr>
          <p:nvPr/>
        </p:nvPicPr>
        <p:blipFill>
          <a:blip r:embed="rId4">
            <a:extLst>
              <a:ext uri="{28A0092B-C50C-407E-A947-70E740481C1C}">
                <a14:useLocalDpi xmlns:a14="http://schemas.microsoft.com/office/drawing/2010/main" val="0"/>
              </a:ext>
            </a:extLst>
          </a:blip>
          <a:srcRect l="12222" t="8961" r="11385" b="9842"/>
          <a:stretch>
            <a:fillRect/>
          </a:stretch>
        </p:blipFill>
        <p:spPr bwMode="auto">
          <a:xfrm>
            <a:off x="1404938" y="1447800"/>
            <a:ext cx="3200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1"/>
          <p:cNvSpPr txBox="1">
            <a:spLocks noChangeArrowheads="1"/>
          </p:cNvSpPr>
          <p:nvPr/>
        </p:nvSpPr>
        <p:spPr bwMode="auto">
          <a:xfrm>
            <a:off x="3733800" y="152400"/>
            <a:ext cx="169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2800">
                <a:solidFill>
                  <a:schemeClr val="bg1"/>
                </a:solidFill>
                <a:latin typeface="Times New Roman" charset="0"/>
              </a:rPr>
              <a:t>Politicians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40132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35113"/>
            <a:ext cx="4503738"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4503738"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ChangeArrowheads="1"/>
          </p:cNvSpPr>
          <p:nvPr/>
        </p:nvSpPr>
        <p:spPr bwMode="auto">
          <a:xfrm>
            <a:off x="1905000" y="3616324"/>
            <a:ext cx="6934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x-none" sz="2000" dirty="0">
                <a:solidFill>
                  <a:schemeClr val="bg1"/>
                </a:solidFill>
                <a:latin typeface="Times New Roman" charset="0"/>
              </a:rPr>
              <a:t/>
            </a:r>
            <a:br>
              <a:rPr lang="en-US" altLang="x-none" sz="2000" dirty="0">
                <a:solidFill>
                  <a:schemeClr val="bg1"/>
                </a:solidFill>
                <a:latin typeface="Times New Roman" charset="0"/>
              </a:rPr>
            </a:br>
            <a:r>
              <a:rPr lang="en-US" altLang="x-none" sz="2000" dirty="0">
                <a:solidFill>
                  <a:schemeClr val="bg1"/>
                </a:solidFill>
                <a:latin typeface="Times New Roman" charset="0"/>
              </a:rPr>
              <a:t>”McHenry wrote that when Benjamin Franklin emerged from the building that day, he was accosted by a certain Mrs. Powell of Philadelphia. Whether she was a young women or a dowager we don’t know. He was then eighty-one years old, the oldest delegate. . . . for all we know, he knew this now-mythical and otherwise forgotten Mrs. Powell, who has come to stand for all of America since the day when she spoke to Franklin in a tone that seems to bespeak some degree of familiarity.”</a:t>
            </a:r>
          </a:p>
          <a:p>
            <a:pPr>
              <a:spcBef>
                <a:spcPct val="0"/>
              </a:spcBef>
              <a:buFontTx/>
              <a:buNone/>
            </a:pPr>
            <a:r>
              <a:rPr lang="en-US" altLang="x-none" sz="2000" dirty="0">
                <a:solidFill>
                  <a:schemeClr val="bg1"/>
                </a:solidFill>
                <a:latin typeface="Times New Roman" charset="0"/>
              </a:rPr>
              <a:t>	-</a:t>
            </a:r>
            <a:r>
              <a:rPr lang="en-US" altLang="x-none" sz="2000" dirty="0">
                <a:solidFill>
                  <a:schemeClr val="bg1"/>
                </a:solidFill>
                <a:latin typeface="Georgia" charset="0"/>
              </a:rPr>
              <a:t>Eric Metaxas, </a:t>
            </a:r>
            <a:r>
              <a:rPr lang="en-US" altLang="x-none" sz="2000" i="1" dirty="0">
                <a:solidFill>
                  <a:schemeClr val="bg1"/>
                </a:solidFill>
                <a:latin typeface="Georgia" charset="0"/>
              </a:rPr>
              <a:t>If You Can Keep It</a:t>
            </a:r>
            <a:r>
              <a:rPr lang="en-US" altLang="x-none" sz="2000" dirty="0">
                <a:solidFill>
                  <a:schemeClr val="bg1"/>
                </a:solidFill>
                <a:latin typeface="Georgia" charset="0"/>
              </a:rPr>
              <a:t> (2016): </a:t>
            </a:r>
            <a:endParaRPr lang="en-US" altLang="x-none" sz="2000" dirty="0">
              <a:solidFill>
                <a:schemeClr val="bg1"/>
              </a:solidFill>
              <a:latin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457200"/>
            <a:ext cx="469106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3" y="498475"/>
            <a:ext cx="4491037"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DSCN2123"/>
          <p:cNvPicPr>
            <a:picLocks noChangeAspect="1" noChangeArrowheads="1"/>
          </p:cNvPicPr>
          <p:nvPr/>
        </p:nvPicPr>
        <p:blipFill>
          <a:blip r:embed="rId3">
            <a:extLst>
              <a:ext uri="{28A0092B-C50C-407E-A947-70E740481C1C}">
                <a14:useLocalDpi xmlns:a14="http://schemas.microsoft.com/office/drawing/2010/main" val="0"/>
              </a:ext>
            </a:extLst>
          </a:blip>
          <a:srcRect l="3741" t="2779" r="6470"/>
          <a:stretch>
            <a:fillRect/>
          </a:stretch>
        </p:blipFill>
        <p:spPr bwMode="auto">
          <a:xfrm>
            <a:off x="406400" y="511175"/>
            <a:ext cx="3937000" cy="5737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1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82600"/>
            <a:ext cx="461645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3">
            <a:extLst>
              <a:ext uri="{28A0092B-C50C-407E-A947-70E740481C1C}">
                <a14:useLocalDpi xmlns:a14="http://schemas.microsoft.com/office/drawing/2010/main" val="0"/>
              </a:ext>
            </a:extLst>
          </a:blip>
          <a:srcRect l="12222" t="8961" r="11385" b="9842"/>
          <a:stretch>
            <a:fillRect/>
          </a:stretch>
        </p:blipFill>
        <p:spPr bwMode="auto">
          <a:xfrm>
            <a:off x="401638" y="381000"/>
            <a:ext cx="41148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381000"/>
            <a:ext cx="413543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69106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457200"/>
            <a:ext cx="469106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8" y="0"/>
            <a:ext cx="4491037"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914400" y="6092825"/>
            <a:ext cx="305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bg1"/>
                </a:solidFill>
                <a:latin typeface="Times New Roman" charset="0"/>
                <a:ea typeface="ＭＳ Ｐゴシック" charset="-128"/>
              </a:defRPr>
            </a:lvl1pPr>
            <a:lvl2pPr marL="742950" indent="-285750">
              <a:defRPr sz="1400">
                <a:solidFill>
                  <a:schemeClr val="bg1"/>
                </a:solidFill>
                <a:latin typeface="Times New Roman" charset="0"/>
                <a:ea typeface="ＭＳ Ｐゴシック" charset="-128"/>
              </a:defRPr>
            </a:lvl2pPr>
            <a:lvl3pPr marL="1143000" indent="-228600">
              <a:defRPr sz="1400">
                <a:solidFill>
                  <a:schemeClr val="bg1"/>
                </a:solidFill>
                <a:latin typeface="Times New Roman" charset="0"/>
                <a:ea typeface="ＭＳ Ｐゴシック" charset="-128"/>
              </a:defRPr>
            </a:lvl3pPr>
            <a:lvl4pPr marL="1600200" indent="-228600">
              <a:defRPr sz="1400">
                <a:solidFill>
                  <a:schemeClr val="bg1"/>
                </a:solidFill>
                <a:latin typeface="Times New Roman" charset="0"/>
                <a:ea typeface="ＭＳ Ｐゴシック" charset="-128"/>
              </a:defRPr>
            </a:lvl4pPr>
            <a:lvl5pPr marL="2057400" indent="-228600">
              <a:defRPr sz="1400">
                <a:solidFill>
                  <a:schemeClr val="bg1"/>
                </a:solidFill>
                <a:latin typeface="Times New Roman" charset="0"/>
                <a:ea typeface="ＭＳ Ｐゴシック" charset="-128"/>
              </a:defRPr>
            </a:lvl5pPr>
            <a:lvl6pPr marL="2514600" indent="-228600" eaLnBrk="0" fontAlgn="base" hangingPunct="0">
              <a:spcBef>
                <a:spcPct val="0"/>
              </a:spcBef>
              <a:spcAft>
                <a:spcPct val="0"/>
              </a:spcAft>
              <a:defRPr sz="1400">
                <a:solidFill>
                  <a:schemeClr val="bg1"/>
                </a:solidFill>
                <a:latin typeface="Times New Roman" charset="0"/>
                <a:ea typeface="ＭＳ Ｐゴシック" charset="-128"/>
              </a:defRPr>
            </a:lvl6pPr>
            <a:lvl7pPr marL="2971800" indent="-228600" eaLnBrk="0" fontAlgn="base" hangingPunct="0">
              <a:spcBef>
                <a:spcPct val="0"/>
              </a:spcBef>
              <a:spcAft>
                <a:spcPct val="0"/>
              </a:spcAft>
              <a:defRPr sz="1400">
                <a:solidFill>
                  <a:schemeClr val="bg1"/>
                </a:solidFill>
                <a:latin typeface="Times New Roman" charset="0"/>
                <a:ea typeface="ＭＳ Ｐゴシック" charset="-128"/>
              </a:defRPr>
            </a:lvl7pPr>
            <a:lvl8pPr marL="3429000" indent="-228600" eaLnBrk="0" fontAlgn="base" hangingPunct="0">
              <a:spcBef>
                <a:spcPct val="0"/>
              </a:spcBef>
              <a:spcAft>
                <a:spcPct val="0"/>
              </a:spcAft>
              <a:defRPr sz="1400">
                <a:solidFill>
                  <a:schemeClr val="bg1"/>
                </a:solidFill>
                <a:latin typeface="Times New Roman" charset="0"/>
                <a:ea typeface="ＭＳ Ｐゴシック" charset="-128"/>
              </a:defRPr>
            </a:lvl8pPr>
            <a:lvl9pPr marL="3886200" indent="-228600" eaLnBrk="0" fontAlgn="base" hangingPunct="0">
              <a:spcBef>
                <a:spcPct val="0"/>
              </a:spcBef>
              <a:spcAft>
                <a:spcPct val="0"/>
              </a:spcAft>
              <a:defRPr sz="1400">
                <a:solidFill>
                  <a:schemeClr val="bg1"/>
                </a:solidFill>
                <a:latin typeface="Times New Roman" charset="0"/>
                <a:ea typeface="ＭＳ Ｐゴシック" charset="-128"/>
              </a:defRPr>
            </a:lvl9pPr>
          </a:lstStyle>
          <a:p>
            <a:r>
              <a:rPr lang="en-US" altLang="x-none" sz="2400"/>
              <a:t>“Remember the ladies”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4691063"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3" descr="DSCN2123"/>
          <p:cNvPicPr>
            <a:picLocks noChangeAspect="1" noChangeArrowheads="1"/>
          </p:cNvPicPr>
          <p:nvPr/>
        </p:nvPicPr>
        <p:blipFill>
          <a:blip r:embed="rId4">
            <a:extLst>
              <a:ext uri="{28A0092B-C50C-407E-A947-70E740481C1C}">
                <a14:useLocalDpi xmlns:a14="http://schemas.microsoft.com/office/drawing/2010/main" val="0"/>
              </a:ext>
            </a:extLst>
          </a:blip>
          <a:srcRect l="3741" t="2779" r="6470"/>
          <a:stretch>
            <a:fillRect/>
          </a:stretch>
        </p:blipFill>
        <p:spPr bwMode="auto">
          <a:xfrm>
            <a:off x="-361950" y="-304800"/>
            <a:ext cx="3084513"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8963" y="-457200"/>
            <a:ext cx="36004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6">
            <a:extLst>
              <a:ext uri="{28A0092B-C50C-407E-A947-70E740481C1C}">
                <a14:useLocalDpi xmlns:a14="http://schemas.microsoft.com/office/drawing/2010/main" val="0"/>
              </a:ext>
            </a:extLst>
          </a:blip>
          <a:srcRect l="12222" t="8961" r="11385" b="9842"/>
          <a:stretch>
            <a:fillRect/>
          </a:stretch>
        </p:blipFill>
        <p:spPr bwMode="auto">
          <a:xfrm>
            <a:off x="285750" y="3200400"/>
            <a:ext cx="3249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60988" y="3070225"/>
            <a:ext cx="33782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1219200" y="838200"/>
            <a:ext cx="6705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2400" dirty="0">
                <a:solidFill>
                  <a:schemeClr val="bg1"/>
                </a:solidFill>
                <a:latin typeface="Times New Roman" charset="0"/>
              </a:rPr>
              <a:t>How Should We Remember the Ladies?</a:t>
            </a:r>
          </a:p>
          <a:p>
            <a:pPr algn="ctr">
              <a:spcBef>
                <a:spcPct val="0"/>
              </a:spcBef>
              <a:buFontTx/>
              <a:buNone/>
            </a:pPr>
            <a:endParaRPr lang="en-US" altLang="x-none" sz="2400" dirty="0">
              <a:solidFill>
                <a:schemeClr val="bg1"/>
              </a:solidFill>
              <a:latin typeface="Times New Roman" charset="0"/>
            </a:endParaRPr>
          </a:p>
          <a:p>
            <a:pPr algn="ctr">
              <a:spcBef>
                <a:spcPct val="0"/>
              </a:spcBef>
              <a:buFontTx/>
              <a:buNone/>
            </a:pPr>
            <a:r>
              <a:rPr lang="en-US" altLang="x-none" sz="2400" dirty="0">
                <a:solidFill>
                  <a:schemeClr val="bg1"/>
                </a:solidFill>
                <a:latin typeface="Times New Roman" charset="0"/>
              </a:rPr>
              <a:t>Boycotters</a:t>
            </a:r>
          </a:p>
          <a:p>
            <a:pPr algn="ctr">
              <a:spcBef>
                <a:spcPct val="0"/>
              </a:spcBef>
              <a:buFontTx/>
              <a:buNone/>
            </a:pPr>
            <a:endParaRPr lang="en-US" altLang="x-none" sz="2400" dirty="0">
              <a:solidFill>
                <a:schemeClr val="bg1"/>
              </a:solidFill>
              <a:latin typeface="Times New Roman" charset="0"/>
            </a:endParaRPr>
          </a:p>
          <a:p>
            <a:pPr algn="ctr">
              <a:spcBef>
                <a:spcPct val="0"/>
              </a:spcBef>
              <a:buFontTx/>
              <a:buNone/>
            </a:pPr>
            <a:r>
              <a:rPr lang="en-US" altLang="x-none" sz="2400" dirty="0">
                <a:solidFill>
                  <a:schemeClr val="bg1"/>
                </a:solidFill>
                <a:latin typeface="Times New Roman" charset="0"/>
              </a:rPr>
              <a:t>Manufacturers</a:t>
            </a:r>
          </a:p>
          <a:p>
            <a:pPr algn="ctr">
              <a:spcBef>
                <a:spcPct val="0"/>
              </a:spcBef>
              <a:buFontTx/>
              <a:buNone/>
            </a:pPr>
            <a:endParaRPr lang="en-US" altLang="x-none" sz="2400" dirty="0">
              <a:solidFill>
                <a:schemeClr val="bg1"/>
              </a:solidFill>
              <a:latin typeface="Times New Roman" charset="0"/>
            </a:endParaRPr>
          </a:p>
          <a:p>
            <a:pPr algn="ctr">
              <a:spcBef>
                <a:spcPct val="0"/>
              </a:spcBef>
              <a:buFontTx/>
              <a:buNone/>
            </a:pPr>
            <a:r>
              <a:rPr lang="en-US" altLang="x-none" sz="2400" dirty="0">
                <a:solidFill>
                  <a:schemeClr val="bg1"/>
                </a:solidFill>
                <a:latin typeface="Times New Roman" charset="0"/>
              </a:rPr>
              <a:t>Militants</a:t>
            </a:r>
          </a:p>
          <a:p>
            <a:pPr algn="ctr">
              <a:spcBef>
                <a:spcPct val="0"/>
              </a:spcBef>
              <a:buFontTx/>
              <a:buNone/>
            </a:pPr>
            <a:endParaRPr lang="en-US" altLang="x-none" sz="2400" dirty="0">
              <a:solidFill>
                <a:schemeClr val="bg1"/>
              </a:solidFill>
              <a:latin typeface="Times New Roman" charset="0"/>
            </a:endParaRPr>
          </a:p>
          <a:p>
            <a:pPr algn="ctr">
              <a:spcBef>
                <a:spcPct val="0"/>
              </a:spcBef>
              <a:buFontTx/>
              <a:buNone/>
            </a:pPr>
            <a:r>
              <a:rPr lang="en-US" altLang="x-none" sz="2400" dirty="0">
                <a:solidFill>
                  <a:schemeClr val="bg1"/>
                </a:solidFill>
                <a:latin typeface="Times New Roman" charset="0"/>
              </a:rPr>
              <a:t>Fundraisers</a:t>
            </a:r>
          </a:p>
          <a:p>
            <a:pPr algn="ctr">
              <a:spcBef>
                <a:spcPct val="0"/>
              </a:spcBef>
              <a:buFontTx/>
              <a:buNone/>
            </a:pPr>
            <a:endParaRPr lang="en-US" altLang="x-none" sz="2400" dirty="0">
              <a:solidFill>
                <a:schemeClr val="bg1"/>
              </a:solidFill>
              <a:latin typeface="Times New Roman" charset="0"/>
            </a:endParaRPr>
          </a:p>
          <a:p>
            <a:pPr algn="ctr">
              <a:spcBef>
                <a:spcPct val="0"/>
              </a:spcBef>
              <a:buFontTx/>
              <a:buNone/>
            </a:pPr>
            <a:r>
              <a:rPr lang="en-US" altLang="x-none" sz="2400" dirty="0">
                <a:solidFill>
                  <a:schemeClr val="bg1"/>
                </a:solidFill>
                <a:latin typeface="Times New Roman" charset="0"/>
              </a:rPr>
              <a:t>Politicians</a:t>
            </a:r>
          </a:p>
          <a:p>
            <a:pPr algn="ctr">
              <a:spcBef>
                <a:spcPct val="0"/>
              </a:spcBef>
              <a:buFontTx/>
              <a:buNone/>
            </a:pPr>
            <a:endParaRPr lang="en-US" altLang="x-none" sz="2400" dirty="0">
              <a:solidFill>
                <a:schemeClr val="bg1"/>
              </a:solidFill>
              <a:latin typeface="Times New Roman" charset="0"/>
            </a:endParaRPr>
          </a:p>
          <a:p>
            <a:pPr algn="ctr">
              <a:spcBef>
                <a:spcPct val="0"/>
              </a:spcBef>
              <a:buFontTx/>
              <a:buNone/>
            </a:pPr>
            <a:endParaRPr lang="en-US" altLang="x-none" sz="2400" dirty="0">
              <a:solidFill>
                <a:schemeClr val="bg1"/>
              </a:solidFill>
              <a:latin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British cartoon depicting the Edenton Tea 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38481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imgres-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39020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2743200" y="228600"/>
            <a:ext cx="3506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x-none" sz="2800">
                <a:solidFill>
                  <a:schemeClr val="bg1"/>
                </a:solidFill>
                <a:latin typeface="Times New Roman" charset="0"/>
              </a:rPr>
              <a:t>Boycotters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x-none" sz="2400" dirty="0" smtClean="0">
                <a:solidFill>
                  <a:schemeClr val="bg1"/>
                </a:solidFill>
                <a:latin typeface="Times" charset="0"/>
                <a:ea typeface="Times" charset="0"/>
                <a:cs typeface="Times" charset="0"/>
              </a:rPr>
              <a:t>Mercy Otis Warren</a:t>
            </a:r>
            <a:br>
              <a:rPr lang="en-US" altLang="x-none" sz="2400" dirty="0" smtClean="0">
                <a:solidFill>
                  <a:schemeClr val="bg1"/>
                </a:solidFill>
                <a:latin typeface="Times" charset="0"/>
                <a:ea typeface="Times" charset="0"/>
                <a:cs typeface="Times" charset="0"/>
              </a:rPr>
            </a:br>
            <a:r>
              <a:rPr lang="en-US" altLang="x-none" sz="2400" dirty="0" smtClean="0">
                <a:solidFill>
                  <a:schemeClr val="bg1"/>
                </a:solidFill>
                <a:latin typeface="Times" charset="0"/>
                <a:ea typeface="Times" charset="0"/>
                <a:cs typeface="Times" charset="0"/>
              </a:rPr>
              <a:t>“</a:t>
            </a:r>
            <a:r>
              <a:rPr lang="en-US" altLang="x-none" sz="2400" dirty="0">
                <a:solidFill>
                  <a:schemeClr val="bg1"/>
                </a:solidFill>
                <a:latin typeface="Times" charset="0"/>
                <a:ea typeface="Times" charset="0"/>
                <a:cs typeface="Times" charset="0"/>
              </a:rPr>
              <a:t>The Squabble of the Sea Nymphs”</a:t>
            </a:r>
          </a:p>
        </p:txBody>
      </p:sp>
      <p:pic>
        <p:nvPicPr>
          <p:cNvPr id="307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67024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9425" y="1905000"/>
            <a:ext cx="33782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10488</TotalTime>
  <Words>1547</Words>
  <Application>Microsoft Macintosh PowerPoint</Application>
  <PresentationFormat>On-screen Show (4:3)</PresentationFormat>
  <Paragraphs>93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 New Roman</vt:lpstr>
      <vt:lpstr>ＭＳ Ｐゴシック</vt:lpstr>
      <vt:lpstr>Arial</vt:lpstr>
      <vt:lpstr>Times</vt:lpstr>
      <vt:lpstr>Georgia</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Mercy Otis Warren “The Squabble of the Sea Nymphs”</vt:lpstr>
      <vt:lpstr>Manufacturers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Zara Bernhardt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145</cp:revision>
  <cp:lastPrinted>2008-03-07T12:33:12Z</cp:lastPrinted>
  <dcterms:modified xsi:type="dcterms:W3CDTF">2019-10-02T14:32:25Z</dcterms:modified>
</cp:coreProperties>
</file>