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sldIdLst>
    <p:sldId id="256" r:id="rId2"/>
    <p:sldId id="262" r:id="rId3"/>
    <p:sldId id="311" r:id="rId4"/>
    <p:sldId id="394" r:id="rId5"/>
    <p:sldId id="405" r:id="rId6"/>
    <p:sldId id="299" r:id="rId7"/>
    <p:sldId id="402" r:id="rId8"/>
    <p:sldId id="403" r:id="rId9"/>
    <p:sldId id="406" r:id="rId10"/>
    <p:sldId id="399" r:id="rId11"/>
    <p:sldId id="397" r:id="rId12"/>
    <p:sldId id="398" r:id="rId13"/>
    <p:sldId id="404" r:id="rId14"/>
    <p:sldId id="407" r:id="rId15"/>
    <p:sldId id="408" r:id="rId16"/>
    <p:sldId id="409" r:id="rId17"/>
    <p:sldId id="395" r:id="rId18"/>
    <p:sldId id="296" r:id="rId19"/>
    <p:sldId id="304" r:id="rId20"/>
    <p:sldId id="300" r:id="rId21"/>
    <p:sldId id="313" r:id="rId22"/>
    <p:sldId id="266" r:id="rId23"/>
    <p:sldId id="263" r:id="rId24"/>
    <p:sldId id="396" r:id="rId25"/>
    <p:sldId id="261" r:id="rId26"/>
    <p:sldId id="290" r:id="rId27"/>
    <p:sldId id="308" r:id="rId28"/>
    <p:sldId id="310" r:id="rId29"/>
    <p:sldId id="309" r:id="rId30"/>
    <p:sldId id="40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46"/>
    <p:restoredTop sz="94674"/>
  </p:normalViewPr>
  <p:slideViewPr>
    <p:cSldViewPr snapToGrid="0" snapToObjects="1">
      <p:cViewPr varScale="1">
        <p:scale>
          <a:sx n="117" d="100"/>
          <a:sy n="117" d="100"/>
        </p:scale>
        <p:origin x="184" y="48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12/7/20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236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7CC2-0FC8-4686-B024-99790E0F5162}" type="datetimeFigureOut">
              <a:rPr lang="en-US" smtClean="0"/>
              <a:t>12/7/20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53625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35865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405082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smtClean="0"/>
              <a:t>12/7/20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4355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4937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12/7/20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7237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7919A6-33EB-49BD-A62F-1FA56B9F9712}" type="datetimeFigureOut">
              <a:rPr lang="en-US" smtClean="0"/>
              <a:t>12/7/20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1886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12/7/20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9226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12/7/20</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48389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12/7/20</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1661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smtClean="0"/>
              <a:t>12/7/20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dhrace.net/earhar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dhrace.net/blog/country/lyle-lovett-this-old-porch/"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2" Type="http://schemas.openxmlformats.org/officeDocument/2006/relationships/hyperlink" Target="https://archive.org/details/cbk"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 Id="rId6" Type="http://schemas.openxmlformats.org/officeDocument/2006/relationships/image" Target="../media/image22.tiff"/><Relationship Id="rId5" Type="http://schemas.openxmlformats.org/officeDocument/2006/relationships/image" Target="../media/image26.tiff"/><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earlyamericanists.com/2018/06/26/assigning-the-unessay-in-the-u-s-survey/" TargetMode="External"/><Relationship Id="rId2" Type="http://schemas.openxmlformats.org/officeDocument/2006/relationships/hyperlink" Target="https://catherinedenial.org/blog/uncategorized/the-unessay/" TargetMode="External"/><Relationship Id="rId1" Type="http://schemas.openxmlformats.org/officeDocument/2006/relationships/slideLayout" Target="../slideLayouts/slideLayout2.xml"/><Relationship Id="rId4" Type="http://schemas.openxmlformats.org/officeDocument/2006/relationships/hyperlink" Target="https://s18tot.ryancordell.org/assignments/unessay/"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https://s18tot.ryancordell.org/assignments/unessa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8EBA4-1289-2C48-B85C-8056AE14F49D}"/>
              </a:ext>
            </a:extLst>
          </p:cNvPr>
          <p:cNvSpPr>
            <a:spLocks noGrp="1"/>
          </p:cNvSpPr>
          <p:nvPr>
            <p:ph type="ctrTitle"/>
          </p:nvPr>
        </p:nvSpPr>
        <p:spPr/>
        <p:txBody>
          <a:bodyPr/>
          <a:lstStyle/>
          <a:p>
            <a:r>
              <a:rPr lang="en-US" dirty="0"/>
              <a:t>Developing Engaging Writing Assignments </a:t>
            </a:r>
          </a:p>
        </p:txBody>
      </p:sp>
      <p:sp>
        <p:nvSpPr>
          <p:cNvPr id="3" name="Subtitle 2">
            <a:extLst>
              <a:ext uri="{FF2B5EF4-FFF2-40B4-BE49-F238E27FC236}">
                <a16:creationId xmlns:a16="http://schemas.microsoft.com/office/drawing/2014/main" id="{5AA60D89-8C31-AF4F-B51F-37383EBFFD64}"/>
              </a:ext>
            </a:extLst>
          </p:cNvPr>
          <p:cNvSpPr>
            <a:spLocks noGrp="1"/>
          </p:cNvSpPr>
          <p:nvPr>
            <p:ph type="subTitle" idx="1"/>
          </p:nvPr>
        </p:nvSpPr>
        <p:spPr/>
        <p:txBody>
          <a:bodyPr>
            <a:normAutofit fontScale="92500" lnSpcReduction="20000"/>
          </a:bodyPr>
          <a:lstStyle/>
          <a:p>
            <a:r>
              <a:rPr lang="en-US" dirty="0"/>
              <a:t>Amy E. Earhart</a:t>
            </a:r>
          </a:p>
          <a:p>
            <a:r>
              <a:rPr lang="en-US" dirty="0"/>
              <a:t>Texas A&amp;M University </a:t>
            </a:r>
          </a:p>
          <a:p>
            <a:r>
              <a:rPr lang="en-US" dirty="0">
                <a:hlinkClick r:id="rId2"/>
              </a:rPr>
              <a:t>http://dhrace.net/earhart/</a:t>
            </a:r>
            <a:endParaRPr lang="en-US" dirty="0"/>
          </a:p>
        </p:txBody>
      </p:sp>
    </p:spTree>
    <p:extLst>
      <p:ext uri="{BB962C8B-B14F-4D97-AF65-F5344CB8AC3E}">
        <p14:creationId xmlns:p14="http://schemas.microsoft.com/office/powerpoint/2010/main" val="2683975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53FF0-C1E8-3748-AD22-9311C1D5F5D2}"/>
              </a:ext>
            </a:extLst>
          </p:cNvPr>
          <p:cNvSpPr>
            <a:spLocks noGrp="1"/>
          </p:cNvSpPr>
          <p:nvPr>
            <p:ph type="title"/>
          </p:nvPr>
        </p:nvSpPr>
        <p:spPr/>
        <p:txBody>
          <a:bodyPr/>
          <a:lstStyle/>
          <a:p>
            <a:r>
              <a:rPr lang="en-US" dirty="0"/>
              <a:t>P2p: Class Responses</a:t>
            </a:r>
          </a:p>
        </p:txBody>
      </p:sp>
      <p:sp>
        <p:nvSpPr>
          <p:cNvPr id="3" name="Content Placeholder 2">
            <a:extLst>
              <a:ext uri="{FF2B5EF4-FFF2-40B4-BE49-F238E27FC236}">
                <a16:creationId xmlns:a16="http://schemas.microsoft.com/office/drawing/2014/main" id="{9CA316C9-E491-0D4B-B61A-6595EE7D18C5}"/>
              </a:ext>
            </a:extLst>
          </p:cNvPr>
          <p:cNvSpPr>
            <a:spLocks noGrp="1"/>
          </p:cNvSpPr>
          <p:nvPr>
            <p:ph idx="1"/>
          </p:nvPr>
        </p:nvSpPr>
        <p:spPr/>
        <p:txBody>
          <a:bodyPr/>
          <a:lstStyle/>
          <a:p>
            <a:r>
              <a:rPr lang="en-US" b="1" dirty="0"/>
              <a:t>Class Response: </a:t>
            </a:r>
            <a:r>
              <a:rPr lang="en-US" dirty="0"/>
              <a:t>Each student is required to sign up for 2 class responses. On the days that you are a class respondent, you will come to class prepared to discuss the assigned text. Preparation includes careful reading of the assigned materials; a paragraph that highlights the crucial issue(s)in the text, 1 support item (map, picture, song, etc.) and 3 prepared questions that you will post to the discussion board 24 hours prior to class; and the desire to help direct the class discussion.</a:t>
            </a:r>
            <a:br>
              <a:rPr lang="en-US" dirty="0"/>
            </a:br>
            <a:endParaRPr lang="en-US" dirty="0"/>
          </a:p>
          <a:p>
            <a:r>
              <a:rPr lang="en-US" dirty="0"/>
              <a:t>Please post all information above 24 hours prior to class.</a:t>
            </a:r>
          </a:p>
          <a:p>
            <a:endParaRPr lang="en-US" dirty="0"/>
          </a:p>
        </p:txBody>
      </p:sp>
    </p:spTree>
    <p:extLst>
      <p:ext uri="{BB962C8B-B14F-4D97-AF65-F5344CB8AC3E}">
        <p14:creationId xmlns:p14="http://schemas.microsoft.com/office/powerpoint/2010/main" val="1157917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29CA-E8A2-794A-A903-1580579388F6}"/>
              </a:ext>
            </a:extLst>
          </p:cNvPr>
          <p:cNvSpPr>
            <a:spLocks noGrp="1"/>
          </p:cNvSpPr>
          <p:nvPr>
            <p:ph type="title"/>
          </p:nvPr>
        </p:nvSpPr>
        <p:spPr/>
        <p:txBody>
          <a:bodyPr/>
          <a:lstStyle/>
          <a:p>
            <a:r>
              <a:rPr lang="en-US" dirty="0"/>
              <a:t>P2p: Annotation Assignment</a:t>
            </a:r>
          </a:p>
        </p:txBody>
      </p:sp>
      <p:sp>
        <p:nvSpPr>
          <p:cNvPr id="3" name="Content Placeholder 2">
            <a:extLst>
              <a:ext uri="{FF2B5EF4-FFF2-40B4-BE49-F238E27FC236}">
                <a16:creationId xmlns:a16="http://schemas.microsoft.com/office/drawing/2014/main" id="{C9F59634-835D-6849-94AA-BFB843ADAC2D}"/>
              </a:ext>
            </a:extLst>
          </p:cNvPr>
          <p:cNvSpPr>
            <a:spLocks noGrp="1"/>
          </p:cNvSpPr>
          <p:nvPr>
            <p:ph idx="1"/>
          </p:nvPr>
        </p:nvSpPr>
        <p:spPr/>
        <p:txBody>
          <a:bodyPr/>
          <a:lstStyle/>
          <a:p>
            <a:r>
              <a:rPr lang="en-US" dirty="0"/>
              <a:t>Free software</a:t>
            </a:r>
          </a:p>
          <a:p>
            <a:r>
              <a:rPr lang="en-US" dirty="0"/>
              <a:t>Close readings of the text</a:t>
            </a:r>
          </a:p>
          <a:p>
            <a:r>
              <a:rPr lang="en-US" dirty="0"/>
              <a:t>Conversation between students</a:t>
            </a:r>
          </a:p>
          <a:p>
            <a:r>
              <a:rPr lang="en-US" dirty="0"/>
              <a:t>Perfect for </a:t>
            </a:r>
            <a:r>
              <a:rPr lang="en-US" dirty="0" err="1"/>
              <a:t>Covid</a:t>
            </a:r>
            <a:r>
              <a:rPr lang="en-US" dirty="0"/>
              <a:t> land</a:t>
            </a:r>
          </a:p>
        </p:txBody>
      </p:sp>
    </p:spTree>
    <p:extLst>
      <p:ext uri="{BB962C8B-B14F-4D97-AF65-F5344CB8AC3E}">
        <p14:creationId xmlns:p14="http://schemas.microsoft.com/office/powerpoint/2010/main" val="628322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222F4-E54E-2849-A97A-7843C7CCF06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92A0F6A-30AC-C74E-B5F7-6E009107A2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3730" y="79022"/>
            <a:ext cx="8985767" cy="6547556"/>
          </a:xfrm>
        </p:spPr>
      </p:pic>
    </p:spTree>
    <p:extLst>
      <p:ext uri="{BB962C8B-B14F-4D97-AF65-F5344CB8AC3E}">
        <p14:creationId xmlns:p14="http://schemas.microsoft.com/office/powerpoint/2010/main" val="936041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0707-89B7-3545-9EB6-1F268F0ADC43}"/>
              </a:ext>
            </a:extLst>
          </p:cNvPr>
          <p:cNvSpPr>
            <a:spLocks noGrp="1"/>
          </p:cNvSpPr>
          <p:nvPr>
            <p:ph type="title"/>
          </p:nvPr>
        </p:nvSpPr>
        <p:spPr/>
        <p:txBody>
          <a:bodyPr/>
          <a:lstStyle/>
          <a:p>
            <a:r>
              <a:rPr lang="en-US" dirty="0"/>
              <a:t>Break Research into small Pieces</a:t>
            </a:r>
          </a:p>
        </p:txBody>
      </p:sp>
      <p:pic>
        <p:nvPicPr>
          <p:cNvPr id="7" name="Content Placeholder 6">
            <a:extLst>
              <a:ext uri="{FF2B5EF4-FFF2-40B4-BE49-F238E27FC236}">
                <a16:creationId xmlns:a16="http://schemas.microsoft.com/office/drawing/2014/main" id="{5FBB2493-782E-E949-93A9-A6AFCD727E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308" y="1896177"/>
            <a:ext cx="8219168" cy="3173512"/>
          </a:xfrm>
        </p:spPr>
      </p:pic>
      <p:sp>
        <p:nvSpPr>
          <p:cNvPr id="4" name="Text Placeholder 3">
            <a:extLst>
              <a:ext uri="{FF2B5EF4-FFF2-40B4-BE49-F238E27FC236}">
                <a16:creationId xmlns:a16="http://schemas.microsoft.com/office/drawing/2014/main" id="{A5E3BFBC-CA21-E041-BA4D-0C9DA38DD956}"/>
              </a:ext>
            </a:extLst>
          </p:cNvPr>
          <p:cNvSpPr>
            <a:spLocks noGrp="1"/>
          </p:cNvSpPr>
          <p:nvPr>
            <p:ph type="body" sz="half" idx="2"/>
          </p:nvPr>
        </p:nvSpPr>
        <p:spPr/>
        <p:txBody>
          <a:bodyPr/>
          <a:lstStyle/>
          <a:p>
            <a:r>
              <a:rPr lang="en-US" dirty="0"/>
              <a:t>Research Summary Assignment Overview</a:t>
            </a:r>
          </a:p>
        </p:txBody>
      </p:sp>
    </p:spTree>
    <p:extLst>
      <p:ext uri="{BB962C8B-B14F-4D97-AF65-F5344CB8AC3E}">
        <p14:creationId xmlns:p14="http://schemas.microsoft.com/office/powerpoint/2010/main" val="539701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0707-89B7-3545-9EB6-1F268F0ADC43}"/>
              </a:ext>
            </a:extLst>
          </p:cNvPr>
          <p:cNvSpPr>
            <a:spLocks noGrp="1"/>
          </p:cNvSpPr>
          <p:nvPr>
            <p:ph type="title"/>
          </p:nvPr>
        </p:nvSpPr>
        <p:spPr/>
        <p:txBody>
          <a:bodyPr/>
          <a:lstStyle/>
          <a:p>
            <a:r>
              <a:rPr lang="en-US" dirty="0"/>
              <a:t>Break Research into small Pieces</a:t>
            </a:r>
          </a:p>
        </p:txBody>
      </p:sp>
      <p:sp>
        <p:nvSpPr>
          <p:cNvPr id="4" name="Text Placeholder 3">
            <a:extLst>
              <a:ext uri="{FF2B5EF4-FFF2-40B4-BE49-F238E27FC236}">
                <a16:creationId xmlns:a16="http://schemas.microsoft.com/office/drawing/2014/main" id="{A5E3BFBC-CA21-E041-BA4D-0C9DA38DD956}"/>
              </a:ext>
            </a:extLst>
          </p:cNvPr>
          <p:cNvSpPr>
            <a:spLocks noGrp="1"/>
          </p:cNvSpPr>
          <p:nvPr>
            <p:ph type="body" sz="half" idx="2"/>
          </p:nvPr>
        </p:nvSpPr>
        <p:spPr/>
        <p:txBody>
          <a:bodyPr/>
          <a:lstStyle/>
          <a:p>
            <a:r>
              <a:rPr lang="en-US" dirty="0"/>
              <a:t>Research Strategy (included in Google Drive)</a:t>
            </a:r>
          </a:p>
        </p:txBody>
      </p:sp>
      <p:pic>
        <p:nvPicPr>
          <p:cNvPr id="8" name="Content Placeholder 7">
            <a:extLst>
              <a:ext uri="{FF2B5EF4-FFF2-40B4-BE49-F238E27FC236}">
                <a16:creationId xmlns:a16="http://schemas.microsoft.com/office/drawing/2014/main" id="{CEEAF2F9-B8AB-A74D-B0C2-F7EC8209C2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2742" y="1082023"/>
            <a:ext cx="7757169" cy="4760512"/>
          </a:xfrm>
        </p:spPr>
      </p:pic>
    </p:spTree>
    <p:extLst>
      <p:ext uri="{BB962C8B-B14F-4D97-AF65-F5344CB8AC3E}">
        <p14:creationId xmlns:p14="http://schemas.microsoft.com/office/powerpoint/2010/main" val="1621199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0707-89B7-3545-9EB6-1F268F0ADC43}"/>
              </a:ext>
            </a:extLst>
          </p:cNvPr>
          <p:cNvSpPr>
            <a:spLocks noGrp="1"/>
          </p:cNvSpPr>
          <p:nvPr>
            <p:ph type="title"/>
          </p:nvPr>
        </p:nvSpPr>
        <p:spPr/>
        <p:txBody>
          <a:bodyPr/>
          <a:lstStyle/>
          <a:p>
            <a:r>
              <a:rPr lang="en-US" dirty="0"/>
              <a:t>Break Research into small Pieces</a:t>
            </a:r>
          </a:p>
        </p:txBody>
      </p:sp>
      <p:sp>
        <p:nvSpPr>
          <p:cNvPr id="4" name="Text Placeholder 3">
            <a:extLst>
              <a:ext uri="{FF2B5EF4-FFF2-40B4-BE49-F238E27FC236}">
                <a16:creationId xmlns:a16="http://schemas.microsoft.com/office/drawing/2014/main" id="{A5E3BFBC-CA21-E041-BA4D-0C9DA38DD956}"/>
              </a:ext>
            </a:extLst>
          </p:cNvPr>
          <p:cNvSpPr>
            <a:spLocks noGrp="1"/>
          </p:cNvSpPr>
          <p:nvPr>
            <p:ph type="body" sz="half" idx="2"/>
          </p:nvPr>
        </p:nvSpPr>
        <p:spPr/>
        <p:txBody>
          <a:bodyPr/>
          <a:lstStyle/>
          <a:p>
            <a:r>
              <a:rPr lang="en-US" dirty="0"/>
              <a:t>Annotated Bibliography Project (Included in Google Drive)</a:t>
            </a:r>
          </a:p>
        </p:txBody>
      </p:sp>
      <p:pic>
        <p:nvPicPr>
          <p:cNvPr id="7" name="Content Placeholder 6">
            <a:extLst>
              <a:ext uri="{FF2B5EF4-FFF2-40B4-BE49-F238E27FC236}">
                <a16:creationId xmlns:a16="http://schemas.microsoft.com/office/drawing/2014/main" id="{B1458A0C-3595-704C-99D9-345101DC89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443" y="499667"/>
            <a:ext cx="8445931" cy="5997386"/>
          </a:xfrm>
        </p:spPr>
      </p:pic>
    </p:spTree>
    <p:extLst>
      <p:ext uri="{BB962C8B-B14F-4D97-AF65-F5344CB8AC3E}">
        <p14:creationId xmlns:p14="http://schemas.microsoft.com/office/powerpoint/2010/main" val="3578747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0707-89B7-3545-9EB6-1F268F0ADC43}"/>
              </a:ext>
            </a:extLst>
          </p:cNvPr>
          <p:cNvSpPr>
            <a:spLocks noGrp="1"/>
          </p:cNvSpPr>
          <p:nvPr>
            <p:ph type="title"/>
          </p:nvPr>
        </p:nvSpPr>
        <p:spPr/>
        <p:txBody>
          <a:bodyPr/>
          <a:lstStyle/>
          <a:p>
            <a:r>
              <a:rPr lang="en-US" dirty="0"/>
              <a:t>Break Research into small Pieces</a:t>
            </a:r>
          </a:p>
        </p:txBody>
      </p:sp>
      <p:sp>
        <p:nvSpPr>
          <p:cNvPr id="4" name="Text Placeholder 3">
            <a:extLst>
              <a:ext uri="{FF2B5EF4-FFF2-40B4-BE49-F238E27FC236}">
                <a16:creationId xmlns:a16="http://schemas.microsoft.com/office/drawing/2014/main" id="{A5E3BFBC-CA21-E041-BA4D-0C9DA38DD956}"/>
              </a:ext>
            </a:extLst>
          </p:cNvPr>
          <p:cNvSpPr>
            <a:spLocks noGrp="1"/>
          </p:cNvSpPr>
          <p:nvPr>
            <p:ph type="body" sz="half" idx="2"/>
          </p:nvPr>
        </p:nvSpPr>
        <p:spPr/>
        <p:txBody>
          <a:bodyPr/>
          <a:lstStyle/>
          <a:p>
            <a:r>
              <a:rPr lang="en-US" dirty="0"/>
              <a:t>Annotated Bibliography Project (Included in Google Drive) (continued) </a:t>
            </a:r>
          </a:p>
        </p:txBody>
      </p:sp>
      <p:pic>
        <p:nvPicPr>
          <p:cNvPr id="8" name="Content Placeholder 7">
            <a:extLst>
              <a:ext uri="{FF2B5EF4-FFF2-40B4-BE49-F238E27FC236}">
                <a16:creationId xmlns:a16="http://schemas.microsoft.com/office/drawing/2014/main" id="{73FC8713-2F6F-114F-A84A-CDA8DC7411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4518" y="409426"/>
            <a:ext cx="6722696" cy="5989069"/>
          </a:xfrm>
        </p:spPr>
      </p:pic>
    </p:spTree>
    <p:extLst>
      <p:ext uri="{BB962C8B-B14F-4D97-AF65-F5344CB8AC3E}">
        <p14:creationId xmlns:p14="http://schemas.microsoft.com/office/powerpoint/2010/main" val="1318315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CD291-8196-9F43-8462-835E7D40F56B}"/>
              </a:ext>
            </a:extLst>
          </p:cNvPr>
          <p:cNvSpPr>
            <a:spLocks noGrp="1"/>
          </p:cNvSpPr>
          <p:nvPr>
            <p:ph type="title"/>
          </p:nvPr>
        </p:nvSpPr>
        <p:spPr/>
        <p:txBody>
          <a:bodyPr/>
          <a:lstStyle/>
          <a:p>
            <a:r>
              <a:rPr lang="en-US" dirty="0"/>
              <a:t>Variety of Genres</a:t>
            </a:r>
          </a:p>
        </p:txBody>
      </p:sp>
      <p:sp>
        <p:nvSpPr>
          <p:cNvPr id="3" name="Text Placeholder 2">
            <a:extLst>
              <a:ext uri="{FF2B5EF4-FFF2-40B4-BE49-F238E27FC236}">
                <a16:creationId xmlns:a16="http://schemas.microsoft.com/office/drawing/2014/main" id="{32DA51D1-A6FD-2B4C-AA89-CE666AA6A56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09689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A5FC5-D972-EA49-A1AA-1AE6D3E59D1F}"/>
              </a:ext>
            </a:extLst>
          </p:cNvPr>
          <p:cNvSpPr>
            <a:spLocks noGrp="1"/>
          </p:cNvSpPr>
          <p:nvPr>
            <p:ph type="title"/>
          </p:nvPr>
        </p:nvSpPr>
        <p:spPr/>
        <p:txBody>
          <a:bodyPr/>
          <a:lstStyle/>
          <a:p>
            <a:r>
              <a:rPr lang="en-US" dirty="0"/>
              <a:t>TEKS</a:t>
            </a:r>
          </a:p>
        </p:txBody>
      </p:sp>
      <p:sp>
        <p:nvSpPr>
          <p:cNvPr id="3" name="Content Placeholder 2">
            <a:extLst>
              <a:ext uri="{FF2B5EF4-FFF2-40B4-BE49-F238E27FC236}">
                <a16:creationId xmlns:a16="http://schemas.microsoft.com/office/drawing/2014/main" id="{022D8DE2-6BFC-C041-962E-AD13A7EFBDFB}"/>
              </a:ext>
            </a:extLst>
          </p:cNvPr>
          <p:cNvSpPr>
            <a:spLocks noGrp="1"/>
          </p:cNvSpPr>
          <p:nvPr>
            <p:ph idx="1"/>
          </p:nvPr>
        </p:nvSpPr>
        <p:spPr>
          <a:xfrm>
            <a:off x="304800" y="1604211"/>
            <a:ext cx="10823448" cy="5037221"/>
          </a:xfrm>
        </p:spPr>
        <p:txBody>
          <a:bodyPr>
            <a:normAutofit/>
          </a:bodyPr>
          <a:lstStyle/>
          <a:p>
            <a:r>
              <a:rPr lang="en-US" dirty="0"/>
              <a:t> (6) </a:t>
            </a:r>
            <a:r>
              <a:rPr lang="en-US" dirty="0">
                <a:solidFill>
                  <a:srgbClr val="FF0000"/>
                </a:solidFill>
              </a:rPr>
              <a:t>Multiple genres: listening, speaking, reading, writing, and thinking using multiple texts-</a:t>
            </a:r>
            <a:r>
              <a:rPr lang="en-US" dirty="0"/>
              <a:t>-literary elements. The student recognizes and analyzes literary elements within and across increasingly complex traditional, contemporary, classical, and diverse literary texts. </a:t>
            </a:r>
          </a:p>
          <a:p>
            <a:pPr lvl="1"/>
            <a:r>
              <a:rPr lang="en-US" dirty="0"/>
              <a:t>The student is expected to:</a:t>
            </a:r>
          </a:p>
          <a:p>
            <a:pPr marL="548640" lvl="2" indent="0">
              <a:buNone/>
            </a:pPr>
            <a:r>
              <a:rPr lang="en-US" dirty="0"/>
              <a:t>(A) read and analyze world literature across literary periods;</a:t>
            </a:r>
          </a:p>
          <a:p>
            <a:pPr marL="548640" lvl="2" indent="0">
              <a:buNone/>
            </a:pPr>
            <a:r>
              <a:rPr lang="en-US" dirty="0"/>
              <a:t>(B) analyze the effects of metrics; rhyme schemes; types of rhymes such as end, internal, slant, and eye; and other conventions in poems across a variety of poetic forms;</a:t>
            </a:r>
          </a:p>
          <a:p>
            <a:pPr marL="548640" lvl="2" indent="0">
              <a:buNone/>
            </a:pPr>
            <a:r>
              <a:rPr lang="en-US" dirty="0"/>
              <a:t>(C) analyze the function of dramatic conventions such as asides, soliloquies, dramatic irony, and satire;</a:t>
            </a:r>
          </a:p>
          <a:p>
            <a:pPr marL="548640" lvl="2" indent="0">
              <a:buNone/>
            </a:pPr>
            <a:r>
              <a:rPr lang="en-US" dirty="0"/>
              <a:t>(D) analyze characteristics and structural elements of informational texts such as:</a:t>
            </a:r>
          </a:p>
          <a:p>
            <a:pPr marL="548640" lvl="2" indent="0">
              <a:buNone/>
            </a:pPr>
            <a:r>
              <a:rPr lang="en-US" dirty="0"/>
              <a:t>(</a:t>
            </a:r>
            <a:r>
              <a:rPr lang="en-US" dirty="0" err="1"/>
              <a:t>i</a:t>
            </a:r>
            <a:r>
              <a:rPr lang="en-US" dirty="0"/>
              <a:t>) clear thesis, relevant supporting evidence, pertinent examples, and conclusion; and</a:t>
            </a:r>
          </a:p>
          <a:p>
            <a:pPr marL="548640" lvl="2" indent="0">
              <a:buNone/>
            </a:pPr>
            <a:r>
              <a:rPr lang="en-US" dirty="0"/>
              <a:t>(ii) the relationship between organizational design and thesis;</a:t>
            </a:r>
          </a:p>
          <a:p>
            <a:pPr marL="548640" lvl="2" indent="0">
              <a:buNone/>
            </a:pPr>
            <a:r>
              <a:rPr lang="en-US" dirty="0"/>
              <a:t>(E) analyze characteristics and structural elements of argumentative texts such as:</a:t>
            </a:r>
          </a:p>
          <a:p>
            <a:pPr marL="548640" lvl="2" indent="0">
              <a:buNone/>
            </a:pPr>
            <a:r>
              <a:rPr lang="en-US" dirty="0"/>
              <a:t>(F</a:t>
            </a:r>
            <a:r>
              <a:rPr lang="en-US" dirty="0">
                <a:solidFill>
                  <a:srgbClr val="FF0000"/>
                </a:solidFill>
              </a:rPr>
              <a:t>) analyze characteristics of multimodal and digital texts.</a:t>
            </a:r>
          </a:p>
        </p:txBody>
      </p:sp>
    </p:spTree>
    <p:extLst>
      <p:ext uri="{BB962C8B-B14F-4D97-AF65-F5344CB8AC3E}">
        <p14:creationId xmlns:p14="http://schemas.microsoft.com/office/powerpoint/2010/main" val="4157514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9B0D2-9467-1044-9A7F-4D8D682CEE28}"/>
              </a:ext>
            </a:extLst>
          </p:cNvPr>
          <p:cNvSpPr>
            <a:spLocks noGrp="1"/>
          </p:cNvSpPr>
          <p:nvPr>
            <p:ph type="title"/>
          </p:nvPr>
        </p:nvSpPr>
        <p:spPr/>
        <p:txBody>
          <a:bodyPr/>
          <a:lstStyle/>
          <a:p>
            <a:r>
              <a:rPr lang="en-US" dirty="0"/>
              <a:t>Contemporary Music assignment: Blog</a:t>
            </a:r>
          </a:p>
        </p:txBody>
      </p:sp>
      <p:sp>
        <p:nvSpPr>
          <p:cNvPr id="3" name="Content Placeholder 2">
            <a:extLst>
              <a:ext uri="{FF2B5EF4-FFF2-40B4-BE49-F238E27FC236}">
                <a16:creationId xmlns:a16="http://schemas.microsoft.com/office/drawing/2014/main" id="{604E7E71-316D-8241-8272-0FAE8B6A2C1B}"/>
              </a:ext>
            </a:extLst>
          </p:cNvPr>
          <p:cNvSpPr>
            <a:spLocks noGrp="1"/>
          </p:cNvSpPr>
          <p:nvPr>
            <p:ph idx="1"/>
          </p:nvPr>
        </p:nvSpPr>
        <p:spPr>
          <a:xfrm>
            <a:off x="187532" y="1909011"/>
            <a:ext cx="11823031" cy="5999747"/>
          </a:xfrm>
        </p:spPr>
        <p:txBody>
          <a:bodyPr>
            <a:normAutofit/>
          </a:bodyPr>
          <a:lstStyle/>
          <a:p>
            <a:pPr marL="0" indent="0">
              <a:buNone/>
            </a:pPr>
            <a:r>
              <a:rPr lang="en-US" sz="2400" dirty="0"/>
              <a:t>We will be studying a variety of Texas cultural expressions this semester, including music. In order to properly represent the broad diversity of Texas music I am asking you to contribute </a:t>
            </a:r>
            <a:r>
              <a:rPr lang="en-US" sz="2400" b="1" dirty="0"/>
              <a:t>one Texas song</a:t>
            </a:r>
            <a:r>
              <a:rPr lang="en-US" sz="2400" dirty="0"/>
              <a:t> to our Texas music blog. You will sign up for a specific date by which you will post your contribution. See link on </a:t>
            </a:r>
            <a:r>
              <a:rPr lang="en-US" sz="2400" dirty="0" err="1"/>
              <a:t>ecampus</a:t>
            </a:r>
            <a:r>
              <a:rPr lang="en-US" sz="2400" dirty="0"/>
              <a:t>. In addition, you should place your song and singer beside your name to claim it. I don't want to have any repetition in this assignment, so the first person to claim a song "own" that song. Please check the existing music blog to make sure that no one from a previous semester has written on your song (You may repeat singer/bands, but not songs).</a:t>
            </a:r>
            <a:br>
              <a:rPr lang="en-US" sz="2400" dirty="0"/>
            </a:br>
            <a:endParaRPr lang="en-US" sz="2400" dirty="0"/>
          </a:p>
          <a:p>
            <a:pPr marL="0" indent="0">
              <a:buNone/>
            </a:pPr>
            <a:r>
              <a:rPr lang="en-US" sz="2400" b="1" dirty="0"/>
              <a:t>Content: </a:t>
            </a:r>
            <a:r>
              <a:rPr lang="en-US" sz="2400" dirty="0"/>
              <a:t>I have added a sample blog post to our blog so that you might see a model. See Lyle Lovett, "This Old Porch." </a:t>
            </a:r>
            <a:r>
              <a:rPr lang="en-US" sz="2400" u="sng" dirty="0">
                <a:hlinkClick r:id="rId2"/>
              </a:rPr>
              <a:t>http://dhrace.net/blog/country/lyle-lovett-this-old-porch/</a:t>
            </a:r>
            <a:endParaRPr lang="en-US" sz="2400" dirty="0"/>
          </a:p>
        </p:txBody>
      </p:sp>
    </p:spTree>
    <p:extLst>
      <p:ext uri="{BB962C8B-B14F-4D97-AF65-F5344CB8AC3E}">
        <p14:creationId xmlns:p14="http://schemas.microsoft.com/office/powerpoint/2010/main" val="3687108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3D78C-C504-924D-BA9E-A9902D230284}"/>
              </a:ext>
            </a:extLst>
          </p:cNvPr>
          <p:cNvSpPr>
            <a:spLocks noGrp="1"/>
          </p:cNvSpPr>
          <p:nvPr>
            <p:ph type="title"/>
          </p:nvPr>
        </p:nvSpPr>
        <p:spPr/>
        <p:txBody>
          <a:bodyPr/>
          <a:lstStyle/>
          <a:p>
            <a:r>
              <a:rPr lang="en-US" dirty="0"/>
              <a:t>Who am I? </a:t>
            </a:r>
          </a:p>
        </p:txBody>
      </p:sp>
      <p:sp>
        <p:nvSpPr>
          <p:cNvPr id="3" name="Content Placeholder 2">
            <a:extLst>
              <a:ext uri="{FF2B5EF4-FFF2-40B4-BE49-F238E27FC236}">
                <a16:creationId xmlns:a16="http://schemas.microsoft.com/office/drawing/2014/main" id="{CF28FA5B-4FC7-DE49-AD40-2EC163850F0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941735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9B0D2-9467-1044-9A7F-4D8D682CEE28}"/>
              </a:ext>
            </a:extLst>
          </p:cNvPr>
          <p:cNvSpPr>
            <a:spLocks noGrp="1"/>
          </p:cNvSpPr>
          <p:nvPr>
            <p:ph type="title"/>
          </p:nvPr>
        </p:nvSpPr>
        <p:spPr/>
        <p:txBody>
          <a:bodyPr/>
          <a:lstStyle/>
          <a:p>
            <a:r>
              <a:rPr lang="en-US" dirty="0"/>
              <a:t>Contemporary Music: Blog</a:t>
            </a:r>
          </a:p>
        </p:txBody>
      </p:sp>
      <p:sp>
        <p:nvSpPr>
          <p:cNvPr id="3" name="Content Placeholder 2">
            <a:extLst>
              <a:ext uri="{FF2B5EF4-FFF2-40B4-BE49-F238E27FC236}">
                <a16:creationId xmlns:a16="http://schemas.microsoft.com/office/drawing/2014/main" id="{604E7E71-316D-8241-8272-0FAE8B6A2C1B}"/>
              </a:ext>
            </a:extLst>
          </p:cNvPr>
          <p:cNvSpPr>
            <a:spLocks noGrp="1"/>
          </p:cNvSpPr>
          <p:nvPr>
            <p:ph idx="1"/>
          </p:nvPr>
        </p:nvSpPr>
        <p:spPr>
          <a:xfrm>
            <a:off x="112295" y="1668379"/>
            <a:ext cx="11823031" cy="5999747"/>
          </a:xfrm>
        </p:spPr>
        <p:txBody>
          <a:bodyPr>
            <a:normAutofit/>
          </a:bodyPr>
          <a:lstStyle/>
          <a:p>
            <a:pPr marL="0" indent="0">
              <a:buNone/>
            </a:pPr>
            <a:r>
              <a:rPr lang="en-US" dirty="0"/>
              <a:t>For this assignment you will choose a song that you believe represents some aspect of Texas. It might have Texas content or be performed or written by a Texas artist or band. Any genre of music is welcome, as is any language of performance. The song might be from any time period. </a:t>
            </a:r>
          </a:p>
          <a:p>
            <a:r>
              <a:rPr lang="en-US" dirty="0"/>
              <a:t>Next, locate a video or </a:t>
            </a:r>
            <a:r>
              <a:rPr lang="en-US" dirty="0" err="1"/>
              <a:t>soundfile</a:t>
            </a:r>
            <a:r>
              <a:rPr lang="en-US" dirty="0"/>
              <a:t> of the song. The easiest place to find a song is on a performer's webpage or </a:t>
            </a:r>
            <a:r>
              <a:rPr lang="en-US" dirty="0" err="1"/>
              <a:t>Youtube</a:t>
            </a:r>
            <a:r>
              <a:rPr lang="en-US" dirty="0"/>
              <a:t>. Make sure the song is accessible to all. </a:t>
            </a:r>
          </a:p>
          <a:p>
            <a:r>
              <a:rPr lang="en-US" dirty="0"/>
              <a:t>You should clearly identify the title of the song and the singer or band that is performing the song in your post. Be sure to embed the performance in your blog post. The embed function is located within the space that you type your blog. There is an icon of </a:t>
            </a:r>
            <a:r>
              <a:rPr lang="en-US" dirty="0" err="1"/>
              <a:t>youtube</a:t>
            </a:r>
            <a:r>
              <a:rPr lang="en-US" dirty="0"/>
              <a:t> to add a </a:t>
            </a:r>
            <a:r>
              <a:rPr lang="en-US" dirty="0" err="1"/>
              <a:t>youtube</a:t>
            </a:r>
            <a:r>
              <a:rPr lang="en-US" dirty="0"/>
              <a:t> link. </a:t>
            </a:r>
          </a:p>
          <a:p>
            <a:r>
              <a:rPr lang="en-US" dirty="0"/>
              <a:t>Then you will write a post that discusses the meaning of the song (you are welcome to include references to the video that accompanies the music, if that is useful). Please refer to specific lyrics to prove your point. You will also want to discuss what makes the song representative of a version of Texas. Again, use specific lyrics or images to prove your point. You are also welcome to link to other webpages that you find useful (see my example on Lyle Lovett).</a:t>
            </a:r>
          </a:p>
        </p:txBody>
      </p:sp>
    </p:spTree>
    <p:extLst>
      <p:ext uri="{BB962C8B-B14F-4D97-AF65-F5344CB8AC3E}">
        <p14:creationId xmlns:p14="http://schemas.microsoft.com/office/powerpoint/2010/main" val="4256657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6219D-0FAC-9247-9302-5C0D24F62ECF}"/>
              </a:ext>
            </a:extLst>
          </p:cNvPr>
          <p:cNvSpPr>
            <a:spLocks noGrp="1"/>
          </p:cNvSpPr>
          <p:nvPr>
            <p:ph type="title"/>
          </p:nvPr>
        </p:nvSpPr>
        <p:spPr/>
        <p:txBody>
          <a:bodyPr/>
          <a:lstStyle/>
          <a:p>
            <a:r>
              <a:rPr lang="en-US" dirty="0"/>
              <a:t>Other Music (to Poetry)</a:t>
            </a:r>
          </a:p>
        </p:txBody>
      </p:sp>
      <p:sp>
        <p:nvSpPr>
          <p:cNvPr id="3" name="Content Placeholder 2">
            <a:extLst>
              <a:ext uri="{FF2B5EF4-FFF2-40B4-BE49-F238E27FC236}">
                <a16:creationId xmlns:a16="http://schemas.microsoft.com/office/drawing/2014/main" id="{7AC7B7E4-1F5E-2C48-AB25-70043BA28F09}"/>
              </a:ext>
            </a:extLst>
          </p:cNvPr>
          <p:cNvSpPr>
            <a:spLocks noGrp="1"/>
          </p:cNvSpPr>
          <p:nvPr>
            <p:ph idx="1"/>
          </p:nvPr>
        </p:nvSpPr>
        <p:spPr/>
        <p:txBody>
          <a:bodyPr/>
          <a:lstStyle/>
          <a:p>
            <a:r>
              <a:rPr lang="en-US" dirty="0" err="1"/>
              <a:t>Corridos</a:t>
            </a:r>
            <a:endParaRPr lang="en-US" dirty="0"/>
          </a:p>
        </p:txBody>
      </p:sp>
      <p:pic>
        <p:nvPicPr>
          <p:cNvPr id="4" name="Picture 3">
            <a:extLst>
              <a:ext uri="{FF2B5EF4-FFF2-40B4-BE49-F238E27FC236}">
                <a16:creationId xmlns:a16="http://schemas.microsoft.com/office/drawing/2014/main" id="{2856B425-1119-AD4D-AA0F-E246DB51748B}"/>
              </a:ext>
            </a:extLst>
          </p:cNvPr>
          <p:cNvPicPr>
            <a:picLocks noChangeAspect="1"/>
          </p:cNvPicPr>
          <p:nvPr/>
        </p:nvPicPr>
        <p:blipFill>
          <a:blip r:embed="rId2"/>
          <a:stretch>
            <a:fillRect/>
          </a:stretch>
        </p:blipFill>
        <p:spPr>
          <a:xfrm>
            <a:off x="4583430" y="2006849"/>
            <a:ext cx="2297844" cy="3429306"/>
          </a:xfrm>
          <a:prstGeom prst="rect">
            <a:avLst/>
          </a:prstGeom>
        </p:spPr>
      </p:pic>
      <p:pic>
        <p:nvPicPr>
          <p:cNvPr id="7" name="Picture 6">
            <a:extLst>
              <a:ext uri="{FF2B5EF4-FFF2-40B4-BE49-F238E27FC236}">
                <a16:creationId xmlns:a16="http://schemas.microsoft.com/office/drawing/2014/main" id="{A898541F-AE47-DB4A-9C1F-99E1CCE39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30" y="2121408"/>
            <a:ext cx="4247274" cy="7305844"/>
          </a:xfrm>
          <a:prstGeom prst="rect">
            <a:avLst/>
          </a:prstGeom>
        </p:spPr>
      </p:pic>
      <p:pic>
        <p:nvPicPr>
          <p:cNvPr id="8" name="Picture 7">
            <a:extLst>
              <a:ext uri="{FF2B5EF4-FFF2-40B4-BE49-F238E27FC236}">
                <a16:creationId xmlns:a16="http://schemas.microsoft.com/office/drawing/2014/main" id="{7742FB4D-EDBD-5F4B-8B61-F1ABF01CEA8E}"/>
              </a:ext>
            </a:extLst>
          </p:cNvPr>
          <p:cNvPicPr>
            <a:picLocks noChangeAspect="1"/>
          </p:cNvPicPr>
          <p:nvPr/>
        </p:nvPicPr>
        <p:blipFill>
          <a:blip r:embed="rId4"/>
          <a:stretch>
            <a:fillRect/>
          </a:stretch>
        </p:blipFill>
        <p:spPr>
          <a:xfrm>
            <a:off x="7418938" y="439677"/>
            <a:ext cx="4003041" cy="6039853"/>
          </a:xfrm>
          <a:prstGeom prst="rect">
            <a:avLst/>
          </a:prstGeom>
        </p:spPr>
      </p:pic>
      <p:pic>
        <p:nvPicPr>
          <p:cNvPr id="5" name="Picture 4">
            <a:extLst>
              <a:ext uri="{FF2B5EF4-FFF2-40B4-BE49-F238E27FC236}">
                <a16:creationId xmlns:a16="http://schemas.microsoft.com/office/drawing/2014/main" id="{3F0EFF20-148A-C749-B44D-DD1F5C773433}"/>
              </a:ext>
            </a:extLst>
          </p:cNvPr>
          <p:cNvPicPr>
            <a:picLocks noChangeAspect="1"/>
          </p:cNvPicPr>
          <p:nvPr/>
        </p:nvPicPr>
        <p:blipFill>
          <a:blip r:embed="rId5"/>
          <a:stretch>
            <a:fillRect/>
          </a:stretch>
        </p:blipFill>
        <p:spPr>
          <a:xfrm>
            <a:off x="1839263" y="4428801"/>
            <a:ext cx="3516364" cy="3541661"/>
          </a:xfrm>
          <a:prstGeom prst="rect">
            <a:avLst/>
          </a:prstGeom>
        </p:spPr>
      </p:pic>
      <p:pic>
        <p:nvPicPr>
          <p:cNvPr id="6" name="Picture 5">
            <a:extLst>
              <a:ext uri="{FF2B5EF4-FFF2-40B4-BE49-F238E27FC236}">
                <a16:creationId xmlns:a16="http://schemas.microsoft.com/office/drawing/2014/main" id="{394E1B30-5956-5849-93D4-3F5D43BDD602}"/>
              </a:ext>
            </a:extLst>
          </p:cNvPr>
          <p:cNvPicPr>
            <a:picLocks noChangeAspect="1"/>
          </p:cNvPicPr>
          <p:nvPr/>
        </p:nvPicPr>
        <p:blipFill>
          <a:blip r:embed="rId6"/>
          <a:stretch>
            <a:fillRect/>
          </a:stretch>
        </p:blipFill>
        <p:spPr>
          <a:xfrm>
            <a:off x="6322972" y="3721502"/>
            <a:ext cx="1903495" cy="2860443"/>
          </a:xfrm>
          <a:prstGeom prst="rect">
            <a:avLst/>
          </a:prstGeom>
        </p:spPr>
      </p:pic>
    </p:spTree>
    <p:extLst>
      <p:ext uri="{BB962C8B-B14F-4D97-AF65-F5344CB8AC3E}">
        <p14:creationId xmlns:p14="http://schemas.microsoft.com/office/powerpoint/2010/main" val="2858315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953089C-5181-9A40-A06B-8DA4003C9BBF}"/>
              </a:ext>
            </a:extLst>
          </p:cNvPr>
          <p:cNvPicPr>
            <a:picLocks noChangeAspect="1"/>
          </p:cNvPicPr>
          <p:nvPr/>
        </p:nvPicPr>
        <p:blipFill>
          <a:blip r:embed="rId2"/>
          <a:stretch>
            <a:fillRect/>
          </a:stretch>
        </p:blipFill>
        <p:spPr>
          <a:xfrm>
            <a:off x="1326398" y="2405169"/>
            <a:ext cx="3287040" cy="1848960"/>
          </a:xfrm>
          <a:prstGeom prst="rect">
            <a:avLst/>
          </a:prstGeom>
        </p:spPr>
      </p:pic>
      <p:sp>
        <p:nvSpPr>
          <p:cNvPr id="2" name="Title 1">
            <a:extLst>
              <a:ext uri="{FF2B5EF4-FFF2-40B4-BE49-F238E27FC236}">
                <a16:creationId xmlns:a16="http://schemas.microsoft.com/office/drawing/2014/main" id="{96106B67-2C1C-C245-AE33-EA736C3AA972}"/>
              </a:ext>
            </a:extLst>
          </p:cNvPr>
          <p:cNvSpPr>
            <a:spLocks noGrp="1"/>
          </p:cNvSpPr>
          <p:nvPr>
            <p:ph type="title"/>
          </p:nvPr>
        </p:nvSpPr>
        <p:spPr/>
        <p:txBody>
          <a:bodyPr/>
          <a:lstStyle/>
          <a:p>
            <a:r>
              <a:rPr lang="en-US" dirty="0" err="1"/>
              <a:t>Foodways</a:t>
            </a:r>
            <a:endParaRPr lang="en-US" dirty="0"/>
          </a:p>
        </p:txBody>
      </p:sp>
      <p:pic>
        <p:nvPicPr>
          <p:cNvPr id="6" name="Picture 5">
            <a:extLst>
              <a:ext uri="{FF2B5EF4-FFF2-40B4-BE49-F238E27FC236}">
                <a16:creationId xmlns:a16="http://schemas.microsoft.com/office/drawing/2014/main" id="{7BD95D25-1F69-2843-ABBB-8C8975DF16A6}"/>
              </a:ext>
            </a:extLst>
          </p:cNvPr>
          <p:cNvPicPr>
            <a:picLocks noChangeAspect="1"/>
          </p:cNvPicPr>
          <p:nvPr/>
        </p:nvPicPr>
        <p:blipFill>
          <a:blip r:embed="rId3"/>
          <a:stretch>
            <a:fillRect/>
          </a:stretch>
        </p:blipFill>
        <p:spPr>
          <a:xfrm>
            <a:off x="6462939" y="4158456"/>
            <a:ext cx="4053274" cy="2699544"/>
          </a:xfrm>
          <a:prstGeom prst="rect">
            <a:avLst/>
          </a:prstGeom>
        </p:spPr>
      </p:pic>
      <p:sp>
        <p:nvSpPr>
          <p:cNvPr id="8" name="TextBox 7">
            <a:extLst>
              <a:ext uri="{FF2B5EF4-FFF2-40B4-BE49-F238E27FC236}">
                <a16:creationId xmlns:a16="http://schemas.microsoft.com/office/drawing/2014/main" id="{44BD6525-CE1F-614F-8503-72476B193063}"/>
              </a:ext>
            </a:extLst>
          </p:cNvPr>
          <p:cNvSpPr txBox="1"/>
          <p:nvPr/>
        </p:nvSpPr>
        <p:spPr>
          <a:xfrm>
            <a:off x="2671775" y="5411271"/>
            <a:ext cx="3791164" cy="1200329"/>
          </a:xfrm>
          <a:prstGeom prst="rect">
            <a:avLst/>
          </a:prstGeom>
          <a:noFill/>
        </p:spPr>
        <p:txBody>
          <a:bodyPr wrap="square" rtlCol="0">
            <a:spAutoFit/>
          </a:bodyPr>
          <a:lstStyle/>
          <a:p>
            <a:r>
              <a:rPr lang="en-US" sz="1200" dirty="0"/>
              <a:t>It's Garcia's Deluxe Mexican Dinner, at Garcia’s Mexican Restaurant, 842 Fredericksburg Road, and it consists of two cheese enchilada and a pork </a:t>
            </a:r>
            <a:r>
              <a:rPr lang="en-US" sz="1200" dirty="0" err="1"/>
              <a:t>tamal</a:t>
            </a:r>
            <a:r>
              <a:rPr lang="en-US" sz="1200" dirty="0"/>
              <a:t> under chili con carne and yellow cheese; a freshly fried beef crispy taco, Mexican rice and refried beans. </a:t>
            </a:r>
            <a:r>
              <a:rPr lang="en-US" sz="1200" dirty="0" err="1"/>
              <a:t>MySA</a:t>
            </a:r>
            <a:endParaRPr lang="en-US" sz="1200" dirty="0"/>
          </a:p>
        </p:txBody>
      </p:sp>
      <p:sp>
        <p:nvSpPr>
          <p:cNvPr id="5" name="Content Placeholder 4">
            <a:extLst>
              <a:ext uri="{FF2B5EF4-FFF2-40B4-BE49-F238E27FC236}">
                <a16:creationId xmlns:a16="http://schemas.microsoft.com/office/drawing/2014/main" id="{960812A1-4AA3-A347-963E-DCF15F926329}"/>
              </a:ext>
            </a:extLst>
          </p:cNvPr>
          <p:cNvSpPr>
            <a:spLocks noGrp="1"/>
          </p:cNvSpPr>
          <p:nvPr>
            <p:ph idx="1"/>
          </p:nvPr>
        </p:nvSpPr>
        <p:spPr/>
        <p:txBody>
          <a:bodyPr/>
          <a:lstStyle/>
          <a:p>
            <a:endParaRPr lang="en-US"/>
          </a:p>
        </p:txBody>
      </p:sp>
      <p:pic>
        <p:nvPicPr>
          <p:cNvPr id="9" name="Picture 8" descr="Unknown.jpeg">
            <a:extLst>
              <a:ext uri="{FF2B5EF4-FFF2-40B4-BE49-F238E27FC236}">
                <a16:creationId xmlns:a16="http://schemas.microsoft.com/office/drawing/2014/main" id="{F51FCECF-D906-8C47-8002-EF7269BB9D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2880" y="302411"/>
            <a:ext cx="4105368" cy="2731936"/>
          </a:xfrm>
          <a:prstGeom prst="rect">
            <a:avLst/>
          </a:prstGeom>
        </p:spPr>
      </p:pic>
      <p:pic>
        <p:nvPicPr>
          <p:cNvPr id="10" name="Picture 9">
            <a:extLst>
              <a:ext uri="{FF2B5EF4-FFF2-40B4-BE49-F238E27FC236}">
                <a16:creationId xmlns:a16="http://schemas.microsoft.com/office/drawing/2014/main" id="{5FFF6F41-4C97-DF4B-A020-9C7925A81FD9}"/>
              </a:ext>
            </a:extLst>
          </p:cNvPr>
          <p:cNvPicPr>
            <a:picLocks noChangeAspect="1"/>
          </p:cNvPicPr>
          <p:nvPr/>
        </p:nvPicPr>
        <p:blipFill>
          <a:blip r:embed="rId5"/>
          <a:stretch>
            <a:fillRect/>
          </a:stretch>
        </p:blipFill>
        <p:spPr>
          <a:xfrm>
            <a:off x="3817533" y="1570629"/>
            <a:ext cx="3289300" cy="2463800"/>
          </a:xfrm>
          <a:prstGeom prst="rect">
            <a:avLst/>
          </a:prstGeom>
        </p:spPr>
      </p:pic>
      <p:pic>
        <p:nvPicPr>
          <p:cNvPr id="11" name="Picture 10">
            <a:extLst>
              <a:ext uri="{FF2B5EF4-FFF2-40B4-BE49-F238E27FC236}">
                <a16:creationId xmlns:a16="http://schemas.microsoft.com/office/drawing/2014/main" id="{AA460380-1D31-FD40-A8A6-10ACDBAFC9C9}"/>
              </a:ext>
            </a:extLst>
          </p:cNvPr>
          <p:cNvPicPr>
            <a:picLocks noChangeAspect="1"/>
          </p:cNvPicPr>
          <p:nvPr/>
        </p:nvPicPr>
        <p:blipFill>
          <a:blip r:embed="rId6"/>
          <a:stretch>
            <a:fillRect/>
          </a:stretch>
        </p:blipFill>
        <p:spPr>
          <a:xfrm>
            <a:off x="286485" y="4034429"/>
            <a:ext cx="2590800" cy="2590800"/>
          </a:xfrm>
          <a:prstGeom prst="rect">
            <a:avLst/>
          </a:prstGeom>
        </p:spPr>
      </p:pic>
    </p:spTree>
    <p:extLst>
      <p:ext uri="{BB962C8B-B14F-4D97-AF65-F5344CB8AC3E}">
        <p14:creationId xmlns:p14="http://schemas.microsoft.com/office/powerpoint/2010/main" val="1954821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Cookbook discussion	</a:t>
            </a:r>
          </a:p>
        </p:txBody>
      </p:sp>
      <p:sp>
        <p:nvSpPr>
          <p:cNvPr id="3" name="Content Placeholder 2"/>
          <p:cNvSpPr>
            <a:spLocks noGrp="1"/>
          </p:cNvSpPr>
          <p:nvPr>
            <p:ph idx="1"/>
          </p:nvPr>
        </p:nvSpPr>
        <p:spPr/>
        <p:txBody>
          <a:bodyPr/>
          <a:lstStyle/>
          <a:p>
            <a:r>
              <a:rPr lang="en-US" dirty="0">
                <a:hlinkClick r:id="rId2"/>
              </a:rPr>
              <a:t>https://archive.org/details/cbk</a:t>
            </a:r>
            <a:endParaRPr lang="en-US" dirty="0"/>
          </a:p>
          <a:p>
            <a:r>
              <a:rPr lang="en-US" dirty="0"/>
              <a:t>Small groups</a:t>
            </a:r>
          </a:p>
          <a:p>
            <a:pPr lvl="1"/>
            <a:r>
              <a:rPr lang="en-US" dirty="0"/>
              <a:t>What is the representation of Texas as told through food in your cookbook?</a:t>
            </a:r>
          </a:p>
          <a:p>
            <a:pPr lvl="1"/>
            <a:r>
              <a:rPr lang="en-US" dirty="0"/>
              <a:t>Pick one recipe that your group believes represents Texas foods.</a:t>
            </a:r>
          </a:p>
          <a:p>
            <a:pPr lvl="1"/>
            <a:r>
              <a:rPr lang="en-US" dirty="0"/>
              <a:t>Pick one recipe that the group wants to highlight </a:t>
            </a:r>
            <a:r>
              <a:rPr lang="en-US"/>
              <a:t>as unique </a:t>
            </a:r>
            <a:r>
              <a:rPr lang="en-US" dirty="0"/>
              <a:t>to the cookbook or to Texas. </a:t>
            </a:r>
          </a:p>
          <a:p>
            <a:endParaRPr lang="en-US" dirty="0"/>
          </a:p>
        </p:txBody>
      </p:sp>
    </p:spTree>
    <p:extLst>
      <p:ext uri="{BB962C8B-B14F-4D97-AF65-F5344CB8AC3E}">
        <p14:creationId xmlns:p14="http://schemas.microsoft.com/office/powerpoint/2010/main" val="2845741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CD291-8196-9F43-8462-835E7D40F56B}"/>
              </a:ext>
            </a:extLst>
          </p:cNvPr>
          <p:cNvSpPr>
            <a:spLocks noGrp="1"/>
          </p:cNvSpPr>
          <p:nvPr>
            <p:ph type="title"/>
          </p:nvPr>
        </p:nvSpPr>
        <p:spPr/>
        <p:txBody>
          <a:bodyPr/>
          <a:lstStyle/>
          <a:p>
            <a:r>
              <a:rPr lang="en-US" dirty="0"/>
              <a:t>Project based learning</a:t>
            </a:r>
          </a:p>
        </p:txBody>
      </p:sp>
      <p:sp>
        <p:nvSpPr>
          <p:cNvPr id="3" name="Text Placeholder 2">
            <a:extLst>
              <a:ext uri="{FF2B5EF4-FFF2-40B4-BE49-F238E27FC236}">
                <a16:creationId xmlns:a16="http://schemas.microsoft.com/office/drawing/2014/main" id="{32DA51D1-A6FD-2B4C-AA89-CE666AA6A56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63655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89229-BFC5-F343-99A8-94601540A8A5}"/>
              </a:ext>
            </a:extLst>
          </p:cNvPr>
          <p:cNvSpPr>
            <a:spLocks noGrp="1"/>
          </p:cNvSpPr>
          <p:nvPr>
            <p:ph type="title"/>
          </p:nvPr>
        </p:nvSpPr>
        <p:spPr/>
        <p:txBody>
          <a:bodyPr/>
          <a:lstStyle/>
          <a:p>
            <a:r>
              <a:rPr lang="en-US" dirty="0"/>
              <a:t>Writing: TEKS 10</a:t>
            </a:r>
          </a:p>
        </p:txBody>
      </p:sp>
      <p:sp>
        <p:nvSpPr>
          <p:cNvPr id="3" name="Content Placeholder 2">
            <a:extLst>
              <a:ext uri="{FF2B5EF4-FFF2-40B4-BE49-F238E27FC236}">
                <a16:creationId xmlns:a16="http://schemas.microsoft.com/office/drawing/2014/main" id="{6507B705-32DF-6C42-B4BB-68896CDAAE0F}"/>
              </a:ext>
            </a:extLst>
          </p:cNvPr>
          <p:cNvSpPr>
            <a:spLocks noGrp="1"/>
          </p:cNvSpPr>
          <p:nvPr>
            <p:ph idx="1"/>
          </p:nvPr>
        </p:nvSpPr>
        <p:spPr>
          <a:xfrm>
            <a:off x="513347" y="2121407"/>
            <a:ext cx="10614901" cy="4455855"/>
          </a:xfrm>
        </p:spPr>
        <p:txBody>
          <a:bodyPr>
            <a:normAutofit/>
          </a:bodyPr>
          <a:lstStyle/>
          <a:p>
            <a:pPr marL="0" indent="0">
              <a:buNone/>
            </a:pPr>
            <a:r>
              <a:rPr lang="en-US" dirty="0"/>
              <a:t> Composition: listening, speaking, reading, writing, and thinking using multiple texts--genres. The student uses genre characteristics and craft to compose multiple texts that are meaningful. The student is expected to:</a:t>
            </a:r>
          </a:p>
          <a:p>
            <a:pPr marL="0" indent="0">
              <a:buNone/>
            </a:pPr>
            <a:r>
              <a:rPr lang="en-US" dirty="0"/>
              <a:t>(A)          compose literary texts such as fiction and poetry using genre characteristics and craft;</a:t>
            </a:r>
          </a:p>
          <a:p>
            <a:pPr marL="0" indent="0">
              <a:buNone/>
            </a:pPr>
            <a:r>
              <a:rPr lang="en-US" dirty="0"/>
              <a:t>(B)          compose informational texts such as </a:t>
            </a:r>
            <a:r>
              <a:rPr lang="en-US" dirty="0">
                <a:solidFill>
                  <a:srgbClr val="FF0000"/>
                </a:solidFill>
              </a:rPr>
              <a:t>explanatory essays, </a:t>
            </a:r>
            <a:r>
              <a:rPr lang="en-US" dirty="0"/>
              <a:t>reports, resumes, and </a:t>
            </a:r>
            <a:r>
              <a:rPr lang="en-US" dirty="0">
                <a:solidFill>
                  <a:srgbClr val="FF0000"/>
                </a:solidFill>
              </a:rPr>
              <a:t>personal essays </a:t>
            </a:r>
            <a:r>
              <a:rPr lang="en-US" dirty="0"/>
              <a:t>using genre characteristics and craft;</a:t>
            </a:r>
          </a:p>
          <a:p>
            <a:pPr marL="0" indent="0">
              <a:buNone/>
            </a:pPr>
            <a:r>
              <a:rPr lang="en-US" dirty="0"/>
              <a:t>(C)          compose argumentative texts using genre characteristics and craft;</a:t>
            </a:r>
          </a:p>
          <a:p>
            <a:pPr marL="0" indent="0">
              <a:buNone/>
            </a:pPr>
            <a:r>
              <a:rPr lang="en-US" dirty="0"/>
              <a:t>(D)          compose correspondence in a professional or friendly structure;</a:t>
            </a:r>
          </a:p>
          <a:p>
            <a:pPr marL="0" indent="0">
              <a:buNone/>
            </a:pPr>
            <a:r>
              <a:rPr lang="en-US" dirty="0"/>
              <a:t>(E)           compose literary analysis using genre characteristics and craft; and</a:t>
            </a:r>
          </a:p>
          <a:p>
            <a:pPr marL="0" indent="0">
              <a:buNone/>
            </a:pPr>
            <a:r>
              <a:rPr lang="en-US" dirty="0"/>
              <a:t>(F)           compose </a:t>
            </a:r>
            <a:r>
              <a:rPr lang="en-US" dirty="0">
                <a:solidFill>
                  <a:srgbClr val="FF0000"/>
                </a:solidFill>
              </a:rPr>
              <a:t>rhetorical analysis </a:t>
            </a:r>
            <a:r>
              <a:rPr lang="en-US" dirty="0"/>
              <a:t>using genre characteristics and craft.</a:t>
            </a:r>
          </a:p>
          <a:p>
            <a:endParaRPr lang="en-US" dirty="0"/>
          </a:p>
        </p:txBody>
      </p:sp>
    </p:spTree>
    <p:extLst>
      <p:ext uri="{BB962C8B-B14F-4D97-AF65-F5344CB8AC3E}">
        <p14:creationId xmlns:p14="http://schemas.microsoft.com/office/powerpoint/2010/main" val="1103376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B40AF-B688-6D44-8244-40B977F2F4AB}"/>
              </a:ext>
            </a:extLst>
          </p:cNvPr>
          <p:cNvSpPr>
            <a:spLocks noGrp="1"/>
          </p:cNvSpPr>
          <p:nvPr>
            <p:ph type="title"/>
          </p:nvPr>
        </p:nvSpPr>
        <p:spPr/>
        <p:txBody>
          <a:bodyPr/>
          <a:lstStyle/>
          <a:p>
            <a:r>
              <a:rPr lang="en-US" dirty="0"/>
              <a:t>Writing and the </a:t>
            </a:r>
            <a:r>
              <a:rPr lang="en-US" dirty="0" err="1"/>
              <a:t>Unessay</a:t>
            </a:r>
            <a:endParaRPr lang="en-US" dirty="0"/>
          </a:p>
        </p:txBody>
      </p:sp>
      <p:pic>
        <p:nvPicPr>
          <p:cNvPr id="4" name="Picture 3">
            <a:extLst>
              <a:ext uri="{FF2B5EF4-FFF2-40B4-BE49-F238E27FC236}">
                <a16:creationId xmlns:a16="http://schemas.microsoft.com/office/drawing/2014/main" id="{B8FC6AE1-A79F-2C40-96F2-DF680BF9B37F}"/>
              </a:ext>
            </a:extLst>
          </p:cNvPr>
          <p:cNvPicPr>
            <a:picLocks noChangeAspect="1"/>
          </p:cNvPicPr>
          <p:nvPr/>
        </p:nvPicPr>
        <p:blipFill>
          <a:blip r:embed="rId2"/>
          <a:stretch>
            <a:fillRect/>
          </a:stretch>
        </p:blipFill>
        <p:spPr>
          <a:xfrm>
            <a:off x="1698362" y="1790539"/>
            <a:ext cx="5983705" cy="4487779"/>
          </a:xfrm>
          <a:prstGeom prst="rect">
            <a:avLst/>
          </a:prstGeom>
        </p:spPr>
      </p:pic>
      <p:pic>
        <p:nvPicPr>
          <p:cNvPr id="5" name="Picture 4">
            <a:extLst>
              <a:ext uri="{FF2B5EF4-FFF2-40B4-BE49-F238E27FC236}">
                <a16:creationId xmlns:a16="http://schemas.microsoft.com/office/drawing/2014/main" id="{4710586A-169A-3643-8623-96EE185ED1F5}"/>
              </a:ext>
            </a:extLst>
          </p:cNvPr>
          <p:cNvPicPr>
            <a:picLocks noChangeAspect="1"/>
          </p:cNvPicPr>
          <p:nvPr/>
        </p:nvPicPr>
        <p:blipFill>
          <a:blip r:embed="rId3"/>
          <a:stretch>
            <a:fillRect/>
          </a:stretch>
        </p:blipFill>
        <p:spPr>
          <a:xfrm>
            <a:off x="8461769" y="208387"/>
            <a:ext cx="3730231" cy="3826042"/>
          </a:xfrm>
          <a:prstGeom prst="rect">
            <a:avLst/>
          </a:prstGeom>
        </p:spPr>
      </p:pic>
      <p:pic>
        <p:nvPicPr>
          <p:cNvPr id="7" name="Content Placeholder 6">
            <a:extLst>
              <a:ext uri="{FF2B5EF4-FFF2-40B4-BE49-F238E27FC236}">
                <a16:creationId xmlns:a16="http://schemas.microsoft.com/office/drawing/2014/main" id="{6EF80D8E-759B-804B-BA4E-39026222BCF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573245" y="2806700"/>
            <a:ext cx="2677380" cy="4051300"/>
          </a:xfrm>
        </p:spPr>
      </p:pic>
      <p:pic>
        <p:nvPicPr>
          <p:cNvPr id="8" name="Picture 7">
            <a:extLst>
              <a:ext uri="{FF2B5EF4-FFF2-40B4-BE49-F238E27FC236}">
                <a16:creationId xmlns:a16="http://schemas.microsoft.com/office/drawing/2014/main" id="{F34B825F-04A4-9841-8071-434AEFFC1ED1}"/>
              </a:ext>
            </a:extLst>
          </p:cNvPr>
          <p:cNvPicPr>
            <a:picLocks noChangeAspect="1"/>
          </p:cNvPicPr>
          <p:nvPr/>
        </p:nvPicPr>
        <p:blipFill>
          <a:blip r:embed="rId5"/>
          <a:stretch>
            <a:fillRect/>
          </a:stretch>
        </p:blipFill>
        <p:spPr>
          <a:xfrm>
            <a:off x="9601200" y="3687518"/>
            <a:ext cx="2590800" cy="2590800"/>
          </a:xfrm>
          <a:prstGeom prst="rect">
            <a:avLst/>
          </a:prstGeom>
        </p:spPr>
      </p:pic>
      <p:pic>
        <p:nvPicPr>
          <p:cNvPr id="9" name="Picture 8">
            <a:extLst>
              <a:ext uri="{FF2B5EF4-FFF2-40B4-BE49-F238E27FC236}">
                <a16:creationId xmlns:a16="http://schemas.microsoft.com/office/drawing/2014/main" id="{7DFFE84C-2DC0-7041-BD2B-27591F63A740}"/>
              </a:ext>
            </a:extLst>
          </p:cNvPr>
          <p:cNvPicPr>
            <a:picLocks noChangeAspect="1"/>
          </p:cNvPicPr>
          <p:nvPr/>
        </p:nvPicPr>
        <p:blipFill>
          <a:blip r:embed="rId6"/>
          <a:stretch>
            <a:fillRect/>
          </a:stretch>
        </p:blipFill>
        <p:spPr>
          <a:xfrm>
            <a:off x="286485" y="4034429"/>
            <a:ext cx="2590800" cy="2590800"/>
          </a:xfrm>
          <a:prstGeom prst="rect">
            <a:avLst/>
          </a:prstGeom>
        </p:spPr>
      </p:pic>
    </p:spTree>
    <p:extLst>
      <p:ext uri="{BB962C8B-B14F-4D97-AF65-F5344CB8AC3E}">
        <p14:creationId xmlns:p14="http://schemas.microsoft.com/office/powerpoint/2010/main" val="210615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42F95-BC0F-7F48-A01D-46B2C8B4F5B9}"/>
              </a:ext>
            </a:extLst>
          </p:cNvPr>
          <p:cNvSpPr>
            <a:spLocks noGrp="1"/>
          </p:cNvSpPr>
          <p:nvPr>
            <p:ph type="title"/>
          </p:nvPr>
        </p:nvSpPr>
        <p:spPr/>
        <p:txBody>
          <a:bodyPr/>
          <a:lstStyle/>
          <a:p>
            <a:r>
              <a:rPr lang="en-US" dirty="0"/>
              <a:t>Prompt-- Choices</a:t>
            </a:r>
          </a:p>
        </p:txBody>
      </p:sp>
      <p:sp>
        <p:nvSpPr>
          <p:cNvPr id="3" name="Content Placeholder 2">
            <a:extLst>
              <a:ext uri="{FF2B5EF4-FFF2-40B4-BE49-F238E27FC236}">
                <a16:creationId xmlns:a16="http://schemas.microsoft.com/office/drawing/2014/main" id="{AA58499A-EAF3-A549-B8B6-2D59C634DE7F}"/>
              </a:ext>
            </a:extLst>
          </p:cNvPr>
          <p:cNvSpPr>
            <a:spLocks noGrp="1"/>
          </p:cNvSpPr>
          <p:nvPr>
            <p:ph idx="1"/>
          </p:nvPr>
        </p:nvSpPr>
        <p:spPr>
          <a:xfrm>
            <a:off x="239843" y="1723869"/>
            <a:ext cx="11392524" cy="4856813"/>
          </a:xfrm>
        </p:spPr>
        <p:txBody>
          <a:bodyPr>
            <a:normAutofit/>
          </a:bodyPr>
          <a:lstStyle/>
          <a:p>
            <a:pPr marL="0" indent="0">
              <a:buNone/>
            </a:pPr>
            <a:r>
              <a:rPr lang="en-US" dirty="0"/>
              <a:t>An </a:t>
            </a:r>
            <a:r>
              <a:rPr lang="en-US" dirty="0" err="1"/>
              <a:t>Unessay</a:t>
            </a:r>
            <a:r>
              <a:rPr lang="en-US" dirty="0"/>
              <a:t> is a creative way to engage with topics that we have considered in this course.</a:t>
            </a:r>
          </a:p>
          <a:p>
            <a:pPr lvl="1"/>
            <a:r>
              <a:rPr lang="en-US" dirty="0"/>
              <a:t>Choose your own topic</a:t>
            </a:r>
          </a:p>
          <a:p>
            <a:pPr lvl="1"/>
            <a:r>
              <a:rPr lang="en-US" dirty="0"/>
              <a:t>Present it any way you please</a:t>
            </a:r>
          </a:p>
          <a:p>
            <a:pPr lvl="1"/>
            <a:r>
              <a:rPr lang="en-US" dirty="0"/>
              <a:t>Be evaluated on how compelling and effective your </a:t>
            </a:r>
            <a:r>
              <a:rPr lang="en-US" dirty="0" err="1"/>
              <a:t>unessay</a:t>
            </a:r>
            <a:r>
              <a:rPr lang="en-US" dirty="0"/>
              <a:t> is</a:t>
            </a:r>
          </a:p>
          <a:p>
            <a:pPr lvl="1"/>
            <a:r>
              <a:rPr lang="en-US" dirty="0"/>
              <a:t>Relate a critical reflection on ideas of Texas and Texas literature</a:t>
            </a:r>
          </a:p>
          <a:p>
            <a:r>
              <a:rPr lang="en-US" dirty="0"/>
              <a:t>Previous projects:  </a:t>
            </a:r>
          </a:p>
          <a:p>
            <a:pPr lvl="1"/>
            <a:r>
              <a:rPr lang="en-US" dirty="0"/>
              <a:t>a video that explores the idea of Texas landscape </a:t>
            </a:r>
          </a:p>
          <a:p>
            <a:pPr lvl="1"/>
            <a:r>
              <a:rPr lang="en-US" dirty="0"/>
              <a:t>a song that you write that represents the diversity of Texas’ music tradition</a:t>
            </a:r>
          </a:p>
          <a:p>
            <a:pPr lvl="1"/>
            <a:r>
              <a:rPr lang="en-US" dirty="0"/>
              <a:t>a sewing or knitting project</a:t>
            </a:r>
          </a:p>
          <a:p>
            <a:pPr lvl="1"/>
            <a:r>
              <a:rPr lang="en-US" dirty="0"/>
              <a:t>food that you produce, such as a dinner based on your family’s Texas recipes, or a cookbook</a:t>
            </a:r>
          </a:p>
          <a:p>
            <a:pPr lvl="1"/>
            <a:r>
              <a:rPr lang="en-US" dirty="0"/>
              <a:t>multi-media projects, art projects, 3d board games, or a video game</a:t>
            </a:r>
          </a:p>
          <a:p>
            <a:pPr lvl="1"/>
            <a:r>
              <a:rPr lang="en-US" dirty="0"/>
              <a:t>social media project, such as Instagram or twitter. </a:t>
            </a:r>
          </a:p>
        </p:txBody>
      </p:sp>
    </p:spTree>
    <p:extLst>
      <p:ext uri="{BB962C8B-B14F-4D97-AF65-F5344CB8AC3E}">
        <p14:creationId xmlns:p14="http://schemas.microsoft.com/office/powerpoint/2010/main" val="2036782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97A1B-DB83-6B48-BFC9-1A3AA35D52E6}"/>
              </a:ext>
            </a:extLst>
          </p:cNvPr>
          <p:cNvSpPr>
            <a:spLocks noGrp="1"/>
          </p:cNvSpPr>
          <p:nvPr>
            <p:ph type="title"/>
          </p:nvPr>
        </p:nvSpPr>
        <p:spPr/>
        <p:txBody>
          <a:bodyPr/>
          <a:lstStyle/>
          <a:p>
            <a:r>
              <a:rPr lang="en-US" dirty="0"/>
              <a:t>Prompt/Examples</a:t>
            </a:r>
          </a:p>
        </p:txBody>
      </p:sp>
      <p:sp>
        <p:nvSpPr>
          <p:cNvPr id="3" name="Content Placeholder 2">
            <a:extLst>
              <a:ext uri="{FF2B5EF4-FFF2-40B4-BE49-F238E27FC236}">
                <a16:creationId xmlns:a16="http://schemas.microsoft.com/office/drawing/2014/main" id="{655F863F-8241-1247-B224-85DDCDC7A9C5}"/>
              </a:ext>
            </a:extLst>
          </p:cNvPr>
          <p:cNvSpPr>
            <a:spLocks noGrp="1"/>
          </p:cNvSpPr>
          <p:nvPr>
            <p:ph idx="1"/>
          </p:nvPr>
        </p:nvSpPr>
        <p:spPr>
          <a:xfrm>
            <a:off x="479685" y="1828800"/>
            <a:ext cx="10648563" cy="4703164"/>
          </a:xfrm>
        </p:spPr>
        <p:txBody>
          <a:bodyPr>
            <a:normAutofit/>
          </a:bodyPr>
          <a:lstStyle/>
          <a:p>
            <a:r>
              <a:rPr lang="en-US" dirty="0"/>
              <a:t>Here is an essay that shows some examples of </a:t>
            </a:r>
            <a:r>
              <a:rPr lang="en-US" dirty="0" err="1"/>
              <a:t>unessays</a:t>
            </a:r>
            <a:r>
              <a:rPr lang="en-US" dirty="0"/>
              <a:t>. None of these examples are specific to Texas literature, but they give you some ideas about how broad you may go with this project:</a:t>
            </a:r>
          </a:p>
          <a:p>
            <a:pPr lvl="1"/>
            <a:r>
              <a:rPr lang="en-US" dirty="0">
                <a:hlinkClick r:id="rId2"/>
              </a:rPr>
              <a:t>https://catherinedenial.org/blog/uncategorized/the-unessay/</a:t>
            </a:r>
            <a:r>
              <a:rPr lang="en-US" dirty="0"/>
              <a:t> </a:t>
            </a:r>
          </a:p>
          <a:p>
            <a:pPr lvl="1"/>
            <a:r>
              <a:rPr lang="en-US" dirty="0">
                <a:hlinkClick r:id="rId3"/>
              </a:rPr>
              <a:t>https://earlyamericanists.com/2018/06/26/assigning-the-unessay-in-the-u-s-survey/</a:t>
            </a:r>
            <a:endParaRPr lang="en-US" dirty="0"/>
          </a:p>
          <a:p>
            <a:pPr lvl="1"/>
            <a:r>
              <a:rPr lang="en-US" dirty="0">
                <a:hlinkClick r:id="rId4"/>
              </a:rPr>
              <a:t>https://s18tot.ryancordell.org/assignments/unessay/</a:t>
            </a:r>
            <a:endParaRPr lang="en-US" dirty="0"/>
          </a:p>
          <a:p>
            <a:r>
              <a:rPr lang="en-US" dirty="0"/>
              <a:t>Each </a:t>
            </a:r>
            <a:r>
              <a:rPr lang="en-US" dirty="0" err="1"/>
              <a:t>unessay</a:t>
            </a:r>
            <a:r>
              <a:rPr lang="en-US" dirty="0"/>
              <a:t> should include a 1-2 page written document that explains the thinking behind the project. This is a personal reflection on the </a:t>
            </a:r>
            <a:r>
              <a:rPr lang="en-US" dirty="0" err="1"/>
              <a:t>unessay</a:t>
            </a:r>
            <a:r>
              <a:rPr lang="en-US" dirty="0"/>
              <a:t> process and should discuss what the project is considering. Remember that this is also a place to talk about what works or what doesn’t work through the </a:t>
            </a:r>
            <a:r>
              <a:rPr lang="en-US" dirty="0" err="1"/>
              <a:t>unessay</a:t>
            </a:r>
            <a:r>
              <a:rPr lang="en-US" dirty="0"/>
              <a:t>.</a:t>
            </a:r>
          </a:p>
        </p:txBody>
      </p:sp>
    </p:spTree>
    <p:extLst>
      <p:ext uri="{BB962C8B-B14F-4D97-AF65-F5344CB8AC3E}">
        <p14:creationId xmlns:p14="http://schemas.microsoft.com/office/powerpoint/2010/main" val="3832737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AE322-B782-5148-B2E1-D86951343C0E}"/>
              </a:ext>
            </a:extLst>
          </p:cNvPr>
          <p:cNvSpPr>
            <a:spLocks noGrp="1"/>
          </p:cNvSpPr>
          <p:nvPr>
            <p:ph type="title"/>
          </p:nvPr>
        </p:nvSpPr>
        <p:spPr/>
        <p:txBody>
          <a:bodyPr/>
          <a:lstStyle/>
          <a:p>
            <a:r>
              <a:rPr lang="en-US" dirty="0"/>
              <a:t>Grading</a:t>
            </a:r>
          </a:p>
        </p:txBody>
      </p:sp>
      <p:sp>
        <p:nvSpPr>
          <p:cNvPr id="3" name="Content Placeholder 2">
            <a:extLst>
              <a:ext uri="{FF2B5EF4-FFF2-40B4-BE49-F238E27FC236}">
                <a16:creationId xmlns:a16="http://schemas.microsoft.com/office/drawing/2014/main" id="{D672CE6B-3A89-8B41-BF47-5C12D0CD5B8B}"/>
              </a:ext>
            </a:extLst>
          </p:cNvPr>
          <p:cNvSpPr>
            <a:spLocks noGrp="1"/>
          </p:cNvSpPr>
          <p:nvPr>
            <p:ph idx="1"/>
          </p:nvPr>
        </p:nvSpPr>
        <p:spPr>
          <a:xfrm>
            <a:off x="161365" y="1734671"/>
            <a:ext cx="10966883" cy="4921623"/>
          </a:xfrm>
        </p:spPr>
        <p:txBody>
          <a:bodyPr>
            <a:normAutofit fontScale="92500" lnSpcReduction="10000"/>
          </a:bodyPr>
          <a:lstStyle/>
          <a:p>
            <a:pPr marL="0" indent="0">
              <a:buNone/>
            </a:pPr>
            <a:r>
              <a:rPr lang="en-US" dirty="0"/>
              <a:t>An </a:t>
            </a:r>
            <a:r>
              <a:rPr lang="en-US" dirty="0" err="1"/>
              <a:t>unessay</a:t>
            </a:r>
            <a:r>
              <a:rPr lang="en-US" dirty="0"/>
              <a:t> is compelling when it shows some combination of the following (adopted from Dr. Ryan </a:t>
            </a:r>
            <a:r>
              <a:rPr lang="en-US"/>
              <a:t>Cordell):</a:t>
            </a:r>
          </a:p>
          <a:p>
            <a:pPr marL="0" indent="0">
              <a:buNone/>
            </a:pPr>
            <a:endParaRPr lang="en-US" dirty="0"/>
          </a:p>
          <a:p>
            <a:pPr lvl="1"/>
            <a:r>
              <a:rPr lang="en-US" dirty="0"/>
              <a:t>it is as interesting as its topic and approach allows</a:t>
            </a:r>
          </a:p>
          <a:p>
            <a:pPr lvl="1"/>
            <a:r>
              <a:rPr lang="en-US" dirty="0"/>
              <a:t>it is as complete as its topic and approach allows (it doesn’t leave the audience thinking that important points are being skipped over or ignored)</a:t>
            </a:r>
          </a:p>
          <a:p>
            <a:pPr lvl="1"/>
            <a:r>
              <a:rPr lang="en-US" dirty="0"/>
              <a:t>it is truthful (any questions, evidence, conclusions, or arguments you raise are honestly and accurately presented)</a:t>
            </a:r>
          </a:p>
          <a:p>
            <a:pPr lvl="1"/>
            <a:r>
              <a:rPr lang="en-US" dirty="0"/>
              <a:t>it makes an argument, taking a particular point of view on the topic. A good </a:t>
            </a:r>
            <a:r>
              <a:rPr lang="en-US" dirty="0" err="1"/>
              <a:t>unessay</a:t>
            </a:r>
            <a:r>
              <a:rPr lang="en-US" dirty="0"/>
              <a:t> doesn’t just describe, it </a:t>
            </a:r>
            <a:r>
              <a:rPr lang="en-US" i="1" dirty="0"/>
              <a:t>synthesizes</a:t>
            </a:r>
            <a:r>
              <a:rPr lang="en-US" dirty="0"/>
              <a:t> and </a:t>
            </a:r>
            <a:r>
              <a:rPr lang="en-US" i="1" dirty="0"/>
              <a:t>analyzes</a:t>
            </a:r>
            <a:r>
              <a:rPr lang="en-US" dirty="0"/>
              <a:t>.</a:t>
            </a:r>
          </a:p>
          <a:p>
            <a:pPr lvl="1"/>
            <a:r>
              <a:rPr lang="en-US" dirty="0"/>
              <a:t>In terms of presentation, an </a:t>
            </a:r>
            <a:r>
              <a:rPr lang="en-US" dirty="0" err="1"/>
              <a:t>unessay</a:t>
            </a:r>
            <a:r>
              <a:rPr lang="en-US" dirty="0"/>
              <a:t> is effective when it shows some combination of these attributes:</a:t>
            </a:r>
          </a:p>
          <a:p>
            <a:pPr lvl="1"/>
            <a:r>
              <a:rPr lang="en-US" dirty="0"/>
              <a:t>it is readable/watchable/listenable: i.e. the production values are appropriately high and the audience is not distracted by avoidable lapses in presentation.</a:t>
            </a:r>
          </a:p>
          <a:p>
            <a:pPr lvl="1"/>
            <a:r>
              <a:rPr lang="en-US" dirty="0"/>
              <a:t>it is well crafted: the assignment’s invitation to write in different modes (using slang, etc.) does not mean the </a:t>
            </a:r>
            <a:r>
              <a:rPr lang="en-US" dirty="0" err="1"/>
              <a:t>unessay</a:t>
            </a:r>
            <a:r>
              <a:rPr lang="en-US" dirty="0"/>
              <a:t> needn’t be copyedited. Deliberate stylistic choices can help convey your message, while needless errors will distract from your message.</a:t>
            </a:r>
          </a:p>
          <a:p>
            <a:pPr lvl="1"/>
            <a:r>
              <a:rPr lang="en-US" dirty="0"/>
              <a:t>it is appropriate: i.e. it uses a format and medium that suits its topic and approach.</a:t>
            </a:r>
          </a:p>
          <a:p>
            <a:pPr lvl="1"/>
            <a:r>
              <a:rPr lang="en-US" dirty="0"/>
              <a:t>it is attractive: i.e. it is presented in a way that leads the audience to trust the author and his or her arguments, examples, and conclusions. (Cordell </a:t>
            </a:r>
            <a:r>
              <a:rPr lang="en-US" dirty="0">
                <a:hlinkClick r:id="rId2"/>
              </a:rPr>
              <a:t>https://s18tot.ryancordell.org/assignments/unessay/</a:t>
            </a:r>
            <a:r>
              <a:rPr lang="en-US" dirty="0"/>
              <a:t>)</a:t>
            </a:r>
          </a:p>
        </p:txBody>
      </p:sp>
    </p:spTree>
    <p:extLst>
      <p:ext uri="{BB962C8B-B14F-4D97-AF65-F5344CB8AC3E}">
        <p14:creationId xmlns:p14="http://schemas.microsoft.com/office/powerpoint/2010/main" val="4104792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7BA47-D40C-834C-9CF1-6EEE6AD9D763}"/>
              </a:ext>
            </a:extLst>
          </p:cNvPr>
          <p:cNvSpPr>
            <a:spLocks noGrp="1"/>
          </p:cNvSpPr>
          <p:nvPr>
            <p:ph type="title"/>
          </p:nvPr>
        </p:nvSpPr>
        <p:spPr/>
        <p:txBody>
          <a:bodyPr/>
          <a:lstStyle/>
          <a:p>
            <a:r>
              <a:rPr lang="en-US" dirty="0"/>
              <a:t>Writing Philosophy	</a:t>
            </a:r>
          </a:p>
        </p:txBody>
      </p:sp>
      <p:sp>
        <p:nvSpPr>
          <p:cNvPr id="3" name="Content Placeholder 2">
            <a:extLst>
              <a:ext uri="{FF2B5EF4-FFF2-40B4-BE49-F238E27FC236}">
                <a16:creationId xmlns:a16="http://schemas.microsoft.com/office/drawing/2014/main" id="{60433DF1-4288-664F-B47A-50E33522C1C6}"/>
              </a:ext>
            </a:extLst>
          </p:cNvPr>
          <p:cNvSpPr>
            <a:spLocks noGrp="1"/>
          </p:cNvSpPr>
          <p:nvPr>
            <p:ph idx="1"/>
          </p:nvPr>
        </p:nvSpPr>
        <p:spPr/>
        <p:txBody>
          <a:bodyPr/>
          <a:lstStyle/>
          <a:p>
            <a:r>
              <a:rPr lang="en-US" dirty="0"/>
              <a:t>Stair step writing</a:t>
            </a:r>
          </a:p>
          <a:p>
            <a:pPr lvl="1"/>
            <a:r>
              <a:rPr lang="en-US" dirty="0"/>
              <a:t>Short, informal writing</a:t>
            </a:r>
          </a:p>
          <a:p>
            <a:pPr lvl="1"/>
            <a:r>
              <a:rPr lang="en-US" dirty="0"/>
              <a:t>Interactive p2p assignments</a:t>
            </a:r>
          </a:p>
          <a:p>
            <a:pPr lvl="1"/>
            <a:r>
              <a:rPr lang="en-US" dirty="0"/>
              <a:t>Build Research in components</a:t>
            </a:r>
          </a:p>
          <a:p>
            <a:r>
              <a:rPr lang="en-US" dirty="0"/>
              <a:t>Variety of genres to write about</a:t>
            </a:r>
          </a:p>
          <a:p>
            <a:pPr lvl="1"/>
            <a:r>
              <a:rPr lang="en-US" dirty="0"/>
              <a:t>Students are authority?</a:t>
            </a:r>
          </a:p>
          <a:p>
            <a:r>
              <a:rPr lang="en-US" dirty="0"/>
              <a:t>Creative Assignments</a:t>
            </a:r>
          </a:p>
          <a:p>
            <a:pPr lvl="1"/>
            <a:r>
              <a:rPr lang="en-US" dirty="0" err="1"/>
              <a:t>Unessay</a:t>
            </a:r>
            <a:r>
              <a:rPr lang="en-US" dirty="0"/>
              <a:t>/essay</a:t>
            </a:r>
          </a:p>
          <a:p>
            <a:pPr marL="0" indent="0">
              <a:buNone/>
            </a:pPr>
            <a:endParaRPr lang="en-US" dirty="0"/>
          </a:p>
        </p:txBody>
      </p:sp>
    </p:spTree>
    <p:extLst>
      <p:ext uri="{BB962C8B-B14F-4D97-AF65-F5344CB8AC3E}">
        <p14:creationId xmlns:p14="http://schemas.microsoft.com/office/powerpoint/2010/main" val="245892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B7C5A-E732-1A46-BC71-3328068458A7}"/>
              </a:ext>
            </a:extLst>
          </p:cNvPr>
          <p:cNvSpPr>
            <a:spLocks noGrp="1"/>
          </p:cNvSpPr>
          <p:nvPr>
            <p:ph type="title"/>
          </p:nvPr>
        </p:nvSpPr>
        <p:spPr/>
        <p:txBody>
          <a:bodyPr/>
          <a:lstStyle/>
          <a:p>
            <a:r>
              <a:rPr lang="en-US" dirty="0"/>
              <a:t>Breakout Groups	</a:t>
            </a:r>
          </a:p>
        </p:txBody>
      </p:sp>
      <p:sp>
        <p:nvSpPr>
          <p:cNvPr id="3" name="Content Placeholder 2">
            <a:extLst>
              <a:ext uri="{FF2B5EF4-FFF2-40B4-BE49-F238E27FC236}">
                <a16:creationId xmlns:a16="http://schemas.microsoft.com/office/drawing/2014/main" id="{C01952D0-7ACA-2843-B401-740CAF560732}"/>
              </a:ext>
            </a:extLst>
          </p:cNvPr>
          <p:cNvSpPr>
            <a:spLocks noGrp="1"/>
          </p:cNvSpPr>
          <p:nvPr>
            <p:ph idx="1"/>
          </p:nvPr>
        </p:nvSpPr>
        <p:spPr/>
        <p:txBody>
          <a:bodyPr/>
          <a:lstStyle/>
          <a:p>
            <a:r>
              <a:rPr lang="en-US" dirty="0"/>
              <a:t>Choose one of the techniques outlined and discuss how you might implement this approach in your course:</a:t>
            </a:r>
          </a:p>
          <a:p>
            <a:pPr lvl="1"/>
            <a:r>
              <a:rPr lang="en-US" dirty="0"/>
              <a:t>Stair step writing</a:t>
            </a:r>
          </a:p>
          <a:p>
            <a:pPr lvl="2"/>
            <a:r>
              <a:rPr lang="en-US" dirty="0"/>
              <a:t>Short, informal writing</a:t>
            </a:r>
          </a:p>
          <a:p>
            <a:pPr lvl="2"/>
            <a:r>
              <a:rPr lang="en-US" dirty="0"/>
              <a:t>Interactive p2p assignments</a:t>
            </a:r>
          </a:p>
          <a:p>
            <a:pPr lvl="2"/>
            <a:r>
              <a:rPr lang="en-US" dirty="0"/>
              <a:t>Build Research in components</a:t>
            </a:r>
          </a:p>
          <a:p>
            <a:pPr lvl="1"/>
            <a:r>
              <a:rPr lang="en-US" dirty="0"/>
              <a:t>Variety of genres to write about</a:t>
            </a:r>
          </a:p>
          <a:p>
            <a:pPr lvl="2"/>
            <a:r>
              <a:rPr lang="en-US" dirty="0"/>
              <a:t>Students are authority?</a:t>
            </a:r>
          </a:p>
          <a:p>
            <a:pPr lvl="1"/>
            <a:r>
              <a:rPr lang="en-US" dirty="0"/>
              <a:t>Creative Assignments</a:t>
            </a:r>
          </a:p>
          <a:p>
            <a:pPr lvl="2"/>
            <a:r>
              <a:rPr lang="en-US" dirty="0" err="1"/>
              <a:t>Unessay</a:t>
            </a:r>
            <a:r>
              <a:rPr lang="en-US" dirty="0"/>
              <a:t>/essay</a:t>
            </a:r>
          </a:p>
          <a:p>
            <a:pPr marL="0" indent="0">
              <a:buNone/>
            </a:pPr>
            <a:endParaRPr lang="en-US" dirty="0"/>
          </a:p>
        </p:txBody>
      </p:sp>
    </p:spTree>
    <p:extLst>
      <p:ext uri="{BB962C8B-B14F-4D97-AF65-F5344CB8AC3E}">
        <p14:creationId xmlns:p14="http://schemas.microsoft.com/office/powerpoint/2010/main" val="4193488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CD291-8196-9F43-8462-835E7D40F56B}"/>
              </a:ext>
            </a:extLst>
          </p:cNvPr>
          <p:cNvSpPr>
            <a:spLocks noGrp="1"/>
          </p:cNvSpPr>
          <p:nvPr>
            <p:ph type="title"/>
          </p:nvPr>
        </p:nvSpPr>
        <p:spPr/>
        <p:txBody>
          <a:bodyPr/>
          <a:lstStyle/>
          <a:p>
            <a:r>
              <a:rPr lang="en-US" dirty="0"/>
              <a:t>Stair Step Writing</a:t>
            </a:r>
          </a:p>
        </p:txBody>
      </p:sp>
      <p:sp>
        <p:nvSpPr>
          <p:cNvPr id="3" name="Text Placeholder 2">
            <a:extLst>
              <a:ext uri="{FF2B5EF4-FFF2-40B4-BE49-F238E27FC236}">
                <a16:creationId xmlns:a16="http://schemas.microsoft.com/office/drawing/2014/main" id="{32DA51D1-A6FD-2B4C-AA89-CE666AA6A56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52582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TEKS</a:t>
            </a:r>
          </a:p>
        </p:txBody>
      </p:sp>
      <p:sp>
        <p:nvSpPr>
          <p:cNvPr id="5" name="Content Placeholder 4">
            <a:extLst>
              <a:ext uri="{FF2B5EF4-FFF2-40B4-BE49-F238E27FC236}">
                <a16:creationId xmlns:a16="http://schemas.microsoft.com/office/drawing/2014/main" id="{86F8A927-7EFD-1341-8469-8732E54C9444}"/>
              </a:ext>
            </a:extLst>
          </p:cNvPr>
          <p:cNvSpPr>
            <a:spLocks noGrp="1"/>
          </p:cNvSpPr>
          <p:nvPr>
            <p:ph idx="1"/>
          </p:nvPr>
        </p:nvSpPr>
        <p:spPr/>
        <p:txBody>
          <a:bodyPr/>
          <a:lstStyle/>
          <a:p>
            <a:r>
              <a:rPr lang="en-US" dirty="0"/>
              <a:t>Composition: listening, speaking, reading, writing, and thinking using multiple texts--writing process. The student uses the writing process recursively to compose multiple texts that are legible and use appropriate conventions.</a:t>
            </a:r>
          </a:p>
        </p:txBody>
      </p:sp>
    </p:spTree>
    <p:extLst>
      <p:ext uri="{BB962C8B-B14F-4D97-AF65-F5344CB8AC3E}">
        <p14:creationId xmlns:p14="http://schemas.microsoft.com/office/powerpoint/2010/main" val="3133017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Stair Step WRITING</a:t>
            </a:r>
          </a:p>
        </p:txBody>
      </p:sp>
      <p:pic>
        <p:nvPicPr>
          <p:cNvPr id="4" name="Content Placeholder 3" descr="31250.jpg"/>
          <p:cNvPicPr>
            <a:picLocks noGrp="1" noChangeAspect="1"/>
          </p:cNvPicPr>
          <p:nvPr>
            <p:ph sz="half" idx="1"/>
          </p:nvPr>
        </p:nvPicPr>
        <p:blipFill>
          <a:blip r:embed="rId2">
            <a:extLst>
              <a:ext uri="{28A0092B-C50C-407E-A947-70E740481C1C}">
                <a14:useLocalDpi xmlns:a14="http://schemas.microsoft.com/office/drawing/2010/main" val="0"/>
              </a:ext>
            </a:extLst>
          </a:blip>
          <a:srcRect l="10152" r="10152"/>
          <a:stretch>
            <a:fillRect/>
          </a:stretch>
        </p:blipFill>
        <p:spPr/>
      </p:pic>
      <p:sp>
        <p:nvSpPr>
          <p:cNvPr id="6" name="Content Placeholder 5"/>
          <p:cNvSpPr>
            <a:spLocks noGrp="1"/>
          </p:cNvSpPr>
          <p:nvPr>
            <p:ph sz="half" idx="2"/>
          </p:nvPr>
        </p:nvSpPr>
        <p:spPr/>
        <p:txBody>
          <a:bodyPr/>
          <a:lstStyle/>
          <a:p>
            <a:r>
              <a:rPr lang="en-US" dirty="0"/>
              <a:t>Multiple Components</a:t>
            </a:r>
          </a:p>
          <a:p>
            <a:r>
              <a:rPr lang="en-US" dirty="0"/>
              <a:t>Small to Large</a:t>
            </a:r>
          </a:p>
          <a:p>
            <a:r>
              <a:rPr lang="en-US" dirty="0"/>
              <a:t>p2p</a:t>
            </a:r>
          </a:p>
          <a:p>
            <a:r>
              <a:rPr lang="en-US" dirty="0"/>
              <a:t>Break Research into small pieces</a:t>
            </a:r>
          </a:p>
        </p:txBody>
      </p:sp>
      <p:sp>
        <p:nvSpPr>
          <p:cNvPr id="5" name="TextBox 4"/>
          <p:cNvSpPr txBox="1"/>
          <p:nvPr/>
        </p:nvSpPr>
        <p:spPr>
          <a:xfrm>
            <a:off x="2362201" y="6261226"/>
            <a:ext cx="3047629" cy="253916"/>
          </a:xfrm>
          <a:prstGeom prst="rect">
            <a:avLst/>
          </a:prstGeom>
          <a:noFill/>
        </p:spPr>
        <p:txBody>
          <a:bodyPr wrap="none" rtlCol="0">
            <a:spAutoFit/>
          </a:bodyPr>
          <a:lstStyle/>
          <a:p>
            <a:r>
              <a:rPr lang="en-US" sz="1050" dirty="0"/>
              <a:t>http://www.giftsbytnc.com/images/31250.jpg</a:t>
            </a:r>
          </a:p>
        </p:txBody>
      </p:sp>
    </p:spTree>
    <p:extLst>
      <p:ext uri="{BB962C8B-B14F-4D97-AF65-F5344CB8AC3E}">
        <p14:creationId xmlns:p14="http://schemas.microsoft.com/office/powerpoint/2010/main" val="739968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components</a:t>
            </a:r>
          </a:p>
        </p:txBody>
      </p:sp>
      <p:pic>
        <p:nvPicPr>
          <p:cNvPr id="4" name="Content Placeholder 3" descr="amlit2.jpg"/>
          <p:cNvPicPr>
            <a:picLocks noGrp="1" noChangeAspect="1"/>
          </p:cNvPicPr>
          <p:nvPr>
            <p:ph idx="1"/>
          </p:nvPr>
        </p:nvPicPr>
        <p:blipFill>
          <a:blip r:embed="rId2">
            <a:extLst>
              <a:ext uri="{28A0092B-C50C-407E-A947-70E740481C1C}">
                <a14:useLocalDpi xmlns:a14="http://schemas.microsoft.com/office/drawing/2010/main" val="0"/>
              </a:ext>
            </a:extLst>
          </a:blip>
          <a:srcRect t="1358" b="1358"/>
          <a:stretch>
            <a:fillRect/>
          </a:stretch>
        </p:blipFill>
        <p:spPr>
          <a:xfrm>
            <a:off x="1069848" y="1523380"/>
            <a:ext cx="9041550" cy="4712244"/>
          </a:xfrm>
        </p:spPr>
      </p:pic>
    </p:spTree>
    <p:extLst>
      <p:ext uri="{BB962C8B-B14F-4D97-AF65-F5344CB8AC3E}">
        <p14:creationId xmlns:p14="http://schemas.microsoft.com/office/powerpoint/2010/main" val="902568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0707-89B7-3545-9EB6-1F268F0ADC43}"/>
              </a:ext>
            </a:extLst>
          </p:cNvPr>
          <p:cNvSpPr>
            <a:spLocks noGrp="1"/>
          </p:cNvSpPr>
          <p:nvPr>
            <p:ph type="title"/>
          </p:nvPr>
        </p:nvSpPr>
        <p:spPr/>
        <p:txBody>
          <a:bodyPr/>
          <a:lstStyle/>
          <a:p>
            <a:r>
              <a:rPr lang="en-US" dirty="0"/>
              <a:t>Small to Large</a:t>
            </a:r>
          </a:p>
        </p:txBody>
      </p:sp>
      <p:sp>
        <p:nvSpPr>
          <p:cNvPr id="4" name="Text Placeholder 3">
            <a:extLst>
              <a:ext uri="{FF2B5EF4-FFF2-40B4-BE49-F238E27FC236}">
                <a16:creationId xmlns:a16="http://schemas.microsoft.com/office/drawing/2014/main" id="{A5E3BFBC-CA21-E041-BA4D-0C9DA38DD956}"/>
              </a:ext>
            </a:extLst>
          </p:cNvPr>
          <p:cNvSpPr>
            <a:spLocks noGrp="1"/>
          </p:cNvSpPr>
          <p:nvPr>
            <p:ph type="body" sz="half" idx="2"/>
          </p:nvPr>
        </p:nvSpPr>
        <p:spPr/>
        <p:txBody>
          <a:bodyPr/>
          <a:lstStyle/>
          <a:p>
            <a:endParaRPr lang="en-US"/>
          </a:p>
        </p:txBody>
      </p:sp>
      <p:pic>
        <p:nvPicPr>
          <p:cNvPr id="5" name="Content Placeholder 14">
            <a:extLst>
              <a:ext uri="{FF2B5EF4-FFF2-40B4-BE49-F238E27FC236}">
                <a16:creationId xmlns:a16="http://schemas.microsoft.com/office/drawing/2014/main" id="{897FA27B-41F5-E942-B0A9-1C277FF263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191" y="1554479"/>
            <a:ext cx="8045663" cy="3267777"/>
          </a:xfrm>
        </p:spPr>
      </p:pic>
    </p:spTree>
    <p:extLst>
      <p:ext uri="{BB962C8B-B14F-4D97-AF65-F5344CB8AC3E}">
        <p14:creationId xmlns:p14="http://schemas.microsoft.com/office/powerpoint/2010/main" val="278556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902EC-33A8-C54B-AE57-CC0E58170DE9}"/>
              </a:ext>
            </a:extLst>
          </p:cNvPr>
          <p:cNvSpPr>
            <a:spLocks noGrp="1"/>
          </p:cNvSpPr>
          <p:nvPr>
            <p:ph type="title"/>
          </p:nvPr>
        </p:nvSpPr>
        <p:spPr/>
        <p:txBody>
          <a:bodyPr>
            <a:normAutofit/>
          </a:bodyPr>
          <a:lstStyle/>
          <a:p>
            <a:r>
              <a:rPr lang="en-US" dirty="0"/>
              <a:t>Small to Large</a:t>
            </a:r>
          </a:p>
        </p:txBody>
      </p:sp>
      <p:sp>
        <p:nvSpPr>
          <p:cNvPr id="4" name="Text Placeholder 3">
            <a:extLst>
              <a:ext uri="{FF2B5EF4-FFF2-40B4-BE49-F238E27FC236}">
                <a16:creationId xmlns:a16="http://schemas.microsoft.com/office/drawing/2014/main" id="{D36528BA-F280-D745-A777-3CA28AD95135}"/>
              </a:ext>
            </a:extLst>
          </p:cNvPr>
          <p:cNvSpPr>
            <a:spLocks noGrp="1"/>
          </p:cNvSpPr>
          <p:nvPr>
            <p:ph type="body" sz="half" idx="2"/>
          </p:nvPr>
        </p:nvSpPr>
        <p:spPr/>
        <p:txBody>
          <a:bodyPr/>
          <a:lstStyle/>
          <a:p>
            <a:r>
              <a:rPr lang="en-US" dirty="0"/>
              <a:t>University Archive Blog  Assignment	</a:t>
            </a:r>
          </a:p>
        </p:txBody>
      </p:sp>
      <p:sp>
        <p:nvSpPr>
          <p:cNvPr id="8" name="TextBox 7">
            <a:extLst>
              <a:ext uri="{FF2B5EF4-FFF2-40B4-BE49-F238E27FC236}">
                <a16:creationId xmlns:a16="http://schemas.microsoft.com/office/drawing/2014/main" id="{136C2154-3F08-0445-9915-948CDD1A472E}"/>
              </a:ext>
            </a:extLst>
          </p:cNvPr>
          <p:cNvSpPr txBox="1"/>
          <p:nvPr/>
        </p:nvSpPr>
        <p:spPr>
          <a:xfrm>
            <a:off x="635267" y="500514"/>
            <a:ext cx="7045693" cy="4247317"/>
          </a:xfrm>
          <a:prstGeom prst="rect">
            <a:avLst/>
          </a:prstGeom>
          <a:noFill/>
        </p:spPr>
        <p:txBody>
          <a:bodyPr wrap="square" rtlCol="0">
            <a:spAutoFit/>
          </a:bodyPr>
          <a:lstStyle/>
          <a:p>
            <a:r>
              <a:rPr lang="en-US" dirty="0"/>
              <a:t>You have had a chance to visit the TAMU archives. In this assignment I would like you to document your experience and to share with your classmates.</a:t>
            </a:r>
          </a:p>
          <a:p>
            <a:endParaRPr lang="en-US" dirty="0"/>
          </a:p>
          <a:p>
            <a:r>
              <a:rPr lang="en-US" dirty="0"/>
              <a:t>I suspect you were surprised at what you found in the archives. In a paragraph please respond to your visit. What surprised you about the archives? Was there anything you learned that was particularly interesting? What did you already know about the archives?</a:t>
            </a:r>
          </a:p>
          <a:p>
            <a:endParaRPr lang="en-US" dirty="0"/>
          </a:p>
          <a:p>
            <a:r>
              <a:rPr lang="en-US" dirty="0"/>
              <a:t>Your response is due x date. Upload to our course blog so others might read your response. This is a graded assignment (A-F) so be sure to construct a coherent paragraph with a clear topic sentence and specific examples.</a:t>
            </a:r>
          </a:p>
          <a:p>
            <a:endParaRPr lang="en-US" dirty="0"/>
          </a:p>
        </p:txBody>
      </p:sp>
    </p:spTree>
    <p:extLst>
      <p:ext uri="{BB962C8B-B14F-4D97-AF65-F5344CB8AC3E}">
        <p14:creationId xmlns:p14="http://schemas.microsoft.com/office/powerpoint/2010/main" val="33324948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Wood Type</Template>
  <TotalTime>1322</TotalTime>
  <Words>1978</Words>
  <Application>Microsoft Macintosh PowerPoint</Application>
  <PresentationFormat>Widescreen</PresentationFormat>
  <Paragraphs>129</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Calibri</vt:lpstr>
      <vt:lpstr>Rockwell</vt:lpstr>
      <vt:lpstr>Rockwell Condensed</vt:lpstr>
      <vt:lpstr>Rockwell Extra Bold</vt:lpstr>
      <vt:lpstr>Wingdings</vt:lpstr>
      <vt:lpstr>Wood Type</vt:lpstr>
      <vt:lpstr>Developing Engaging Writing Assignments </vt:lpstr>
      <vt:lpstr>Who am I? </vt:lpstr>
      <vt:lpstr>Writing Philosophy </vt:lpstr>
      <vt:lpstr>Stair Step Writing</vt:lpstr>
      <vt:lpstr>TEKS</vt:lpstr>
      <vt:lpstr>Stair Step WRITING</vt:lpstr>
      <vt:lpstr>Multiple components</vt:lpstr>
      <vt:lpstr>Small to Large</vt:lpstr>
      <vt:lpstr>Small to Large</vt:lpstr>
      <vt:lpstr>P2p: Class Responses</vt:lpstr>
      <vt:lpstr>P2p: Annotation Assignment</vt:lpstr>
      <vt:lpstr>PowerPoint Presentation</vt:lpstr>
      <vt:lpstr>Break Research into small Pieces</vt:lpstr>
      <vt:lpstr>Break Research into small Pieces</vt:lpstr>
      <vt:lpstr>Break Research into small Pieces</vt:lpstr>
      <vt:lpstr>Break Research into small Pieces</vt:lpstr>
      <vt:lpstr>Variety of Genres</vt:lpstr>
      <vt:lpstr>TEKS</vt:lpstr>
      <vt:lpstr>Contemporary Music assignment: Blog</vt:lpstr>
      <vt:lpstr>Contemporary Music: Blog</vt:lpstr>
      <vt:lpstr>Other Music (to Poetry)</vt:lpstr>
      <vt:lpstr>Foodways</vt:lpstr>
      <vt:lpstr>Cookbook discussion </vt:lpstr>
      <vt:lpstr>Project based learning</vt:lpstr>
      <vt:lpstr>Writing: TEKS 10</vt:lpstr>
      <vt:lpstr>Writing and the Unessay</vt:lpstr>
      <vt:lpstr>Prompt-- Choices</vt:lpstr>
      <vt:lpstr>Prompt/Examples</vt:lpstr>
      <vt:lpstr>Grading</vt:lpstr>
      <vt:lpstr>Breakout Groups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Texas Literature </dc:title>
  <dc:creator>Amy Earhart</dc:creator>
  <cp:lastModifiedBy>Microsoft Office User</cp:lastModifiedBy>
  <cp:revision>67</cp:revision>
  <dcterms:created xsi:type="dcterms:W3CDTF">2020-01-30T18:32:59Z</dcterms:created>
  <dcterms:modified xsi:type="dcterms:W3CDTF">2020-12-07T19:30:58Z</dcterms:modified>
</cp:coreProperties>
</file>